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5.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8.xml" ContentType="application/vnd.openxmlformats-officedocument.themeOverrid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9.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0.xml" ContentType="application/vnd.openxmlformats-officedocument.themeOverride+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1.xml" ContentType="application/vnd.openxmlformats-officedocument.themeOverride+xml"/>
  <Override PartName="/ppt/notesSlides/notesSlide2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5.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6.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7.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8.xml" ContentType="application/vnd.openxmlformats-officedocument.themeOverride+xml"/>
  <Override PartName="/ppt/notesSlides/notesSlide2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9.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0.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1.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2.xml" ContentType="application/vnd.openxmlformats-officedocument.themeOverride+xml"/>
  <Override PartName="/ppt/notesSlides/notesSlide2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3.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4.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5.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6.xml" ContentType="application/vnd.openxmlformats-officedocument.themeOverride+xml"/>
  <Override PartName="/ppt/notesSlides/notesSlide2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7.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8.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9.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0.xml" ContentType="application/vnd.openxmlformats-officedocument.themeOverride+xml"/>
  <Override PartName="/ppt/notesSlides/notesSlide2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1.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2.xml" ContentType="application/vnd.openxmlformats-officedocument.themeOverride+xml"/>
  <Override PartName="/ppt/notesSlides/notesSlide2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3.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4.xml" ContentType="application/vnd.openxmlformats-officedocument.themeOverride+xml"/>
  <Override PartName="/ppt/notesSlides/notesSlide29.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5.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6.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7.xml" ContentType="application/vnd.openxmlformats-officedocument.themeOverride+xml"/>
  <Override PartName="/ppt/notesSlides/notesSlide30.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8.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9.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0.xml" ContentType="application/vnd.openxmlformats-officedocument.themeOverride+xml"/>
  <Override PartName="/ppt/notesSlides/notesSlide3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1.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92" r:id="rId5"/>
    <p:sldMasterId id="2147483722" r:id="rId6"/>
    <p:sldMasterId id="2147483658" r:id="rId7"/>
    <p:sldMasterId id="2147483665" r:id="rId8"/>
    <p:sldMasterId id="2147483672" r:id="rId9"/>
    <p:sldMasterId id="2147483679" r:id="rId10"/>
  </p:sldMasterIdLst>
  <p:notesMasterIdLst>
    <p:notesMasterId r:id="rId48"/>
  </p:notesMasterIdLst>
  <p:handoutMasterIdLst>
    <p:handoutMasterId r:id="rId49"/>
  </p:handoutMasterIdLst>
  <p:sldIdLst>
    <p:sldId id="888" r:id="rId11"/>
    <p:sldId id="952" r:id="rId12"/>
    <p:sldId id="890" r:id="rId13"/>
    <p:sldId id="957" r:id="rId14"/>
    <p:sldId id="907" r:id="rId15"/>
    <p:sldId id="909" r:id="rId16"/>
    <p:sldId id="910" r:id="rId17"/>
    <p:sldId id="870" r:id="rId18"/>
    <p:sldId id="961" r:id="rId19"/>
    <p:sldId id="960" r:id="rId20"/>
    <p:sldId id="913" r:id="rId21"/>
    <p:sldId id="914" r:id="rId22"/>
    <p:sldId id="920" r:id="rId23"/>
    <p:sldId id="844" r:id="rId24"/>
    <p:sldId id="915" r:id="rId25"/>
    <p:sldId id="916" r:id="rId26"/>
    <p:sldId id="979" r:id="rId27"/>
    <p:sldId id="980" r:id="rId28"/>
    <p:sldId id="981" r:id="rId29"/>
    <p:sldId id="925" r:id="rId30"/>
    <p:sldId id="926" r:id="rId31"/>
    <p:sldId id="928" r:id="rId32"/>
    <p:sldId id="923" r:id="rId33"/>
    <p:sldId id="931" r:id="rId34"/>
    <p:sldId id="982" r:id="rId35"/>
    <p:sldId id="983" r:id="rId36"/>
    <p:sldId id="937" r:id="rId37"/>
    <p:sldId id="984" r:id="rId38"/>
    <p:sldId id="939" r:id="rId39"/>
    <p:sldId id="942" r:id="rId40"/>
    <p:sldId id="944" r:id="rId41"/>
    <p:sldId id="999" r:id="rId42"/>
    <p:sldId id="1000" r:id="rId43"/>
    <p:sldId id="1004" r:id="rId44"/>
    <p:sldId id="1005" r:id="rId45"/>
    <p:sldId id="818" r:id="rId46"/>
    <p:sldId id="87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obel Colledge" initials="IC" lastIdx="6" clrIdx="0">
    <p:extLst>
      <p:ext uri="{19B8F6BF-5375-455C-9EA6-DF929625EA0E}">
        <p15:presenceInfo xmlns:p15="http://schemas.microsoft.com/office/powerpoint/2012/main" userId="S::IsobelColledge@opinium.co.uk::a161f9cd-f85f-494f-bb58-00d51a056629" providerId="AD"/>
      </p:ext>
    </p:extLst>
  </p:cmAuthor>
  <p:cmAuthor id="2" name="James Nicandrou" initials="JN" lastIdx="1" clrIdx="1">
    <p:extLst>
      <p:ext uri="{19B8F6BF-5375-455C-9EA6-DF929625EA0E}">
        <p15:presenceInfo xmlns:p15="http://schemas.microsoft.com/office/powerpoint/2012/main" userId="S::jamesnicandrou@opinium.com::ef7cbee6-ea61-42d2-8bcc-57a902a1b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6E"/>
    <a:srgbClr val="8D9691"/>
    <a:srgbClr val="0563C1"/>
    <a:srgbClr val="5B645F"/>
    <a:srgbClr val="FFFFFF"/>
    <a:srgbClr val="AFB3B1"/>
    <a:srgbClr val="40BAAE"/>
    <a:srgbClr val="F84CBC"/>
    <a:srgbClr val="5A74C9"/>
    <a:srgbClr val="1B2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3" autoAdjust="0"/>
    <p:restoredTop sz="94754"/>
  </p:normalViewPr>
  <p:slideViewPr>
    <p:cSldViewPr snapToGrid="0">
      <p:cViewPr varScale="1">
        <p:scale>
          <a:sx n="152" d="100"/>
          <a:sy n="152" d="100"/>
        </p:scale>
        <p:origin x="1000" y="168"/>
      </p:cViewPr>
      <p:guideLst>
        <p:guide pos="3840"/>
        <p:guide orient="horz" pos="238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78216029009077E-2"/>
          <c:y val="0"/>
          <c:w val="0.90984356794198185"/>
          <c:h val="1"/>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15"/>
            <c:spPr>
              <a:solidFill>
                <a:schemeClr val="accent1"/>
              </a:solidFill>
              <a:ln w="9525">
                <a:noFill/>
              </a:ln>
              <a:effectLst/>
            </c:spPr>
          </c:marker>
          <c:xVal>
            <c:numRef>
              <c:f>Sheet1!$A$2:$A$75</c:f>
              <c:numCache>
                <c:formatCode>General</c:formatCode>
                <c:ptCount val="74"/>
                <c:pt idx="0">
                  <c:v>1</c:v>
                </c:pt>
                <c:pt idx="1">
                  <c:v>2</c:v>
                </c:pt>
                <c:pt idx="2">
                  <c:v>3</c:v>
                </c:pt>
                <c:pt idx="3">
                  <c:v>4</c:v>
                </c:pt>
                <c:pt idx="4">
                  <c:v>5</c:v>
                </c:pt>
                <c:pt idx="5">
                  <c:v>6</c:v>
                </c:pt>
                <c:pt idx="6">
                  <c:v>7</c:v>
                </c:pt>
                <c:pt idx="7">
                  <c:v>8</c:v>
                </c:pt>
                <c:pt idx="8">
                  <c:v>9</c:v>
                </c:pt>
                <c:pt idx="9">
                  <c:v>10</c:v>
                </c:pt>
                <c:pt idx="10">
                  <c:v>1</c:v>
                </c:pt>
                <c:pt idx="11">
                  <c:v>2</c:v>
                </c:pt>
                <c:pt idx="12">
                  <c:v>3</c:v>
                </c:pt>
                <c:pt idx="13">
                  <c:v>4</c:v>
                </c:pt>
                <c:pt idx="14">
                  <c:v>5</c:v>
                </c:pt>
                <c:pt idx="15">
                  <c:v>6</c:v>
                </c:pt>
                <c:pt idx="16">
                  <c:v>7</c:v>
                </c:pt>
                <c:pt idx="17">
                  <c:v>8</c:v>
                </c:pt>
                <c:pt idx="18">
                  <c:v>9</c:v>
                </c:pt>
                <c:pt idx="19">
                  <c:v>10</c:v>
                </c:pt>
                <c:pt idx="20">
                  <c:v>1</c:v>
                </c:pt>
                <c:pt idx="21">
                  <c:v>2</c:v>
                </c:pt>
                <c:pt idx="22">
                  <c:v>3</c:v>
                </c:pt>
                <c:pt idx="23">
                  <c:v>4</c:v>
                </c:pt>
                <c:pt idx="24">
                  <c:v>5</c:v>
                </c:pt>
                <c:pt idx="25">
                  <c:v>6</c:v>
                </c:pt>
                <c:pt idx="26">
                  <c:v>7</c:v>
                </c:pt>
                <c:pt idx="27">
                  <c:v>8</c:v>
                </c:pt>
                <c:pt idx="28">
                  <c:v>9</c:v>
                </c:pt>
                <c:pt idx="29">
                  <c:v>10</c:v>
                </c:pt>
                <c:pt idx="30">
                  <c:v>1</c:v>
                </c:pt>
                <c:pt idx="31">
                  <c:v>2</c:v>
                </c:pt>
                <c:pt idx="32">
                  <c:v>3</c:v>
                </c:pt>
                <c:pt idx="33">
                  <c:v>4</c:v>
                </c:pt>
                <c:pt idx="34">
                  <c:v>5</c:v>
                </c:pt>
                <c:pt idx="35">
                  <c:v>6</c:v>
                </c:pt>
                <c:pt idx="36">
                  <c:v>7</c:v>
                </c:pt>
                <c:pt idx="37">
                  <c:v>8</c:v>
                </c:pt>
                <c:pt idx="38">
                  <c:v>9</c:v>
                </c:pt>
                <c:pt idx="39">
                  <c:v>10</c:v>
                </c:pt>
                <c:pt idx="40">
                  <c:v>1</c:v>
                </c:pt>
                <c:pt idx="41">
                  <c:v>2</c:v>
                </c:pt>
                <c:pt idx="42">
                  <c:v>3</c:v>
                </c:pt>
                <c:pt idx="43">
                  <c:v>4</c:v>
                </c:pt>
                <c:pt idx="44">
                  <c:v>5</c:v>
                </c:pt>
                <c:pt idx="45">
                  <c:v>6</c:v>
                </c:pt>
                <c:pt idx="46">
                  <c:v>7</c:v>
                </c:pt>
                <c:pt idx="47">
                  <c:v>8</c:v>
                </c:pt>
                <c:pt idx="48">
                  <c:v>9</c:v>
                </c:pt>
                <c:pt idx="49">
                  <c:v>10</c:v>
                </c:pt>
                <c:pt idx="50">
                  <c:v>1</c:v>
                </c:pt>
                <c:pt idx="51">
                  <c:v>2</c:v>
                </c:pt>
                <c:pt idx="52">
                  <c:v>3</c:v>
                </c:pt>
                <c:pt idx="53">
                  <c:v>4</c:v>
                </c:pt>
                <c:pt idx="54">
                  <c:v>5</c:v>
                </c:pt>
                <c:pt idx="55">
                  <c:v>6</c:v>
                </c:pt>
                <c:pt idx="56">
                  <c:v>7</c:v>
                </c:pt>
                <c:pt idx="57">
                  <c:v>8</c:v>
                </c:pt>
                <c:pt idx="58">
                  <c:v>9</c:v>
                </c:pt>
                <c:pt idx="59">
                  <c:v>10</c:v>
                </c:pt>
                <c:pt idx="60">
                  <c:v>1</c:v>
                </c:pt>
                <c:pt idx="61">
                  <c:v>2</c:v>
                </c:pt>
                <c:pt idx="62">
                  <c:v>3</c:v>
                </c:pt>
                <c:pt idx="63">
                  <c:v>4</c:v>
                </c:pt>
                <c:pt idx="64">
                  <c:v>5</c:v>
                </c:pt>
                <c:pt idx="65">
                  <c:v>6</c:v>
                </c:pt>
                <c:pt idx="66">
                  <c:v>7</c:v>
                </c:pt>
                <c:pt idx="67">
                  <c:v>8</c:v>
                </c:pt>
                <c:pt idx="68">
                  <c:v>9</c:v>
                </c:pt>
                <c:pt idx="69">
                  <c:v>10</c:v>
                </c:pt>
                <c:pt idx="70">
                  <c:v>1</c:v>
                </c:pt>
                <c:pt idx="71">
                  <c:v>2</c:v>
                </c:pt>
                <c:pt idx="72">
                  <c:v>3</c:v>
                </c:pt>
                <c:pt idx="73">
                  <c:v>4</c:v>
                </c:pt>
              </c:numCache>
            </c:numRef>
          </c:xVal>
          <c:yVal>
            <c:numRef>
              <c:f>Sheet1!$B$2:$B$75</c:f>
              <c:numCache>
                <c:formatCode>General</c:formatCode>
                <c:ptCount val="74"/>
                <c:pt idx="0">
                  <c:v>1</c:v>
                </c:pt>
                <c:pt idx="1">
                  <c:v>1</c:v>
                </c:pt>
                <c:pt idx="2">
                  <c:v>1</c:v>
                </c:pt>
                <c:pt idx="3">
                  <c:v>1</c:v>
                </c:pt>
                <c:pt idx="4">
                  <c:v>1</c:v>
                </c:pt>
                <c:pt idx="5">
                  <c:v>1</c:v>
                </c:pt>
                <c:pt idx="6">
                  <c:v>1</c:v>
                </c:pt>
                <c:pt idx="7">
                  <c:v>1</c:v>
                </c:pt>
                <c:pt idx="8">
                  <c:v>1</c:v>
                </c:pt>
                <c:pt idx="9">
                  <c:v>1</c:v>
                </c:pt>
                <c:pt idx="10">
                  <c:v>2</c:v>
                </c:pt>
                <c:pt idx="11">
                  <c:v>2</c:v>
                </c:pt>
                <c:pt idx="12">
                  <c:v>2</c:v>
                </c:pt>
                <c:pt idx="13">
                  <c:v>2</c:v>
                </c:pt>
                <c:pt idx="14">
                  <c:v>2</c:v>
                </c:pt>
                <c:pt idx="15">
                  <c:v>2</c:v>
                </c:pt>
                <c:pt idx="16">
                  <c:v>2</c:v>
                </c:pt>
                <c:pt idx="17">
                  <c:v>2</c:v>
                </c:pt>
                <c:pt idx="18">
                  <c:v>2</c:v>
                </c:pt>
                <c:pt idx="19">
                  <c:v>2</c:v>
                </c:pt>
                <c:pt idx="20">
                  <c:v>3</c:v>
                </c:pt>
                <c:pt idx="21">
                  <c:v>3</c:v>
                </c:pt>
                <c:pt idx="22">
                  <c:v>3</c:v>
                </c:pt>
                <c:pt idx="23">
                  <c:v>3</c:v>
                </c:pt>
                <c:pt idx="24">
                  <c:v>3</c:v>
                </c:pt>
                <c:pt idx="25">
                  <c:v>3</c:v>
                </c:pt>
                <c:pt idx="26">
                  <c:v>3</c:v>
                </c:pt>
                <c:pt idx="27">
                  <c:v>3</c:v>
                </c:pt>
                <c:pt idx="28">
                  <c:v>3</c:v>
                </c:pt>
                <c:pt idx="29">
                  <c:v>3</c:v>
                </c:pt>
                <c:pt idx="30">
                  <c:v>4</c:v>
                </c:pt>
                <c:pt idx="31">
                  <c:v>4</c:v>
                </c:pt>
                <c:pt idx="32">
                  <c:v>4</c:v>
                </c:pt>
                <c:pt idx="33">
                  <c:v>4</c:v>
                </c:pt>
                <c:pt idx="34">
                  <c:v>4</c:v>
                </c:pt>
                <c:pt idx="35">
                  <c:v>4</c:v>
                </c:pt>
                <c:pt idx="36">
                  <c:v>4</c:v>
                </c:pt>
                <c:pt idx="37">
                  <c:v>4</c:v>
                </c:pt>
                <c:pt idx="38">
                  <c:v>4</c:v>
                </c:pt>
                <c:pt idx="39">
                  <c:v>4</c:v>
                </c:pt>
                <c:pt idx="40">
                  <c:v>5</c:v>
                </c:pt>
                <c:pt idx="41">
                  <c:v>5</c:v>
                </c:pt>
                <c:pt idx="42">
                  <c:v>5</c:v>
                </c:pt>
                <c:pt idx="43">
                  <c:v>5</c:v>
                </c:pt>
                <c:pt idx="44">
                  <c:v>5</c:v>
                </c:pt>
                <c:pt idx="45">
                  <c:v>5</c:v>
                </c:pt>
                <c:pt idx="46">
                  <c:v>5</c:v>
                </c:pt>
                <c:pt idx="47">
                  <c:v>5</c:v>
                </c:pt>
                <c:pt idx="48">
                  <c:v>5</c:v>
                </c:pt>
                <c:pt idx="49">
                  <c:v>5</c:v>
                </c:pt>
                <c:pt idx="50">
                  <c:v>6</c:v>
                </c:pt>
                <c:pt idx="51">
                  <c:v>6</c:v>
                </c:pt>
                <c:pt idx="52">
                  <c:v>6</c:v>
                </c:pt>
                <c:pt idx="53">
                  <c:v>6</c:v>
                </c:pt>
                <c:pt idx="54">
                  <c:v>6</c:v>
                </c:pt>
                <c:pt idx="55">
                  <c:v>6</c:v>
                </c:pt>
                <c:pt idx="56">
                  <c:v>6</c:v>
                </c:pt>
                <c:pt idx="57">
                  <c:v>6</c:v>
                </c:pt>
                <c:pt idx="58">
                  <c:v>6</c:v>
                </c:pt>
                <c:pt idx="59">
                  <c:v>6</c:v>
                </c:pt>
                <c:pt idx="60">
                  <c:v>7</c:v>
                </c:pt>
                <c:pt idx="61">
                  <c:v>7</c:v>
                </c:pt>
                <c:pt idx="62">
                  <c:v>7</c:v>
                </c:pt>
                <c:pt idx="63">
                  <c:v>7</c:v>
                </c:pt>
                <c:pt idx="64">
                  <c:v>7</c:v>
                </c:pt>
                <c:pt idx="65">
                  <c:v>7</c:v>
                </c:pt>
                <c:pt idx="66">
                  <c:v>7</c:v>
                </c:pt>
                <c:pt idx="67">
                  <c:v>7</c:v>
                </c:pt>
                <c:pt idx="68">
                  <c:v>7</c:v>
                </c:pt>
                <c:pt idx="69">
                  <c:v>7</c:v>
                </c:pt>
                <c:pt idx="70">
                  <c:v>8</c:v>
                </c:pt>
                <c:pt idx="71">
                  <c:v>8</c:v>
                </c:pt>
                <c:pt idx="72">
                  <c:v>8</c:v>
                </c:pt>
                <c:pt idx="73">
                  <c:v>8</c:v>
                </c:pt>
              </c:numCache>
            </c:numRef>
          </c:yVal>
          <c:smooth val="0"/>
          <c:extLst>
            <c:ext xmlns:c16="http://schemas.microsoft.com/office/drawing/2014/chart" uri="{C3380CC4-5D6E-409C-BE32-E72D297353CC}">
              <c16:uniqueId val="{00000000-BFB3-47E1-B34E-2D9EA735468E}"/>
            </c:ext>
          </c:extLst>
        </c:ser>
        <c:dLbls>
          <c:showLegendKey val="0"/>
          <c:showVal val="0"/>
          <c:showCatName val="0"/>
          <c:showSerName val="0"/>
          <c:showPercent val="0"/>
          <c:showBubbleSize val="0"/>
        </c:dLbls>
        <c:axId val="1914286095"/>
        <c:axId val="52148191"/>
      </c:scatterChart>
      <c:valAx>
        <c:axId val="1914286095"/>
        <c:scaling>
          <c:orientation val="minMax"/>
        </c:scaling>
        <c:delete val="1"/>
        <c:axPos val="b"/>
        <c:numFmt formatCode="General" sourceLinked="1"/>
        <c:majorTickMark val="none"/>
        <c:minorTickMark val="none"/>
        <c:tickLblPos val="nextTo"/>
        <c:crossAx val="52148191"/>
        <c:crosses val="autoZero"/>
        <c:crossBetween val="midCat"/>
      </c:valAx>
      <c:valAx>
        <c:axId val="52148191"/>
        <c:scaling>
          <c:orientation val="minMax"/>
        </c:scaling>
        <c:delete val="1"/>
        <c:axPos val="l"/>
        <c:numFmt formatCode="General" sourceLinked="1"/>
        <c:majorTickMark val="none"/>
        <c:minorTickMark val="none"/>
        <c:tickLblPos val="nextTo"/>
        <c:crossAx val="1914286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dLbl>
              <c:idx val="2"/>
              <c:layout>
                <c:manualLayout>
                  <c:x val="-1.3152881325073048E-3"/>
                  <c:y val="0.1088820301783264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A9-4D80-B78B-77EF52C681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Under £100k</c:v>
                </c:pt>
                <c:pt idx="1">
                  <c:v>£101-200k</c:v>
                </c:pt>
                <c:pt idx="2">
                  <c:v>£201-500k</c:v>
                </c:pt>
                <c:pt idx="3">
                  <c:v>£501k-1m</c:v>
                </c:pt>
                <c:pt idx="4">
                  <c:v>£1-2m</c:v>
                </c:pt>
                <c:pt idx="5">
                  <c:v>£2-3m</c:v>
                </c:pt>
                <c:pt idx="6">
                  <c:v>£3-5m</c:v>
                </c:pt>
                <c:pt idx="7">
                  <c:v>£5-10m</c:v>
                </c:pt>
                <c:pt idx="8">
                  <c:v>£10m+</c:v>
                </c:pt>
              </c:strCache>
            </c:strRef>
          </c:cat>
          <c:val>
            <c:numRef>
              <c:f>Sheet1!$B$2:$B$10</c:f>
              <c:numCache>
                <c:formatCode>0\ %</c:formatCode>
                <c:ptCount val="9"/>
                <c:pt idx="0">
                  <c:v>4.3478260869565195E-2</c:v>
                </c:pt>
                <c:pt idx="1">
                  <c:v>6.5217391304347797E-2</c:v>
                </c:pt>
                <c:pt idx="2">
                  <c:v>0.36956521739130399</c:v>
                </c:pt>
                <c:pt idx="3">
                  <c:v>0.282608695652174</c:v>
                </c:pt>
                <c:pt idx="4">
                  <c:v>6.5217391304347797E-2</c:v>
                </c:pt>
                <c:pt idx="5">
                  <c:v>2.1739130434782598E-2</c:v>
                </c:pt>
                <c:pt idx="6">
                  <c:v>4.3478260869565195E-2</c:v>
                </c:pt>
                <c:pt idx="7">
                  <c:v>4.3478260869565195E-2</c:v>
                </c:pt>
                <c:pt idx="8">
                  <c:v>0</c:v>
                </c:pt>
              </c:numCache>
            </c:numRef>
          </c:val>
          <c:extLst>
            <c:ext xmlns:c16="http://schemas.microsoft.com/office/drawing/2014/chart" uri="{C3380CC4-5D6E-409C-BE32-E72D297353CC}">
              <c16:uniqueId val="{00000000-C628-44A0-854B-73CC196F2C89}"/>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4"/>
        </c:scaling>
        <c:delete val="1"/>
        <c:axPos val="l"/>
        <c:numFmt formatCode="0\ %" sourceLinked="1"/>
        <c:majorTickMark val="none"/>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Small</c:v>
                </c:pt>
              </c:strCache>
            </c:strRef>
          </c:tx>
          <c:spPr>
            <a:solidFill>
              <a:schemeClr val="bg2"/>
            </a:solidFill>
            <a:ln>
              <a:noFill/>
            </a:ln>
            <a:effectLst/>
          </c:spPr>
          <c:invertIfNegative val="0"/>
          <c:dLbls>
            <c:dLbl>
              <c:idx val="5"/>
              <c:layout>
                <c:manualLayout>
                  <c:x val="-9.6453348813219506E-17"/>
                  <c:y val="0.1682722284574136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4C-483F-8AC6-007AA63C1D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Under £100k</c:v>
                </c:pt>
                <c:pt idx="1">
                  <c:v>£101-200k</c:v>
                </c:pt>
                <c:pt idx="2">
                  <c:v>£201-500k</c:v>
                </c:pt>
                <c:pt idx="3">
                  <c:v>£501k-1m</c:v>
                </c:pt>
                <c:pt idx="4">
                  <c:v>£1-2m</c:v>
                </c:pt>
                <c:pt idx="5">
                  <c:v>£2-3m</c:v>
                </c:pt>
                <c:pt idx="6">
                  <c:v>£3-5m</c:v>
                </c:pt>
                <c:pt idx="7">
                  <c:v>£5-10m</c:v>
                </c:pt>
                <c:pt idx="8">
                  <c:v>£10m+</c:v>
                </c:pt>
              </c:strCache>
            </c:strRef>
          </c:cat>
          <c:val>
            <c:numRef>
              <c:f>Sheet1!$B$2:$B$10</c:f>
              <c:numCache>
                <c:formatCode>0\ %</c:formatCode>
                <c:ptCount val="9"/>
                <c:pt idx="0">
                  <c:v>0</c:v>
                </c:pt>
                <c:pt idx="1">
                  <c:v>0</c:v>
                </c:pt>
                <c:pt idx="2">
                  <c:v>0</c:v>
                </c:pt>
                <c:pt idx="3">
                  <c:v>0.16666666666666699</c:v>
                </c:pt>
                <c:pt idx="4">
                  <c:v>0.16666666666666699</c:v>
                </c:pt>
                <c:pt idx="5">
                  <c:v>0.33333333333333298</c:v>
                </c:pt>
                <c:pt idx="6">
                  <c:v>0</c:v>
                </c:pt>
                <c:pt idx="7">
                  <c:v>0.16666666666666699</c:v>
                </c:pt>
                <c:pt idx="8">
                  <c:v>0</c:v>
                </c:pt>
              </c:numCache>
            </c:numRef>
          </c:val>
          <c:extLst>
            <c:ext xmlns:c16="http://schemas.microsoft.com/office/drawing/2014/chart" uri="{C3380CC4-5D6E-409C-BE32-E72D297353CC}">
              <c16:uniqueId val="{00000000-628A-4AAD-9C4D-745F4CBFC22A}"/>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4"/>
        </c:scaling>
        <c:delete val="1"/>
        <c:axPos val="l"/>
        <c:numFmt formatCode="0\ %" sourceLinked="1"/>
        <c:majorTickMark val="none"/>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0"/>
          <c:w val="0.98316201848868556"/>
          <c:h val="0.96828464683905513"/>
        </c:manualLayout>
      </c:layout>
      <c:barChart>
        <c:barDir val="col"/>
        <c:grouping val="clustered"/>
        <c:varyColors val="0"/>
        <c:ser>
          <c:idx val="0"/>
          <c:order val="0"/>
          <c:tx>
            <c:strRef>
              <c:f>Sheet1!$B$1</c:f>
              <c:strCache>
                <c:ptCount val="1"/>
                <c:pt idx="0">
                  <c:v>Small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Under £100k</c:v>
                </c:pt>
                <c:pt idx="1">
                  <c:v>£101-200k</c:v>
                </c:pt>
                <c:pt idx="2">
                  <c:v>£201-500k</c:v>
                </c:pt>
                <c:pt idx="3">
                  <c:v>£501k-1m</c:v>
                </c:pt>
                <c:pt idx="4">
                  <c:v>£1-2m</c:v>
                </c:pt>
                <c:pt idx="5">
                  <c:v>£2-3m</c:v>
                </c:pt>
                <c:pt idx="6">
                  <c:v>£3-5m</c:v>
                </c:pt>
                <c:pt idx="7">
                  <c:v>£5-10m</c:v>
                </c:pt>
                <c:pt idx="8">
                  <c:v>£10m+</c:v>
                </c:pt>
              </c:strCache>
            </c:strRef>
          </c:cat>
          <c:val>
            <c:numRef>
              <c:f>Sheet1!$B$2:$B$10</c:f>
              <c:numCache>
                <c:formatCode>0\ %</c:formatCode>
                <c:ptCount val="9"/>
                <c:pt idx="0">
                  <c:v>0</c:v>
                </c:pt>
                <c:pt idx="1">
                  <c:v>0</c:v>
                </c:pt>
                <c:pt idx="2">
                  <c:v>9.0909090909090898E-2</c:v>
                </c:pt>
                <c:pt idx="3">
                  <c:v>0.13636363636363599</c:v>
                </c:pt>
                <c:pt idx="4">
                  <c:v>0.45454545454545503</c:v>
                </c:pt>
                <c:pt idx="5">
                  <c:v>0.13636363636363599</c:v>
                </c:pt>
                <c:pt idx="6">
                  <c:v>0.13636363636363599</c:v>
                </c:pt>
                <c:pt idx="7">
                  <c:v>4.5454545454545504E-2</c:v>
                </c:pt>
                <c:pt idx="8">
                  <c:v>0</c:v>
                </c:pt>
              </c:numCache>
            </c:numRef>
          </c:val>
          <c:extLst>
            <c:ext xmlns:c16="http://schemas.microsoft.com/office/drawing/2014/chart" uri="{C3380CC4-5D6E-409C-BE32-E72D297353CC}">
              <c16:uniqueId val="{00000000-54C7-4D89-A5E5-443AF24D48B8}"/>
            </c:ext>
          </c:extLst>
        </c:ser>
        <c:dLbls>
          <c:dLblPos val="outEnd"/>
          <c:showLegendKey val="0"/>
          <c:showVal val="1"/>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4"/>
        </c:scaling>
        <c:delete val="1"/>
        <c:axPos val="l"/>
        <c:numFmt formatCode="0\ %" sourceLinked="1"/>
        <c:majorTickMark val="none"/>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Century Gothic Bold" panose="020B0702020202020204" pitchFamily="34" charset="0"/>
                <a:ea typeface="+mn-ea"/>
                <a:cs typeface="+mn-cs"/>
              </a:defRPr>
            </a:pPr>
            <a:r>
              <a:rPr lang="en-GB">
                <a:solidFill>
                  <a:schemeClr val="accent1"/>
                </a:solidFill>
                <a:latin typeface="Century Gothic Bold" panose="020B0702020202020204" pitchFamily="34" charset="0"/>
              </a:rPr>
              <a:t>Allocated</a:t>
            </a:r>
            <a:r>
              <a:rPr lang="en-GB" baseline="0">
                <a:solidFill>
                  <a:schemeClr val="accent1"/>
                </a:solidFill>
                <a:latin typeface="Century Gothic Bold" panose="020B0702020202020204" pitchFamily="34" charset="0"/>
              </a:rPr>
              <a:t> m</a:t>
            </a:r>
            <a:r>
              <a:rPr lang="en-GB">
                <a:solidFill>
                  <a:schemeClr val="accent1"/>
                </a:solidFill>
                <a:latin typeface="Century Gothic Bold" panose="020B0702020202020204" pitchFamily="34" charset="0"/>
              </a:rPr>
              <a:t>arketing</a:t>
            </a:r>
            <a:r>
              <a:rPr lang="en-GB" baseline="0">
                <a:solidFill>
                  <a:schemeClr val="accent1"/>
                </a:solidFill>
                <a:latin typeface="Century Gothic Bold" panose="020B0702020202020204" pitchFamily="34" charset="0"/>
              </a:rPr>
              <a:t> spend (£000s), by agency size</a:t>
            </a:r>
            <a:endParaRPr lang="en-GB">
              <a:solidFill>
                <a:schemeClr val="accent1"/>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lineChart>
        <c:grouping val="standard"/>
        <c:varyColors val="0"/>
        <c:ser>
          <c:idx val="0"/>
          <c:order val="0"/>
          <c:tx>
            <c:strRef>
              <c:f>Sheet1!$A$2</c:f>
              <c:strCache>
                <c:ptCount val="1"/>
                <c:pt idx="0">
                  <c:v>Small</c:v>
                </c:pt>
              </c:strCache>
              <c:extLst xmlns:c15="http://schemas.microsoft.com/office/drawing/2012/chart"/>
            </c:strRef>
          </c:tx>
          <c:spPr>
            <a:ln w="28575" cap="rnd">
              <a:solidFill>
                <a:schemeClr val="accent4"/>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7C-4B00-9776-DEC59D96B79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extLst xmlns:c15="http://schemas.microsoft.com/office/drawing/2012/chart"/>
            </c:strRef>
          </c:cat>
          <c:val>
            <c:numRef>
              <c:f>Sheet1!$B$2:$E$2</c:f>
              <c:numCache>
                <c:formatCode>"£"#,##0_);[Red]\("£"#,##0\)</c:formatCode>
                <c:ptCount val="4"/>
                <c:pt idx="0">
                  <c:v>19.786000000000001</c:v>
                </c:pt>
                <c:pt idx="1">
                  <c:v>43.055999999999997</c:v>
                </c:pt>
                <c:pt idx="2" formatCode="_-&quot;£&quot;* #,##0_-;\-&quot;£&quot;* #,##0_-;_-&quot;£&quot;* &quot;-&quot;??_-;_-@_-">
                  <c:v>56.147500000000001</c:v>
                </c:pt>
                <c:pt idx="3" formatCode="_-&quot;£&quot;* #,##0_-;\-&quot;£&quot;* #,##0_-;_-&quot;£&quot;* &quot;-&quot;??_-;_-@_-">
                  <c:v>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49E2-4AFD-A29C-19001728F07C}"/>
            </c:ext>
          </c:extLst>
        </c:ser>
        <c:ser>
          <c:idx val="1"/>
          <c:order val="1"/>
          <c:tx>
            <c:strRef>
              <c:f>Sheet1!$A$3</c:f>
              <c:strCache>
                <c:ptCount val="1"/>
                <c:pt idx="0">
                  <c:v>Medium</c:v>
                </c:pt>
              </c:strCache>
            </c:strRef>
          </c:tx>
          <c:spPr>
            <a:ln w="28575" cap="rnd">
              <a:solidFill>
                <a:schemeClr val="accent1"/>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7C-4B00-9776-DEC59D96B7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Sheet1!$B$3:$E$3</c:f>
              <c:numCache>
                <c:formatCode>"£"#,##0_);[Red]\("£"#,##0\)</c:formatCode>
                <c:ptCount val="4"/>
                <c:pt idx="0">
                  <c:v>80</c:v>
                </c:pt>
                <c:pt idx="1">
                  <c:v>90.79</c:v>
                </c:pt>
                <c:pt idx="2" formatCode="_-&quot;£&quot;* #,##0_-;\-&quot;£&quot;* #,##0_-;_-&quot;£&quot;* &quot;-&quot;??_-;_-@_-">
                  <c:v>112.5</c:v>
                </c:pt>
                <c:pt idx="3" formatCode="_-&quot;£&quot;* #,##0_-;\-&quot;£&quot;* #,##0_-;_-&quot;£&quot;* &quot;-&quot;??_-;_-@_-">
                  <c:v>169</c:v>
                </c:pt>
              </c:numCache>
            </c:numRef>
          </c:val>
          <c:smooth val="0"/>
          <c:extLst>
            <c:ext xmlns:c16="http://schemas.microsoft.com/office/drawing/2014/chart" uri="{C3380CC4-5D6E-409C-BE32-E72D297353CC}">
              <c16:uniqueId val="{00000001-49E2-4AFD-A29C-19001728F07C}"/>
            </c:ext>
          </c:extLst>
        </c:ser>
        <c:ser>
          <c:idx val="2"/>
          <c:order val="2"/>
          <c:tx>
            <c:strRef>
              <c:f>Sheet1!$A$4</c:f>
              <c:strCache>
                <c:ptCount val="1"/>
                <c:pt idx="0">
                  <c:v>Large</c:v>
                </c:pt>
              </c:strCache>
            </c:strRef>
          </c:tx>
          <c:spPr>
            <a:ln w="28575" cap="rnd">
              <a:solidFill>
                <a:schemeClr val="bg2"/>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7C-4B00-9776-DEC59D96B79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Sheet1!$B$4:$E$4</c:f>
              <c:numCache>
                <c:formatCode>"£"#,##0_);[Red]\("£"#,##0\)</c:formatCode>
                <c:ptCount val="4"/>
                <c:pt idx="0">
                  <c:v>166.452</c:v>
                </c:pt>
                <c:pt idx="1">
                  <c:v>225</c:v>
                </c:pt>
                <c:pt idx="2" formatCode="_-&quot;£&quot;* #,##0_-;\-&quot;£&quot;* #,##0_-;_-&quot;£&quot;* &quot;-&quot;??_-;_-@_-">
                  <c:v>186.95650000000001</c:v>
                </c:pt>
                <c:pt idx="3" formatCode="_-&quot;£&quot;* #,##0_-;\-&quot;£&quot;* #,##0_-;_-&quot;£&quot;* &quot;-&quot;??_-;_-@_-">
                  <c:v>185</c:v>
                </c:pt>
              </c:numCache>
            </c:numRef>
          </c:val>
          <c:smooth val="0"/>
          <c:extLst>
            <c:ext xmlns:c16="http://schemas.microsoft.com/office/drawing/2014/chart" uri="{C3380CC4-5D6E-409C-BE32-E72D297353CC}">
              <c16:uniqueId val="{00000003-49E2-4AFD-A29C-19001728F07C}"/>
            </c:ext>
          </c:extLst>
        </c:ser>
        <c:dLbls>
          <c:showLegendKey val="0"/>
          <c:showVal val="0"/>
          <c:showCatName val="0"/>
          <c:showSerName val="0"/>
          <c:showPercent val="0"/>
          <c:showBubbleSize val="0"/>
        </c:dLbls>
        <c:smooth val="0"/>
        <c:axId val="308591247"/>
        <c:axId val="2117515775"/>
        <c:extLst/>
      </c:line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7515775"/>
        <c:crosses val="autoZero"/>
        <c:auto val="1"/>
        <c:lblAlgn val="ctr"/>
        <c:lblOffset val="100"/>
        <c:noMultiLvlLbl val="0"/>
      </c:catAx>
      <c:valAx>
        <c:axId val="21175157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85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Pt>
            <c:idx val="5"/>
            <c:invertIfNegative val="0"/>
            <c:bubble3D val="0"/>
            <c:spPr>
              <a:solidFill>
                <a:schemeClr val="tx1"/>
              </a:solidFill>
              <a:ln>
                <a:noFill/>
              </a:ln>
              <a:effectLst/>
            </c:spPr>
            <c:extLst>
              <c:ext xmlns:c16="http://schemas.microsoft.com/office/drawing/2014/chart" uri="{C3380CC4-5D6E-409C-BE32-E72D297353CC}">
                <c16:uniqueId val="{00000000-FF80-424A-9166-82E0851651B6}"/>
              </c:ext>
            </c:extLst>
          </c:dPt>
          <c:dPt>
            <c:idx val="6"/>
            <c:invertIfNegative val="0"/>
            <c:bubble3D val="0"/>
            <c:spPr>
              <a:solidFill>
                <a:schemeClr val="tx2"/>
              </a:solidFill>
              <a:ln>
                <a:noFill/>
              </a:ln>
              <a:effectLst/>
            </c:spPr>
            <c:extLst>
              <c:ext xmlns:c16="http://schemas.microsoft.com/office/drawing/2014/chart" uri="{C3380CC4-5D6E-409C-BE32-E72D297353CC}">
                <c16:uniqueId val="{00000001-FF80-424A-9166-82E0851651B6}"/>
              </c:ext>
            </c:extLst>
          </c:dPt>
          <c:dLbls>
            <c:dLbl>
              <c:idx val="0"/>
              <c:layout>
                <c:manualLayout>
                  <c:x val="6.9947620589950237E-18"/>
                  <c:y val="0.10888203017832647"/>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1D-471A-8E09-B27F46BE999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£50k</c:v>
                </c:pt>
                <c:pt idx="1">
                  <c:v>£50k to £100k</c:v>
                </c:pt>
                <c:pt idx="2">
                  <c:v>£100k to £250k</c:v>
                </c:pt>
                <c:pt idx="3">
                  <c:v>£250k to £500k</c:v>
                </c:pt>
                <c:pt idx="4">
                  <c:v>£500k +</c:v>
                </c:pt>
                <c:pt idx="5">
                  <c:v>Under review</c:v>
                </c:pt>
                <c:pt idx="6">
                  <c:v>I don’t know</c:v>
                </c:pt>
              </c:strCache>
            </c:strRef>
          </c:cat>
          <c:val>
            <c:numRef>
              <c:f>Sheet1!$B$2:$B$8</c:f>
              <c:numCache>
                <c:formatCode>0\ %</c:formatCode>
                <c:ptCount val="7"/>
                <c:pt idx="0">
                  <c:v>0.69565217391304301</c:v>
                </c:pt>
                <c:pt idx="1">
                  <c:v>0.15217391304347799</c:v>
                </c:pt>
                <c:pt idx="2">
                  <c:v>0.108695652173913</c:v>
                </c:pt>
                <c:pt idx="3">
                  <c:v>0</c:v>
                </c:pt>
                <c:pt idx="4">
                  <c:v>0</c:v>
                </c:pt>
                <c:pt idx="5">
                  <c:v>4.3478260869565195E-2</c:v>
                </c:pt>
                <c:pt idx="6">
                  <c:v>0</c:v>
                </c:pt>
              </c:numCache>
            </c:numRef>
          </c:val>
          <c:extLst>
            <c:ext xmlns:c16="http://schemas.microsoft.com/office/drawing/2014/chart" uri="{C3380CC4-5D6E-409C-BE32-E72D297353CC}">
              <c16:uniqueId val="{00000000-7E8C-4050-800A-4BCAB6DB8A03}"/>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Sheet1!$C$1</c:f>
              <c:strCache>
                <c:ptCount val="1"/>
                <c:pt idx="0">
                  <c:v>Medium</c:v>
                </c:pt>
              </c:strCache>
            </c:strRef>
          </c:tx>
          <c:spPr>
            <a:solidFill>
              <a:schemeClr val="accent1"/>
            </a:solidFill>
            <a:ln>
              <a:noFill/>
            </a:ln>
            <a:effectLst/>
          </c:spPr>
          <c:invertIfNegative val="0"/>
          <c:dPt>
            <c:idx val="5"/>
            <c:invertIfNegative val="0"/>
            <c:bubble3D val="0"/>
            <c:spPr>
              <a:solidFill>
                <a:schemeClr val="tx1"/>
              </a:solidFill>
              <a:ln>
                <a:noFill/>
              </a:ln>
              <a:effectLst/>
            </c:spPr>
            <c:extLst>
              <c:ext xmlns:c16="http://schemas.microsoft.com/office/drawing/2014/chart" uri="{C3380CC4-5D6E-409C-BE32-E72D297353CC}">
                <c16:uniqueId val="{00000000-98E9-4056-BEC4-353E6AC109F3}"/>
              </c:ext>
            </c:extLst>
          </c:dPt>
          <c:dPt>
            <c:idx val="6"/>
            <c:invertIfNegative val="0"/>
            <c:bubble3D val="0"/>
            <c:spPr>
              <a:solidFill>
                <a:schemeClr val="tx2"/>
              </a:solidFill>
              <a:ln>
                <a:noFill/>
              </a:ln>
              <a:effectLst/>
            </c:spPr>
            <c:extLst>
              <c:ext xmlns:c16="http://schemas.microsoft.com/office/drawing/2014/chart" uri="{C3380CC4-5D6E-409C-BE32-E72D297353CC}">
                <c16:uniqueId val="{00000001-98E9-4056-BEC4-353E6AC109F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£50k</c:v>
                </c:pt>
                <c:pt idx="1">
                  <c:v>£50k to £100k</c:v>
                </c:pt>
                <c:pt idx="2">
                  <c:v>£100k to £250k</c:v>
                </c:pt>
                <c:pt idx="3">
                  <c:v>£250k to £500k</c:v>
                </c:pt>
                <c:pt idx="4">
                  <c:v>£500k +</c:v>
                </c:pt>
                <c:pt idx="5">
                  <c:v>Under review</c:v>
                </c:pt>
                <c:pt idx="6">
                  <c:v>I don’t know</c:v>
                </c:pt>
              </c:strCache>
            </c:strRef>
          </c:cat>
          <c:val>
            <c:numRef>
              <c:f>Sheet1!$C$2:$C$8</c:f>
              <c:numCache>
                <c:formatCode>0\ %</c:formatCode>
                <c:ptCount val="7"/>
                <c:pt idx="0">
                  <c:v>0.18181818181818202</c:v>
                </c:pt>
                <c:pt idx="1">
                  <c:v>0.22727272727272702</c:v>
                </c:pt>
                <c:pt idx="2">
                  <c:v>0.36363636363636404</c:v>
                </c:pt>
                <c:pt idx="3">
                  <c:v>9.0909090909090898E-2</c:v>
                </c:pt>
                <c:pt idx="4">
                  <c:v>4.5454545454545504E-2</c:v>
                </c:pt>
                <c:pt idx="5">
                  <c:v>9.0909090909090898E-2</c:v>
                </c:pt>
                <c:pt idx="6">
                  <c:v>0</c:v>
                </c:pt>
              </c:numCache>
            </c:numRef>
          </c:val>
          <c:extLst>
            <c:ext xmlns:c16="http://schemas.microsoft.com/office/drawing/2014/chart" uri="{C3380CC4-5D6E-409C-BE32-E72D297353CC}">
              <c16:uniqueId val="{00000000-7E8C-4050-800A-4BCAB6DB8A03}"/>
            </c:ext>
          </c:extLst>
        </c:ser>
        <c:dLbls>
          <c:dLblPos val="outEnd"/>
          <c:showLegendKey val="0"/>
          <c:showVal val="1"/>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Sheet1!$D$1</c:f>
              <c:strCache>
                <c:ptCount val="1"/>
                <c:pt idx="0">
                  <c:v>Large</c:v>
                </c:pt>
              </c:strCache>
            </c:strRef>
          </c:tx>
          <c:spPr>
            <a:solidFill>
              <a:schemeClr val="bg2"/>
            </a:solidFill>
            <a:ln>
              <a:noFill/>
            </a:ln>
            <a:effectLst/>
          </c:spPr>
          <c:invertIfNegative val="0"/>
          <c:dPt>
            <c:idx val="5"/>
            <c:invertIfNegative val="0"/>
            <c:bubble3D val="0"/>
            <c:spPr>
              <a:solidFill>
                <a:schemeClr val="tx1"/>
              </a:solidFill>
              <a:ln>
                <a:noFill/>
              </a:ln>
              <a:effectLst/>
            </c:spPr>
            <c:extLst>
              <c:ext xmlns:c16="http://schemas.microsoft.com/office/drawing/2014/chart" uri="{C3380CC4-5D6E-409C-BE32-E72D297353CC}">
                <c16:uniqueId val="{00000000-9307-4F5D-B824-D71930E81644}"/>
              </c:ext>
            </c:extLst>
          </c:dPt>
          <c:dPt>
            <c:idx val="6"/>
            <c:invertIfNegative val="0"/>
            <c:bubble3D val="0"/>
            <c:spPr>
              <a:solidFill>
                <a:schemeClr val="tx2"/>
              </a:solidFill>
              <a:ln>
                <a:noFill/>
              </a:ln>
              <a:effectLst/>
            </c:spPr>
            <c:extLst>
              <c:ext xmlns:c16="http://schemas.microsoft.com/office/drawing/2014/chart" uri="{C3380CC4-5D6E-409C-BE32-E72D297353CC}">
                <c16:uniqueId val="{00000001-9307-4F5D-B824-D71930E816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£50k</c:v>
                </c:pt>
                <c:pt idx="1">
                  <c:v>£50k to £100k</c:v>
                </c:pt>
                <c:pt idx="2">
                  <c:v>£100k to £250k</c:v>
                </c:pt>
                <c:pt idx="3">
                  <c:v>£250k to £500k</c:v>
                </c:pt>
                <c:pt idx="4">
                  <c:v>£500k +</c:v>
                </c:pt>
                <c:pt idx="5">
                  <c:v>Under review</c:v>
                </c:pt>
                <c:pt idx="6">
                  <c:v>I don’t know</c:v>
                </c:pt>
              </c:strCache>
            </c:strRef>
          </c:cat>
          <c:val>
            <c:numRef>
              <c:f>Sheet1!$D$2:$D$8</c:f>
              <c:numCache>
                <c:formatCode>0\ %</c:formatCode>
                <c:ptCount val="7"/>
                <c:pt idx="0">
                  <c:v>0.17</c:v>
                </c:pt>
                <c:pt idx="1">
                  <c:v>0.33</c:v>
                </c:pt>
                <c:pt idx="2">
                  <c:v>0</c:v>
                </c:pt>
                <c:pt idx="3">
                  <c:v>0.33</c:v>
                </c:pt>
                <c:pt idx="4">
                  <c:v>0</c:v>
                </c:pt>
                <c:pt idx="5">
                  <c:v>0</c:v>
                </c:pt>
                <c:pt idx="6">
                  <c:v>0.17</c:v>
                </c:pt>
              </c:numCache>
            </c:numRef>
          </c:val>
          <c:extLst>
            <c:ext xmlns:c16="http://schemas.microsoft.com/office/drawing/2014/chart" uri="{C3380CC4-5D6E-409C-BE32-E72D297353CC}">
              <c16:uniqueId val="{00000000-7E8C-4050-800A-4BCAB6DB8A03}"/>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35444747056536E-2"/>
          <c:w val="1"/>
          <c:h val="0.96664555252943463"/>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F2E-4715-8322-AD29C1F339B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F2E-4715-8322-AD29C1F339B9}"/>
              </c:ext>
            </c:extLst>
          </c:dPt>
          <c:dPt>
            <c:idx val="2"/>
            <c:invertIfNegative val="0"/>
            <c:bubble3D val="0"/>
            <c:spPr>
              <a:solidFill>
                <a:schemeClr val="bg2"/>
              </a:solidFill>
              <a:ln>
                <a:noFill/>
              </a:ln>
              <a:effectLst/>
            </c:spPr>
            <c:extLst>
              <c:ext xmlns:c16="http://schemas.microsoft.com/office/drawing/2014/chart" uri="{C3380CC4-5D6E-409C-BE32-E72D297353CC}">
                <c16:uniqueId val="{00000005-8F2E-4715-8322-AD29C1F339B9}"/>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Bold" panose="020B0702020202020204" pitchFamily="34" charset="0"/>
                    <a:ea typeface="+mn-ea"/>
                    <a:cs typeface="+mn-cs"/>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c:f>
              <c:numCache>
                <c:formatCode>General</c:formatCode>
                <c:ptCount val="3"/>
                <c:pt idx="0">
                  <c:v>1</c:v>
                </c:pt>
                <c:pt idx="1">
                  <c:v>1</c:v>
                </c:pt>
                <c:pt idx="2">
                  <c:v>1</c:v>
                </c:pt>
              </c:numCache>
            </c:numRef>
          </c:xVal>
          <c:yVal>
            <c:numRef>
              <c:f>Sheet1!$B$2:$B$4</c:f>
              <c:numCache>
                <c:formatCode>General</c:formatCode>
                <c:ptCount val="3"/>
                <c:pt idx="0">
                  <c:v>3</c:v>
                </c:pt>
                <c:pt idx="1">
                  <c:v>2</c:v>
                </c:pt>
                <c:pt idx="2">
                  <c:v>1</c:v>
                </c:pt>
              </c:numCache>
            </c:numRef>
          </c:yVal>
          <c:bubbleSize>
            <c:numRef>
              <c:f>Sheet1!$C$2:$C$4</c:f>
              <c:numCache>
                <c:formatCode>#,##0</c:formatCode>
                <c:ptCount val="3"/>
                <c:pt idx="0">
                  <c:v>50</c:v>
                </c:pt>
                <c:pt idx="1">
                  <c:v>169</c:v>
                </c:pt>
                <c:pt idx="2">
                  <c:v>185</c:v>
                </c:pt>
              </c:numCache>
            </c:numRef>
          </c:bubbleSize>
          <c:bubble3D val="0"/>
          <c:extLst>
            <c:ext xmlns:c16="http://schemas.microsoft.com/office/drawing/2014/chart" uri="{C3380CC4-5D6E-409C-BE32-E72D297353CC}">
              <c16:uniqueId val="{00000006-8F2E-4715-8322-AD29C1F339B9}"/>
            </c:ext>
          </c:extLst>
        </c:ser>
        <c:dLbls>
          <c:dLblPos val="ctr"/>
          <c:showLegendKey val="0"/>
          <c:showVal val="1"/>
          <c:showCatName val="0"/>
          <c:showSerName val="0"/>
          <c:showPercent val="0"/>
          <c:showBubbleSize val="0"/>
        </c:dLbls>
        <c:bubbleScale val="100"/>
        <c:showNegBubbles val="0"/>
        <c:axId val="155715664"/>
        <c:axId val="1686573776"/>
      </c:bubbleChart>
      <c:valAx>
        <c:axId val="155715664"/>
        <c:scaling>
          <c:orientation val="minMax"/>
          <c:max val="2"/>
        </c:scaling>
        <c:delete val="1"/>
        <c:axPos val="b"/>
        <c:numFmt formatCode="General" sourceLinked="1"/>
        <c:majorTickMark val="none"/>
        <c:minorTickMark val="none"/>
        <c:tickLblPos val="nextTo"/>
        <c:crossAx val="1686573776"/>
        <c:crosses val="autoZero"/>
        <c:crossBetween val="midCat"/>
      </c:valAx>
      <c:valAx>
        <c:axId val="1686573776"/>
        <c:scaling>
          <c:orientation val="minMax"/>
        </c:scaling>
        <c:delete val="1"/>
        <c:axPos val="l"/>
        <c:numFmt formatCode="General" sourceLinked="1"/>
        <c:majorTickMark val="none"/>
        <c:minorTickMark val="none"/>
        <c:tickLblPos val="nextTo"/>
        <c:crossAx val="155715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Sheet1!$A$3</c:f>
              <c:strCache>
                <c:ptCount val="1"/>
                <c:pt idx="0">
                  <c:v>Asking clients for referrals</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Sheet1!$B$3:$E$3</c:f>
              <c:numCache>
                <c:formatCode>0%</c:formatCode>
                <c:ptCount val="4"/>
                <c:pt idx="0">
                  <c:v>0.33</c:v>
                </c:pt>
                <c:pt idx="1">
                  <c:v>0.32</c:v>
                </c:pt>
                <c:pt idx="2" formatCode="0\ %">
                  <c:v>0.42</c:v>
                </c:pt>
                <c:pt idx="3">
                  <c:v>0.4</c:v>
                </c:pt>
              </c:numCache>
            </c:numRef>
          </c:val>
          <c:smooth val="0"/>
          <c:extLst>
            <c:ext xmlns:c16="http://schemas.microsoft.com/office/drawing/2014/chart" uri="{C3380CC4-5D6E-409C-BE32-E72D297353CC}">
              <c16:uniqueId val="{00000000-1216-4370-8644-37BED254F498}"/>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Sheet1!$A$4</c:f>
              <c:strCache>
                <c:ptCount val="1"/>
                <c:pt idx="0">
                  <c:v>Forming alliances and partnerships (e.g. with shared roster agencies, or suppliers)</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Sheet1!$B$4:$E$4</c:f>
              <c:numCache>
                <c:formatCode>0%</c:formatCode>
                <c:ptCount val="4"/>
                <c:pt idx="0">
                  <c:v>0.43</c:v>
                </c:pt>
                <c:pt idx="1">
                  <c:v>0.32</c:v>
                </c:pt>
                <c:pt idx="2" formatCode="0\ %">
                  <c:v>0.39</c:v>
                </c:pt>
                <c:pt idx="3">
                  <c:v>0.45</c:v>
                </c:pt>
              </c:numCache>
            </c:numRef>
          </c:val>
          <c:smooth val="0"/>
          <c:extLst>
            <c:ext xmlns:c16="http://schemas.microsoft.com/office/drawing/2014/chart" uri="{C3380CC4-5D6E-409C-BE32-E72D297353CC}">
              <c16:uniqueId val="{00000000-65E7-455C-B40A-71A3117CA625}"/>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42175892643179E-2"/>
          <c:y val="0"/>
          <c:w val="0.96195782410735664"/>
          <c:h val="1"/>
        </c:manualLayout>
      </c:layout>
      <c:scatterChart>
        <c:scatterStyle val="lineMarker"/>
        <c:varyColors val="0"/>
        <c:ser>
          <c:idx val="1"/>
          <c:order val="0"/>
          <c:spPr>
            <a:ln w="25400" cap="rnd">
              <a:noFill/>
              <a:round/>
            </a:ln>
            <a:effectLst/>
          </c:spPr>
          <c:marker>
            <c:symbol val="circle"/>
            <c:size val="15"/>
            <c:spPr>
              <a:solidFill>
                <a:schemeClr val="bg2"/>
              </a:solidFill>
              <a:ln w="9525">
                <a:noFill/>
              </a:ln>
              <a:effectLst/>
            </c:spPr>
          </c:marker>
          <c:xVal>
            <c:numRef>
              <c:f>Sheet1!$A$15:$A$25</c:f>
              <c:numCache>
                <c:formatCode>General</c:formatCode>
                <c:ptCount val="11"/>
                <c:pt idx="0">
                  <c:v>3</c:v>
                </c:pt>
                <c:pt idx="1">
                  <c:v>3</c:v>
                </c:pt>
                <c:pt idx="2">
                  <c:v>3</c:v>
                </c:pt>
                <c:pt idx="3">
                  <c:v>3</c:v>
                </c:pt>
                <c:pt idx="4">
                  <c:v>3</c:v>
                </c:pt>
                <c:pt idx="5">
                  <c:v>3</c:v>
                </c:pt>
                <c:pt idx="6">
                  <c:v>3</c:v>
                </c:pt>
                <c:pt idx="7">
                  <c:v>3</c:v>
                </c:pt>
                <c:pt idx="8">
                  <c:v>3</c:v>
                </c:pt>
                <c:pt idx="9">
                  <c:v>3</c:v>
                </c:pt>
                <c:pt idx="10">
                  <c:v>3</c:v>
                </c:pt>
              </c:numCache>
            </c:numRef>
          </c:xVal>
          <c:yVal>
            <c:numRef>
              <c:f>Sheet1!$B$15:$B$25</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yVal>
          <c:smooth val="0"/>
          <c:extLst>
            <c:ext xmlns:c16="http://schemas.microsoft.com/office/drawing/2014/chart" uri="{C3380CC4-5D6E-409C-BE32-E72D297353CC}">
              <c16:uniqueId val="{00000001-DADF-426B-864B-E378EC61CB6D}"/>
            </c:ext>
          </c:extLst>
        </c:ser>
        <c:ser>
          <c:idx val="2"/>
          <c:order val="1"/>
          <c:spPr>
            <a:ln w="25400" cap="rnd">
              <a:noFill/>
              <a:round/>
            </a:ln>
            <a:effectLst/>
          </c:spPr>
          <c:marker>
            <c:symbol val="circle"/>
            <c:size val="15"/>
            <c:spPr>
              <a:solidFill>
                <a:srgbClr val="00BCF2">
                  <a:lumMod val="75000"/>
                </a:srgbClr>
              </a:solidFill>
              <a:ln w="9525">
                <a:noFill/>
              </a:ln>
              <a:effectLst/>
            </c:spPr>
          </c:marker>
          <c:xVal>
            <c:numRef>
              <c:f>Sheet1!$A$28:$A$90</c:f>
              <c:numCache>
                <c:formatCode>General</c:formatCode>
                <c:ptCount val="63"/>
                <c:pt idx="0">
                  <c:v>5</c:v>
                </c:pt>
                <c:pt idx="1">
                  <c:v>5</c:v>
                </c:pt>
                <c:pt idx="2">
                  <c:v>5</c:v>
                </c:pt>
                <c:pt idx="3">
                  <c:v>5</c:v>
                </c:pt>
                <c:pt idx="4">
                  <c:v>5</c:v>
                </c:pt>
                <c:pt idx="5">
                  <c:v>5</c:v>
                </c:pt>
                <c:pt idx="6">
                  <c:v>5</c:v>
                </c:pt>
                <c:pt idx="7">
                  <c:v>5</c:v>
                </c:pt>
                <c:pt idx="8">
                  <c:v>5</c:v>
                </c:pt>
                <c:pt idx="9">
                  <c:v>5</c:v>
                </c:pt>
                <c:pt idx="10">
                  <c:v>5</c:v>
                </c:pt>
                <c:pt idx="11">
                  <c:v>5</c:v>
                </c:pt>
                <c:pt idx="12">
                  <c:v>5</c:v>
                </c:pt>
                <c:pt idx="13">
                  <c:v>6</c:v>
                </c:pt>
                <c:pt idx="14">
                  <c:v>6</c:v>
                </c:pt>
                <c:pt idx="15">
                  <c:v>6</c:v>
                </c:pt>
                <c:pt idx="16">
                  <c:v>6</c:v>
                </c:pt>
                <c:pt idx="17">
                  <c:v>6</c:v>
                </c:pt>
                <c:pt idx="18">
                  <c:v>6</c:v>
                </c:pt>
                <c:pt idx="19">
                  <c:v>6</c:v>
                </c:pt>
                <c:pt idx="20">
                  <c:v>6</c:v>
                </c:pt>
                <c:pt idx="21">
                  <c:v>6</c:v>
                </c:pt>
                <c:pt idx="22">
                  <c:v>6</c:v>
                </c:pt>
                <c:pt idx="23">
                  <c:v>6</c:v>
                </c:pt>
                <c:pt idx="24">
                  <c:v>6</c:v>
                </c:pt>
                <c:pt idx="25">
                  <c:v>6</c:v>
                </c:pt>
                <c:pt idx="26">
                  <c:v>7</c:v>
                </c:pt>
                <c:pt idx="27">
                  <c:v>7</c:v>
                </c:pt>
                <c:pt idx="28">
                  <c:v>7</c:v>
                </c:pt>
                <c:pt idx="29">
                  <c:v>7</c:v>
                </c:pt>
                <c:pt idx="30">
                  <c:v>7</c:v>
                </c:pt>
                <c:pt idx="31">
                  <c:v>7</c:v>
                </c:pt>
                <c:pt idx="32">
                  <c:v>7</c:v>
                </c:pt>
                <c:pt idx="33">
                  <c:v>7</c:v>
                </c:pt>
                <c:pt idx="34">
                  <c:v>7</c:v>
                </c:pt>
                <c:pt idx="35">
                  <c:v>7</c:v>
                </c:pt>
                <c:pt idx="36">
                  <c:v>7</c:v>
                </c:pt>
                <c:pt idx="37">
                  <c:v>7</c:v>
                </c:pt>
                <c:pt idx="38">
                  <c:v>7</c:v>
                </c:pt>
                <c:pt idx="39">
                  <c:v>8</c:v>
                </c:pt>
                <c:pt idx="40">
                  <c:v>8</c:v>
                </c:pt>
                <c:pt idx="41">
                  <c:v>8</c:v>
                </c:pt>
                <c:pt idx="42">
                  <c:v>8</c:v>
                </c:pt>
                <c:pt idx="43">
                  <c:v>8</c:v>
                </c:pt>
                <c:pt idx="44">
                  <c:v>8</c:v>
                </c:pt>
                <c:pt idx="45">
                  <c:v>8</c:v>
                </c:pt>
                <c:pt idx="46">
                  <c:v>8</c:v>
                </c:pt>
                <c:pt idx="47">
                  <c:v>8</c:v>
                </c:pt>
                <c:pt idx="48">
                  <c:v>8</c:v>
                </c:pt>
                <c:pt idx="49">
                  <c:v>8</c:v>
                </c:pt>
                <c:pt idx="50">
                  <c:v>8</c:v>
                </c:pt>
                <c:pt idx="51">
                  <c:v>8</c:v>
                </c:pt>
                <c:pt idx="52">
                  <c:v>9</c:v>
                </c:pt>
                <c:pt idx="53">
                  <c:v>9</c:v>
                </c:pt>
                <c:pt idx="54">
                  <c:v>9</c:v>
                </c:pt>
                <c:pt idx="55">
                  <c:v>9</c:v>
                </c:pt>
                <c:pt idx="56">
                  <c:v>9</c:v>
                </c:pt>
                <c:pt idx="57">
                  <c:v>9</c:v>
                </c:pt>
                <c:pt idx="58">
                  <c:v>9</c:v>
                </c:pt>
                <c:pt idx="59">
                  <c:v>9</c:v>
                </c:pt>
                <c:pt idx="60">
                  <c:v>9</c:v>
                </c:pt>
                <c:pt idx="61">
                  <c:v>9</c:v>
                </c:pt>
                <c:pt idx="62">
                  <c:v>9</c:v>
                </c:pt>
              </c:numCache>
            </c:numRef>
          </c:xVal>
          <c:yVal>
            <c:numRef>
              <c:f>Sheet1!$B$28:$B$90</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c:v>
                </c:pt>
                <c:pt idx="27">
                  <c:v>2</c:v>
                </c:pt>
                <c:pt idx="28">
                  <c:v>3</c:v>
                </c:pt>
                <c:pt idx="29">
                  <c:v>4</c:v>
                </c:pt>
                <c:pt idx="30">
                  <c:v>5</c:v>
                </c:pt>
                <c:pt idx="31">
                  <c:v>6</c:v>
                </c:pt>
                <c:pt idx="32">
                  <c:v>7</c:v>
                </c:pt>
                <c:pt idx="33">
                  <c:v>8</c:v>
                </c:pt>
                <c:pt idx="34">
                  <c:v>9</c:v>
                </c:pt>
                <c:pt idx="35">
                  <c:v>10</c:v>
                </c:pt>
                <c:pt idx="36">
                  <c:v>11</c:v>
                </c:pt>
                <c:pt idx="37">
                  <c:v>12</c:v>
                </c:pt>
                <c:pt idx="38">
                  <c:v>13</c:v>
                </c:pt>
                <c:pt idx="39">
                  <c:v>1</c:v>
                </c:pt>
                <c:pt idx="40">
                  <c:v>2</c:v>
                </c:pt>
                <c:pt idx="41">
                  <c:v>3</c:v>
                </c:pt>
                <c:pt idx="42">
                  <c:v>4</c:v>
                </c:pt>
                <c:pt idx="43">
                  <c:v>5</c:v>
                </c:pt>
                <c:pt idx="44">
                  <c:v>6</c:v>
                </c:pt>
                <c:pt idx="45">
                  <c:v>7</c:v>
                </c:pt>
                <c:pt idx="46">
                  <c:v>8</c:v>
                </c:pt>
                <c:pt idx="47">
                  <c:v>9</c:v>
                </c:pt>
                <c:pt idx="48">
                  <c:v>10</c:v>
                </c:pt>
                <c:pt idx="49">
                  <c:v>11</c:v>
                </c:pt>
                <c:pt idx="50">
                  <c:v>12</c:v>
                </c:pt>
                <c:pt idx="51">
                  <c:v>13</c:v>
                </c:pt>
                <c:pt idx="52">
                  <c:v>1</c:v>
                </c:pt>
                <c:pt idx="53">
                  <c:v>2</c:v>
                </c:pt>
                <c:pt idx="54">
                  <c:v>3</c:v>
                </c:pt>
                <c:pt idx="55">
                  <c:v>4</c:v>
                </c:pt>
                <c:pt idx="56">
                  <c:v>5</c:v>
                </c:pt>
                <c:pt idx="57">
                  <c:v>6</c:v>
                </c:pt>
                <c:pt idx="58">
                  <c:v>7</c:v>
                </c:pt>
                <c:pt idx="59">
                  <c:v>8</c:v>
                </c:pt>
                <c:pt idx="60">
                  <c:v>9</c:v>
                </c:pt>
                <c:pt idx="61">
                  <c:v>10</c:v>
                </c:pt>
                <c:pt idx="62">
                  <c:v>11</c:v>
                </c:pt>
              </c:numCache>
            </c:numRef>
          </c:yVal>
          <c:smooth val="0"/>
          <c:extLst>
            <c:ext xmlns:c16="http://schemas.microsoft.com/office/drawing/2014/chart" uri="{C3380CC4-5D6E-409C-BE32-E72D297353CC}">
              <c16:uniqueId val="{00000002-DADF-426B-864B-E378EC61CB6D}"/>
            </c:ext>
          </c:extLst>
        </c:ser>
        <c:dLbls>
          <c:showLegendKey val="0"/>
          <c:showVal val="0"/>
          <c:showCatName val="0"/>
          <c:showSerName val="0"/>
          <c:showPercent val="0"/>
          <c:showBubbleSize val="0"/>
        </c:dLbls>
        <c:axId val="1914286095"/>
        <c:axId val="52148191"/>
      </c:scatterChart>
      <c:valAx>
        <c:axId val="1914286095"/>
        <c:scaling>
          <c:orientation val="minMax"/>
        </c:scaling>
        <c:delete val="1"/>
        <c:axPos val="b"/>
        <c:numFmt formatCode="General" sourceLinked="1"/>
        <c:majorTickMark val="none"/>
        <c:minorTickMark val="none"/>
        <c:tickLblPos val="nextTo"/>
        <c:crossAx val="52148191"/>
        <c:crosses val="autoZero"/>
        <c:crossBetween val="midCat"/>
      </c:valAx>
      <c:valAx>
        <c:axId val="52148191"/>
        <c:scaling>
          <c:orientation val="minMax"/>
        </c:scaling>
        <c:delete val="1"/>
        <c:axPos val="l"/>
        <c:numFmt formatCode="General" sourceLinked="1"/>
        <c:majorTickMark val="none"/>
        <c:minorTickMark val="none"/>
        <c:tickLblPos val="nextTo"/>
        <c:crossAx val="1914286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Sheet1!$A$5</c:f>
              <c:strCache>
                <c:ptCount val="1"/>
                <c:pt idx="0">
                  <c:v>Using Intermediaries</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Sheet1!$B$5:$E$5</c:f>
              <c:numCache>
                <c:formatCode>0%</c:formatCode>
                <c:ptCount val="4"/>
                <c:pt idx="0">
                  <c:v>0.51</c:v>
                </c:pt>
                <c:pt idx="1">
                  <c:v>0.39</c:v>
                </c:pt>
                <c:pt idx="2" formatCode="0\ %">
                  <c:v>0.39</c:v>
                </c:pt>
                <c:pt idx="3">
                  <c:v>0.4</c:v>
                </c:pt>
              </c:numCache>
            </c:numRef>
          </c:val>
          <c:smooth val="0"/>
          <c:extLst>
            <c:ext xmlns:c16="http://schemas.microsoft.com/office/drawing/2014/chart" uri="{C3380CC4-5D6E-409C-BE32-E72D297353CC}">
              <c16:uniqueId val="{00000000-AD8F-447F-A9DF-6A5B3426D254}"/>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Sheet1!$A$7</c:f>
              <c:strCache>
                <c:ptCount val="1"/>
                <c:pt idx="0">
                  <c:v>Using lead generation agencies</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Sheet1!$B$7:$E$7</c:f>
              <c:numCache>
                <c:formatCode>0%</c:formatCode>
                <c:ptCount val="4"/>
                <c:pt idx="0">
                  <c:v>0.28000000000000003</c:v>
                </c:pt>
                <c:pt idx="1">
                  <c:v>0.32</c:v>
                </c:pt>
                <c:pt idx="2" formatCode="0\ %">
                  <c:v>0.28000000000000003</c:v>
                </c:pt>
                <c:pt idx="3">
                  <c:v>0.26</c:v>
                </c:pt>
              </c:numCache>
            </c:numRef>
          </c:val>
          <c:smooth val="0"/>
          <c:extLst>
            <c:ext xmlns:c16="http://schemas.microsoft.com/office/drawing/2014/chart" uri="{C3380CC4-5D6E-409C-BE32-E72D297353CC}">
              <c16:uniqueId val="{00000000-1E85-451E-A243-1DCD6FED284E}"/>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Sheet1!$A$6</c:f>
              <c:strCache>
                <c:ptCount val="1"/>
                <c:pt idx="0">
                  <c:v>Exploiting group opportunities within your agency network</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Sheet1!$B$6:$E$6</c:f>
              <c:numCache>
                <c:formatCode>0%</c:formatCode>
                <c:ptCount val="4"/>
                <c:pt idx="0">
                  <c:v>0.43</c:v>
                </c:pt>
                <c:pt idx="1">
                  <c:v>0.45</c:v>
                </c:pt>
                <c:pt idx="2" formatCode="0\ %">
                  <c:v>0.35</c:v>
                </c:pt>
                <c:pt idx="3">
                  <c:v>0.28999999999999998</c:v>
                </c:pt>
              </c:numCache>
            </c:numRef>
          </c:val>
          <c:smooth val="0"/>
          <c:extLst>
            <c:ext xmlns:c16="http://schemas.microsoft.com/office/drawing/2014/chart" uri="{C3380CC4-5D6E-409C-BE32-E72D297353CC}">
              <c16:uniqueId val="{00000000-A5FF-4646-AAED-4809A4982FEF}"/>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755905511811E-2"/>
          <c:y val="6.4084244404555527E-2"/>
          <c:w val="0.95152440944881889"/>
          <c:h val="0.77807401386183028"/>
        </c:manualLayout>
      </c:layout>
      <c:lineChart>
        <c:grouping val="standard"/>
        <c:varyColors val="0"/>
        <c:ser>
          <c:idx val="0"/>
          <c:order val="0"/>
          <c:tx>
            <c:strRef>
              <c:f>Sheet1!$A$2</c:f>
              <c:strCache>
                <c:ptCount val="1"/>
                <c:pt idx="0">
                  <c:v>Mining connections from your management’s network</c:v>
                </c:pt>
              </c:strCache>
            </c:strRef>
          </c:tx>
          <c:spPr>
            <a:ln w="28575" cap="rnd">
              <a:solidFill>
                <a:srgbClr val="24356E"/>
              </a:solidFill>
              <a:round/>
            </a:ln>
            <a:effectLst/>
          </c:spPr>
          <c:marker>
            <c:symbol val="none"/>
          </c:marker>
          <c:cat>
            <c:strRef>
              <c:f>Sheet1!$B$1:$E$1</c:f>
              <c:strCache>
                <c:ptCount val="4"/>
                <c:pt idx="0">
                  <c:v>2017</c:v>
                </c:pt>
                <c:pt idx="1">
                  <c:v>2018</c:v>
                </c:pt>
                <c:pt idx="2">
                  <c:v>2019</c:v>
                </c:pt>
                <c:pt idx="3">
                  <c:v>2020</c:v>
                </c:pt>
              </c:strCache>
            </c:strRef>
          </c:cat>
          <c:val>
            <c:numRef>
              <c:f>Sheet1!$B$2:$E$2</c:f>
              <c:numCache>
                <c:formatCode>0%</c:formatCode>
                <c:ptCount val="4"/>
                <c:pt idx="0">
                  <c:v>0.66</c:v>
                </c:pt>
                <c:pt idx="1">
                  <c:v>0.74</c:v>
                </c:pt>
                <c:pt idx="2" formatCode="0\ %">
                  <c:v>0.76415094339622602</c:v>
                </c:pt>
                <c:pt idx="3">
                  <c:v>0.62</c:v>
                </c:pt>
              </c:numCache>
            </c:numRef>
          </c:val>
          <c:smooth val="0"/>
          <c:extLst>
            <c:ext xmlns:c16="http://schemas.microsoft.com/office/drawing/2014/chart" uri="{C3380CC4-5D6E-409C-BE32-E72D297353CC}">
              <c16:uniqueId val="{00000000-071E-4FA1-B7ED-754931A81BE5}"/>
            </c:ext>
          </c:extLst>
        </c:ser>
        <c:dLbls>
          <c:showLegendKey val="0"/>
          <c:showVal val="0"/>
          <c:showCatName val="0"/>
          <c:showSerName val="0"/>
          <c:showPercent val="0"/>
          <c:showBubbleSize val="0"/>
        </c:dLbls>
        <c:smooth val="0"/>
        <c:axId val="612530527"/>
        <c:axId val="310692319"/>
      </c:lineChart>
      <c:catAx>
        <c:axId val="612530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0692319"/>
        <c:crosses val="autoZero"/>
        <c:auto val="1"/>
        <c:lblAlgn val="ctr"/>
        <c:lblOffset val="100"/>
        <c:noMultiLvlLbl val="0"/>
      </c:catAx>
      <c:valAx>
        <c:axId val="310692319"/>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 b="0" i="0" u="none" strike="noStrike" kern="1200" baseline="0">
                <a:noFill/>
                <a:latin typeface="+mn-lt"/>
                <a:ea typeface="+mn-ea"/>
                <a:cs typeface="+mn-cs"/>
              </a:defRPr>
            </a:pPr>
            <a:endParaRPr lang="en-US"/>
          </a:p>
        </c:txPr>
        <c:crossAx val="61253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766610270428354E-2"/>
          <c:y val="7.9075907226696704E-2"/>
          <c:w val="0.90786092270375629"/>
          <c:h val="0.84304000286808345"/>
        </c:manualLayout>
      </c:layout>
      <c:bubbleChart>
        <c:varyColors val="0"/>
        <c:ser>
          <c:idx val="0"/>
          <c:order val="0"/>
          <c:tx>
            <c:strRef>
              <c:f>Sheet1!$A$9</c:f>
              <c:strCache>
                <c:ptCount val="1"/>
                <c:pt idx="0">
                  <c:v>Small</c:v>
                </c:pt>
              </c:strCache>
            </c:strRef>
          </c:tx>
          <c:spPr>
            <a:solidFill>
              <a:schemeClr val="accent4"/>
            </a:solidFill>
            <a:ln w="25400">
              <a:noFill/>
            </a:ln>
            <a:effectLst/>
          </c:spPr>
          <c:invertIfNegative val="0"/>
          <c:dLbls>
            <c:dLbl>
              <c:idx val="0"/>
              <c:layout>
                <c:manualLayout>
                  <c:x val="-5.0467033560779702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8-4D3B-BD19-DD9F74E1AD0C}"/>
                </c:ext>
              </c:extLst>
            </c:dLbl>
            <c:dLbl>
              <c:idx val="1"/>
              <c:layout>
                <c:manualLayout>
                  <c:x val="-4.2534165364197976E-2"/>
                  <c:y val="5.9894740140531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8-4D3B-BD19-DD9F74E1AD0C}"/>
                </c:ext>
              </c:extLst>
            </c:dLbl>
            <c:dLbl>
              <c:idx val="2"/>
              <c:layout>
                <c:manualLayout>
                  <c:x val="-6.1023245052794856E-2"/>
                  <c:y val="4.9998562731338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9-4274-BF32-59FDE5781728}"/>
                </c:ext>
              </c:extLst>
            </c:dLbl>
            <c:dLbl>
              <c:idx val="4"/>
              <c:layout>
                <c:manualLayout>
                  <c:x val="-4.2534165364197976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8-4D3B-BD19-DD9F74E1AD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Sheet1!$C$9:$C$14</c:f>
              <c:numCache>
                <c:formatCode>0\ %</c:formatCode>
                <c:ptCount val="6"/>
                <c:pt idx="0">
                  <c:v>0.65853658536585402</c:v>
                </c:pt>
                <c:pt idx="1">
                  <c:v>0.46341463414634099</c:v>
                </c:pt>
                <c:pt idx="2">
                  <c:v>0.31707317073170699</c:v>
                </c:pt>
                <c:pt idx="3">
                  <c:v>0.48780487804877998</c:v>
                </c:pt>
                <c:pt idx="4">
                  <c:v>0.17073170731707299</c:v>
                </c:pt>
                <c:pt idx="5">
                  <c:v>0.219512195121951</c:v>
                </c:pt>
              </c:numCache>
            </c:numRef>
          </c:xVal>
          <c:yVal>
            <c:numRef>
              <c:f>Sheet1!$D$9:$D$14</c:f>
              <c:numCache>
                <c:formatCode>General</c:formatCode>
                <c:ptCount val="6"/>
                <c:pt idx="0">
                  <c:v>12</c:v>
                </c:pt>
                <c:pt idx="1">
                  <c:v>10</c:v>
                </c:pt>
                <c:pt idx="2">
                  <c:v>8</c:v>
                </c:pt>
                <c:pt idx="3">
                  <c:v>6</c:v>
                </c:pt>
                <c:pt idx="4">
                  <c:v>4</c:v>
                </c:pt>
                <c:pt idx="5">
                  <c:v>2</c:v>
                </c:pt>
              </c:numCache>
            </c:numRef>
          </c:yVal>
          <c:bubbleSize>
            <c:numRef>
              <c:f>Sheet1!$E$9:$E$14</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1-4459-4274-BF32-59FDE5781728}"/>
            </c:ext>
          </c:extLst>
        </c:ser>
        <c:ser>
          <c:idx val="1"/>
          <c:order val="1"/>
          <c:tx>
            <c:strRef>
              <c:f>Sheet1!$A$16</c:f>
              <c:strCache>
                <c:ptCount val="1"/>
                <c:pt idx="0">
                  <c:v>Medium</c:v>
                </c:pt>
              </c:strCache>
            </c:strRef>
          </c:tx>
          <c:spPr>
            <a:solidFill>
              <a:schemeClr val="accent1"/>
            </a:solidFill>
            <a:ln w="25400">
              <a:noFill/>
            </a:ln>
            <a:effectLst/>
          </c:spPr>
          <c:invertIfNegative val="0"/>
          <c:dLbls>
            <c:dLbl>
              <c:idx val="1"/>
              <c:layout>
                <c:manualLayout>
                  <c:x val="-4.2534165364197976E-2"/>
                  <c:y val="5.66058550958683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9-4274-BF32-59FDE5781728}"/>
                </c:ext>
              </c:extLst>
            </c:dLbl>
            <c:dLbl>
              <c:idx val="2"/>
              <c:layout>
                <c:manualLayout>
                  <c:x val="-3.4051493184416949E-2"/>
                  <c:y val="5.65763328206643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9-4274-BF32-59FDE5781728}"/>
                </c:ext>
              </c:extLst>
            </c:dLbl>
            <c:dLbl>
              <c:idx val="4"/>
              <c:layout>
                <c:manualLayout>
                  <c:x val="-3.7224640463049637E-2"/>
                  <c:y val="5.3287577259664605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5.2801170716447944E-2"/>
                      <c:h val="5.5121713348548519E-2"/>
                    </c:manualLayout>
                  </c15:layout>
                </c:ext>
                <c:ext xmlns:c16="http://schemas.microsoft.com/office/drawing/2014/chart" uri="{C3380CC4-5D6E-409C-BE32-E72D297353CC}">
                  <c16:uniqueId val="{00000004-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Sheet1!$C$16:$C$21</c:f>
              <c:numCache>
                <c:formatCode>0\ %</c:formatCode>
                <c:ptCount val="6"/>
                <c:pt idx="0">
                  <c:v>0.5</c:v>
                </c:pt>
                <c:pt idx="1">
                  <c:v>0.38888888888888901</c:v>
                </c:pt>
                <c:pt idx="2">
                  <c:v>0.61111111111111105</c:v>
                </c:pt>
                <c:pt idx="3">
                  <c:v>0.22222222222222199</c:v>
                </c:pt>
                <c:pt idx="4">
                  <c:v>0.38888888888888901</c:v>
                </c:pt>
                <c:pt idx="5">
                  <c:v>0.38888888888888901</c:v>
                </c:pt>
              </c:numCache>
            </c:numRef>
          </c:xVal>
          <c:yVal>
            <c:numRef>
              <c:f>Sheet1!$D$16:$D$21</c:f>
              <c:numCache>
                <c:formatCode>General</c:formatCode>
                <c:ptCount val="6"/>
                <c:pt idx="0">
                  <c:v>12</c:v>
                </c:pt>
                <c:pt idx="1">
                  <c:v>10</c:v>
                </c:pt>
                <c:pt idx="2">
                  <c:v>8</c:v>
                </c:pt>
                <c:pt idx="3">
                  <c:v>6</c:v>
                </c:pt>
                <c:pt idx="4">
                  <c:v>4</c:v>
                </c:pt>
                <c:pt idx="5">
                  <c:v>2</c:v>
                </c:pt>
              </c:numCache>
            </c:numRef>
          </c:yVal>
          <c:bubbleSize>
            <c:numRef>
              <c:f>Sheet1!$E$16:$E$21</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5-4459-4274-BF32-59FDE5781728}"/>
            </c:ext>
          </c:extLst>
        </c:ser>
        <c:ser>
          <c:idx val="2"/>
          <c:order val="2"/>
          <c:tx>
            <c:strRef>
              <c:f>Sheet1!$A$23</c:f>
              <c:strCache>
                <c:ptCount val="1"/>
                <c:pt idx="0">
                  <c:v>Large</c:v>
                </c:pt>
              </c:strCache>
            </c:strRef>
          </c:tx>
          <c:spPr>
            <a:solidFill>
              <a:schemeClr val="bg2"/>
            </a:solidFill>
            <a:ln w="25400">
              <a:noFill/>
            </a:ln>
            <a:effectLst/>
          </c:spPr>
          <c:invertIfNegative val="0"/>
          <c:dLbls>
            <c:dLbl>
              <c:idx val="0"/>
              <c:layout>
                <c:manualLayout>
                  <c:x val="-1.2389266217187556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8-4D3B-BD19-DD9F74E1AD0C}"/>
                </c:ext>
              </c:extLst>
            </c:dLbl>
            <c:dLbl>
              <c:idx val="1"/>
              <c:layout>
                <c:manualLayout>
                  <c:x val="-2.7705198627151571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59-4274-BF32-59FDE5781728}"/>
                </c:ext>
              </c:extLst>
            </c:dLbl>
            <c:dLbl>
              <c:idx val="2"/>
              <c:layout>
                <c:manualLayout>
                  <c:x val="-2.8255002610350882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9-4274-BF32-59FDE5781728}"/>
                </c:ext>
              </c:extLst>
            </c:dLbl>
            <c:dLbl>
              <c:idx val="4"/>
              <c:layout>
                <c:manualLayout>
                  <c:x val="-4.1984361380998786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59-4274-BF32-59FDE5781728}"/>
                </c:ext>
              </c:extLst>
            </c:dLbl>
            <c:dLbl>
              <c:idx val="5"/>
              <c:layout>
                <c:manualLayout>
                  <c:x val="-4.3570935020315012E-2"/>
                  <c:y val="6.64429879546526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Sheet1!$C$23:$C$28</c:f>
              <c:numCache>
                <c:formatCode>0\ %</c:formatCode>
                <c:ptCount val="6"/>
                <c:pt idx="0">
                  <c:v>0.66666666666666696</c:v>
                </c:pt>
                <c:pt idx="1">
                  <c:v>0.5</c:v>
                </c:pt>
                <c:pt idx="2">
                  <c:v>0.33333333333333298</c:v>
                </c:pt>
                <c:pt idx="3">
                  <c:v>0.33333333333333298</c:v>
                </c:pt>
                <c:pt idx="4">
                  <c:v>0.83333333333333304</c:v>
                </c:pt>
                <c:pt idx="5">
                  <c:v>0.16666666666666699</c:v>
                </c:pt>
              </c:numCache>
            </c:numRef>
          </c:xVal>
          <c:yVal>
            <c:numRef>
              <c:f>Sheet1!$D$23:$D$28</c:f>
              <c:numCache>
                <c:formatCode>General</c:formatCode>
                <c:ptCount val="6"/>
                <c:pt idx="0">
                  <c:v>12</c:v>
                </c:pt>
                <c:pt idx="1">
                  <c:v>10</c:v>
                </c:pt>
                <c:pt idx="2">
                  <c:v>8</c:v>
                </c:pt>
                <c:pt idx="3">
                  <c:v>6</c:v>
                </c:pt>
                <c:pt idx="4">
                  <c:v>4</c:v>
                </c:pt>
                <c:pt idx="5">
                  <c:v>2</c:v>
                </c:pt>
              </c:numCache>
            </c:numRef>
          </c:yVal>
          <c:bubbleSize>
            <c:numRef>
              <c:f>Sheet1!$E$23:$E$28</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A-4459-4274-BF32-59FDE5781728}"/>
            </c:ext>
          </c:extLst>
        </c:ser>
        <c:dLbls>
          <c:dLblPos val="b"/>
          <c:showLegendKey val="0"/>
          <c:showVal val="1"/>
          <c:showCatName val="0"/>
          <c:showSerName val="0"/>
          <c:showPercent val="0"/>
          <c:showBubbleSize val="0"/>
        </c:dLbls>
        <c:bubbleScale val="15"/>
        <c:showNegBubbles val="0"/>
        <c:axId val="455939487"/>
        <c:axId val="1380378031"/>
      </c:bubbleChart>
      <c:valAx>
        <c:axId val="455939487"/>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0378031"/>
        <c:crosses val="autoZero"/>
        <c:crossBetween val="midCat"/>
      </c:valAx>
      <c:valAx>
        <c:axId val="138037803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455939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766610270428354E-2"/>
          <c:y val="7.9075907226696704E-2"/>
          <c:w val="0.90786092270375629"/>
          <c:h val="0.84304000286808345"/>
        </c:manualLayout>
      </c:layout>
      <c:bubbleChart>
        <c:varyColors val="0"/>
        <c:ser>
          <c:idx val="0"/>
          <c:order val="0"/>
          <c:tx>
            <c:strRef>
              <c:f>Sheet1!$A$9</c:f>
              <c:strCache>
                <c:ptCount val="1"/>
                <c:pt idx="0">
                  <c:v>Small</c:v>
                </c:pt>
              </c:strCache>
            </c:strRef>
          </c:tx>
          <c:spPr>
            <a:solidFill>
              <a:schemeClr val="accent4"/>
            </a:solidFill>
            <a:ln w="25400">
              <a:noFill/>
            </a:ln>
            <a:effectLst/>
          </c:spPr>
          <c:invertIfNegative val="0"/>
          <c:dLbls>
            <c:dLbl>
              <c:idx val="0"/>
              <c:layout>
                <c:manualLayout>
                  <c:x val="-5.0467033560779702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8-4D3B-BD19-DD9F74E1AD0C}"/>
                </c:ext>
              </c:extLst>
            </c:dLbl>
            <c:dLbl>
              <c:idx val="1"/>
              <c:layout>
                <c:manualLayout>
                  <c:x val="-4.2534165364197976E-2"/>
                  <c:y val="5.9894740140531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8-4D3B-BD19-DD9F74E1AD0C}"/>
                </c:ext>
              </c:extLst>
            </c:dLbl>
            <c:dLbl>
              <c:idx val="2"/>
              <c:layout>
                <c:manualLayout>
                  <c:x val="-6.1023245052794856E-2"/>
                  <c:y val="4.9998562731338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9-4274-BF32-59FDE5781728}"/>
                </c:ext>
              </c:extLst>
            </c:dLbl>
            <c:dLbl>
              <c:idx val="4"/>
              <c:layout>
                <c:manualLayout>
                  <c:x val="-4.2534165364197976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8-4D3B-BD19-DD9F74E1AD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Sheet1!$C$9:$C$14</c:f>
              <c:numCache>
                <c:formatCode>0\ %</c:formatCode>
                <c:ptCount val="6"/>
                <c:pt idx="0">
                  <c:v>0.65853658536585402</c:v>
                </c:pt>
                <c:pt idx="1">
                  <c:v>0.46341463414634099</c:v>
                </c:pt>
                <c:pt idx="2">
                  <c:v>0.31707317073170699</c:v>
                </c:pt>
                <c:pt idx="3">
                  <c:v>0.48780487804877998</c:v>
                </c:pt>
                <c:pt idx="4">
                  <c:v>0.17073170731707299</c:v>
                </c:pt>
                <c:pt idx="5">
                  <c:v>0.219512195121951</c:v>
                </c:pt>
              </c:numCache>
            </c:numRef>
          </c:xVal>
          <c:yVal>
            <c:numRef>
              <c:f>Sheet1!$D$9:$D$14</c:f>
              <c:numCache>
                <c:formatCode>General</c:formatCode>
                <c:ptCount val="6"/>
                <c:pt idx="0">
                  <c:v>12</c:v>
                </c:pt>
                <c:pt idx="1">
                  <c:v>10</c:v>
                </c:pt>
                <c:pt idx="2">
                  <c:v>8</c:v>
                </c:pt>
                <c:pt idx="3">
                  <c:v>6</c:v>
                </c:pt>
                <c:pt idx="4">
                  <c:v>4</c:v>
                </c:pt>
                <c:pt idx="5">
                  <c:v>2</c:v>
                </c:pt>
              </c:numCache>
            </c:numRef>
          </c:yVal>
          <c:bubbleSize>
            <c:numRef>
              <c:f>Sheet1!$E$9:$E$14</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1-4459-4274-BF32-59FDE5781728}"/>
            </c:ext>
          </c:extLst>
        </c:ser>
        <c:ser>
          <c:idx val="1"/>
          <c:order val="1"/>
          <c:tx>
            <c:strRef>
              <c:f>Sheet1!$A$16</c:f>
              <c:strCache>
                <c:ptCount val="1"/>
                <c:pt idx="0">
                  <c:v>Medium</c:v>
                </c:pt>
              </c:strCache>
            </c:strRef>
          </c:tx>
          <c:spPr>
            <a:solidFill>
              <a:srgbClr val="F84CBC">
                <a:lumMod val="20000"/>
                <a:lumOff val="80000"/>
              </a:srgbClr>
            </a:solidFill>
            <a:ln w="25400">
              <a:noFill/>
            </a:ln>
            <a:effectLst/>
          </c:spPr>
          <c:invertIfNegative val="0"/>
          <c:dLbls>
            <c:dLbl>
              <c:idx val="1"/>
              <c:layout>
                <c:manualLayout>
                  <c:x val="-4.2534165364197976E-2"/>
                  <c:y val="5.66058550958683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9-4274-BF32-59FDE5781728}"/>
                </c:ext>
              </c:extLst>
            </c:dLbl>
            <c:dLbl>
              <c:idx val="2"/>
              <c:layout>
                <c:manualLayout>
                  <c:x val="-3.4051493184416949E-2"/>
                  <c:y val="5.65763328206643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9-4274-BF32-59FDE5781728}"/>
                </c:ext>
              </c:extLst>
            </c:dLbl>
            <c:dLbl>
              <c:idx val="4"/>
              <c:layout>
                <c:manualLayout>
                  <c:x val="-3.7224640463049637E-2"/>
                  <c:y val="5.3287577259664605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5.2801170716447944E-2"/>
                      <c:h val="5.5121713348548519E-2"/>
                    </c:manualLayout>
                  </c15:layout>
                </c:ext>
                <c:ext xmlns:c16="http://schemas.microsoft.com/office/drawing/2014/chart" uri="{C3380CC4-5D6E-409C-BE32-E72D297353CC}">
                  <c16:uniqueId val="{00000004-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Sheet1!$C$16:$C$21</c:f>
              <c:numCache>
                <c:formatCode>0\ %</c:formatCode>
                <c:ptCount val="6"/>
                <c:pt idx="0">
                  <c:v>0.5</c:v>
                </c:pt>
                <c:pt idx="1">
                  <c:v>0.38888888888888901</c:v>
                </c:pt>
                <c:pt idx="2">
                  <c:v>0.61111111111111105</c:v>
                </c:pt>
                <c:pt idx="3">
                  <c:v>0.22222222222222199</c:v>
                </c:pt>
                <c:pt idx="4">
                  <c:v>0.38888888888888901</c:v>
                </c:pt>
                <c:pt idx="5">
                  <c:v>0.38888888888888901</c:v>
                </c:pt>
              </c:numCache>
            </c:numRef>
          </c:xVal>
          <c:yVal>
            <c:numRef>
              <c:f>Sheet1!$D$16:$D$21</c:f>
              <c:numCache>
                <c:formatCode>General</c:formatCode>
                <c:ptCount val="6"/>
                <c:pt idx="0">
                  <c:v>12</c:v>
                </c:pt>
                <c:pt idx="1">
                  <c:v>10</c:v>
                </c:pt>
                <c:pt idx="2">
                  <c:v>8</c:v>
                </c:pt>
                <c:pt idx="3">
                  <c:v>6</c:v>
                </c:pt>
                <c:pt idx="4">
                  <c:v>4</c:v>
                </c:pt>
                <c:pt idx="5">
                  <c:v>2</c:v>
                </c:pt>
              </c:numCache>
            </c:numRef>
          </c:yVal>
          <c:bubbleSize>
            <c:numRef>
              <c:f>Sheet1!$E$16:$E$21</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5-4459-4274-BF32-59FDE5781728}"/>
            </c:ext>
          </c:extLst>
        </c:ser>
        <c:ser>
          <c:idx val="2"/>
          <c:order val="2"/>
          <c:tx>
            <c:strRef>
              <c:f>Sheet1!$A$23</c:f>
              <c:strCache>
                <c:ptCount val="1"/>
                <c:pt idx="0">
                  <c:v>Large</c:v>
                </c:pt>
              </c:strCache>
            </c:strRef>
          </c:tx>
          <c:spPr>
            <a:solidFill>
              <a:srgbClr val="00BCF2">
                <a:lumMod val="20000"/>
                <a:lumOff val="80000"/>
              </a:srgbClr>
            </a:solidFill>
            <a:ln w="25400">
              <a:noFill/>
            </a:ln>
            <a:effectLst/>
          </c:spPr>
          <c:invertIfNegative val="0"/>
          <c:dLbls>
            <c:dLbl>
              <c:idx val="0"/>
              <c:layout>
                <c:manualLayout>
                  <c:x val="-1.2389266217187556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8-4D3B-BD19-DD9F74E1AD0C}"/>
                </c:ext>
              </c:extLst>
            </c:dLbl>
            <c:dLbl>
              <c:idx val="1"/>
              <c:layout>
                <c:manualLayout>
                  <c:x val="-2.7705198627151571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59-4274-BF32-59FDE5781728}"/>
                </c:ext>
              </c:extLst>
            </c:dLbl>
            <c:dLbl>
              <c:idx val="2"/>
              <c:layout>
                <c:manualLayout>
                  <c:x val="-2.8255002610350882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9-4274-BF32-59FDE5781728}"/>
                </c:ext>
              </c:extLst>
            </c:dLbl>
            <c:dLbl>
              <c:idx val="4"/>
              <c:layout>
                <c:manualLayout>
                  <c:x val="-4.1984361380998786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59-4274-BF32-59FDE5781728}"/>
                </c:ext>
              </c:extLst>
            </c:dLbl>
            <c:dLbl>
              <c:idx val="5"/>
              <c:layout>
                <c:manualLayout>
                  <c:x val="-4.3570935020315012E-2"/>
                  <c:y val="6.64429879546526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Sheet1!$C$23:$C$28</c:f>
              <c:numCache>
                <c:formatCode>0\ %</c:formatCode>
                <c:ptCount val="6"/>
                <c:pt idx="0">
                  <c:v>0.66666666666666696</c:v>
                </c:pt>
                <c:pt idx="1">
                  <c:v>0.5</c:v>
                </c:pt>
                <c:pt idx="2">
                  <c:v>0.33333333333333298</c:v>
                </c:pt>
                <c:pt idx="3">
                  <c:v>0.33333333333333298</c:v>
                </c:pt>
                <c:pt idx="4">
                  <c:v>0.83333333333333304</c:v>
                </c:pt>
                <c:pt idx="5">
                  <c:v>0.16666666666666699</c:v>
                </c:pt>
              </c:numCache>
            </c:numRef>
          </c:xVal>
          <c:yVal>
            <c:numRef>
              <c:f>Sheet1!$D$23:$D$28</c:f>
              <c:numCache>
                <c:formatCode>General</c:formatCode>
                <c:ptCount val="6"/>
                <c:pt idx="0">
                  <c:v>12</c:v>
                </c:pt>
                <c:pt idx="1">
                  <c:v>10</c:v>
                </c:pt>
                <c:pt idx="2">
                  <c:v>8</c:v>
                </c:pt>
                <c:pt idx="3">
                  <c:v>6</c:v>
                </c:pt>
                <c:pt idx="4">
                  <c:v>4</c:v>
                </c:pt>
                <c:pt idx="5">
                  <c:v>2</c:v>
                </c:pt>
              </c:numCache>
            </c:numRef>
          </c:yVal>
          <c:bubbleSize>
            <c:numRef>
              <c:f>Sheet1!$E$23:$E$28</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A-4459-4274-BF32-59FDE5781728}"/>
            </c:ext>
          </c:extLst>
        </c:ser>
        <c:dLbls>
          <c:dLblPos val="b"/>
          <c:showLegendKey val="0"/>
          <c:showVal val="1"/>
          <c:showCatName val="0"/>
          <c:showSerName val="0"/>
          <c:showPercent val="0"/>
          <c:showBubbleSize val="0"/>
        </c:dLbls>
        <c:bubbleScale val="15"/>
        <c:showNegBubbles val="0"/>
        <c:axId val="455939487"/>
        <c:axId val="1380378031"/>
      </c:bubbleChart>
      <c:valAx>
        <c:axId val="455939487"/>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0378031"/>
        <c:crosses val="autoZero"/>
        <c:crossBetween val="midCat"/>
      </c:valAx>
      <c:valAx>
        <c:axId val="138037803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455939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766610270428354E-2"/>
          <c:y val="7.9075907226696704E-2"/>
          <c:w val="0.90786092270375629"/>
          <c:h val="0.84304000286808345"/>
        </c:manualLayout>
      </c:layout>
      <c:bubbleChart>
        <c:varyColors val="0"/>
        <c:ser>
          <c:idx val="0"/>
          <c:order val="0"/>
          <c:tx>
            <c:strRef>
              <c:f>Sheet1!$A$9</c:f>
              <c:strCache>
                <c:ptCount val="1"/>
                <c:pt idx="0">
                  <c:v>Small</c:v>
                </c:pt>
              </c:strCache>
            </c:strRef>
          </c:tx>
          <c:spPr>
            <a:solidFill>
              <a:srgbClr val="40BAAE">
                <a:lumMod val="20000"/>
                <a:lumOff val="80000"/>
              </a:srgbClr>
            </a:solidFill>
            <a:ln w="25400">
              <a:noFill/>
            </a:ln>
            <a:effectLst/>
          </c:spPr>
          <c:invertIfNegative val="0"/>
          <c:dLbls>
            <c:dLbl>
              <c:idx val="0"/>
              <c:layout>
                <c:manualLayout>
                  <c:x val="-5.0467033560779702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8-4D3B-BD19-DD9F74E1AD0C}"/>
                </c:ext>
              </c:extLst>
            </c:dLbl>
            <c:dLbl>
              <c:idx val="1"/>
              <c:layout>
                <c:manualLayout>
                  <c:x val="-4.2534165364197976E-2"/>
                  <c:y val="5.9894740140531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8-4D3B-BD19-DD9F74E1AD0C}"/>
                </c:ext>
              </c:extLst>
            </c:dLbl>
            <c:dLbl>
              <c:idx val="2"/>
              <c:layout>
                <c:manualLayout>
                  <c:x val="-6.1023245052794856E-2"/>
                  <c:y val="4.9998562731338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9-4274-BF32-59FDE5781728}"/>
                </c:ext>
              </c:extLst>
            </c:dLbl>
            <c:dLbl>
              <c:idx val="4"/>
              <c:layout>
                <c:manualLayout>
                  <c:x val="-4.2534165364197976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8-4D3B-BD19-DD9F74E1AD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Sheet1!$C$9:$C$14</c:f>
              <c:numCache>
                <c:formatCode>0\ %</c:formatCode>
                <c:ptCount val="6"/>
                <c:pt idx="0">
                  <c:v>0.65853658536585402</c:v>
                </c:pt>
                <c:pt idx="1">
                  <c:v>0.46341463414634099</c:v>
                </c:pt>
                <c:pt idx="2">
                  <c:v>0.31707317073170699</c:v>
                </c:pt>
                <c:pt idx="3">
                  <c:v>0.48780487804877998</c:v>
                </c:pt>
                <c:pt idx="4">
                  <c:v>0.17073170731707299</c:v>
                </c:pt>
                <c:pt idx="5">
                  <c:v>0.219512195121951</c:v>
                </c:pt>
              </c:numCache>
            </c:numRef>
          </c:xVal>
          <c:yVal>
            <c:numRef>
              <c:f>Sheet1!$D$9:$D$14</c:f>
              <c:numCache>
                <c:formatCode>General</c:formatCode>
                <c:ptCount val="6"/>
                <c:pt idx="0">
                  <c:v>12</c:v>
                </c:pt>
                <c:pt idx="1">
                  <c:v>10</c:v>
                </c:pt>
                <c:pt idx="2">
                  <c:v>8</c:v>
                </c:pt>
                <c:pt idx="3">
                  <c:v>6</c:v>
                </c:pt>
                <c:pt idx="4">
                  <c:v>4</c:v>
                </c:pt>
                <c:pt idx="5">
                  <c:v>2</c:v>
                </c:pt>
              </c:numCache>
            </c:numRef>
          </c:yVal>
          <c:bubbleSize>
            <c:numRef>
              <c:f>Sheet1!$E$9:$E$14</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1-4459-4274-BF32-59FDE5781728}"/>
            </c:ext>
          </c:extLst>
        </c:ser>
        <c:ser>
          <c:idx val="1"/>
          <c:order val="1"/>
          <c:tx>
            <c:strRef>
              <c:f>Sheet1!$A$16</c:f>
              <c:strCache>
                <c:ptCount val="1"/>
                <c:pt idx="0">
                  <c:v>Medium</c:v>
                </c:pt>
              </c:strCache>
            </c:strRef>
          </c:tx>
          <c:spPr>
            <a:solidFill>
              <a:schemeClr val="accent1"/>
            </a:solidFill>
            <a:ln w="25400">
              <a:noFill/>
            </a:ln>
            <a:effectLst/>
          </c:spPr>
          <c:invertIfNegative val="0"/>
          <c:dLbls>
            <c:dLbl>
              <c:idx val="1"/>
              <c:layout>
                <c:manualLayout>
                  <c:x val="-4.2534165364197976E-2"/>
                  <c:y val="5.66058550958683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9-4274-BF32-59FDE5781728}"/>
                </c:ext>
              </c:extLst>
            </c:dLbl>
            <c:dLbl>
              <c:idx val="2"/>
              <c:layout>
                <c:manualLayout>
                  <c:x val="-3.4051493184416949E-2"/>
                  <c:y val="5.65763328206643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9-4274-BF32-59FDE5781728}"/>
                </c:ext>
              </c:extLst>
            </c:dLbl>
            <c:dLbl>
              <c:idx val="4"/>
              <c:layout>
                <c:manualLayout>
                  <c:x val="-3.7224640463049637E-2"/>
                  <c:y val="5.3287577259664605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5.2801170716447944E-2"/>
                      <c:h val="5.5121713348548519E-2"/>
                    </c:manualLayout>
                  </c15:layout>
                </c:ext>
                <c:ext xmlns:c16="http://schemas.microsoft.com/office/drawing/2014/chart" uri="{C3380CC4-5D6E-409C-BE32-E72D297353CC}">
                  <c16:uniqueId val="{00000004-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Sheet1!$C$16:$C$21</c:f>
              <c:numCache>
                <c:formatCode>0\ %</c:formatCode>
                <c:ptCount val="6"/>
                <c:pt idx="0">
                  <c:v>0.5</c:v>
                </c:pt>
                <c:pt idx="1">
                  <c:v>0.38888888888888901</c:v>
                </c:pt>
                <c:pt idx="2">
                  <c:v>0.61111111111111105</c:v>
                </c:pt>
                <c:pt idx="3">
                  <c:v>0.22222222222222199</c:v>
                </c:pt>
                <c:pt idx="4">
                  <c:v>0.38888888888888901</c:v>
                </c:pt>
                <c:pt idx="5">
                  <c:v>0.38888888888888901</c:v>
                </c:pt>
              </c:numCache>
            </c:numRef>
          </c:xVal>
          <c:yVal>
            <c:numRef>
              <c:f>Sheet1!$D$16:$D$21</c:f>
              <c:numCache>
                <c:formatCode>General</c:formatCode>
                <c:ptCount val="6"/>
                <c:pt idx="0">
                  <c:v>12</c:v>
                </c:pt>
                <c:pt idx="1">
                  <c:v>10</c:v>
                </c:pt>
                <c:pt idx="2">
                  <c:v>8</c:v>
                </c:pt>
                <c:pt idx="3">
                  <c:v>6</c:v>
                </c:pt>
                <c:pt idx="4">
                  <c:v>4</c:v>
                </c:pt>
                <c:pt idx="5">
                  <c:v>2</c:v>
                </c:pt>
              </c:numCache>
            </c:numRef>
          </c:yVal>
          <c:bubbleSize>
            <c:numRef>
              <c:f>Sheet1!$E$16:$E$21</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5-4459-4274-BF32-59FDE5781728}"/>
            </c:ext>
          </c:extLst>
        </c:ser>
        <c:ser>
          <c:idx val="2"/>
          <c:order val="2"/>
          <c:tx>
            <c:strRef>
              <c:f>Sheet1!$A$23</c:f>
              <c:strCache>
                <c:ptCount val="1"/>
                <c:pt idx="0">
                  <c:v>Large</c:v>
                </c:pt>
              </c:strCache>
            </c:strRef>
          </c:tx>
          <c:spPr>
            <a:solidFill>
              <a:srgbClr val="00BCF2">
                <a:lumMod val="20000"/>
                <a:lumOff val="80000"/>
              </a:srgbClr>
            </a:solidFill>
            <a:ln w="25400">
              <a:noFill/>
            </a:ln>
            <a:effectLst/>
          </c:spPr>
          <c:invertIfNegative val="0"/>
          <c:dLbls>
            <c:dLbl>
              <c:idx val="0"/>
              <c:layout>
                <c:manualLayout>
                  <c:x val="-1.2389266217187556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8-4D3B-BD19-DD9F74E1AD0C}"/>
                </c:ext>
              </c:extLst>
            </c:dLbl>
            <c:dLbl>
              <c:idx val="1"/>
              <c:layout>
                <c:manualLayout>
                  <c:x val="-2.7705198627151571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59-4274-BF32-59FDE5781728}"/>
                </c:ext>
              </c:extLst>
            </c:dLbl>
            <c:dLbl>
              <c:idx val="2"/>
              <c:layout>
                <c:manualLayout>
                  <c:x val="-2.8255002610350882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9-4274-BF32-59FDE5781728}"/>
                </c:ext>
              </c:extLst>
            </c:dLbl>
            <c:dLbl>
              <c:idx val="4"/>
              <c:layout>
                <c:manualLayout>
                  <c:x val="-4.1984361380998786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59-4274-BF32-59FDE5781728}"/>
                </c:ext>
              </c:extLst>
            </c:dLbl>
            <c:dLbl>
              <c:idx val="5"/>
              <c:layout>
                <c:manualLayout>
                  <c:x val="-4.3570935020315012E-2"/>
                  <c:y val="6.64429879546526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Sheet1!$C$23:$C$28</c:f>
              <c:numCache>
                <c:formatCode>0\ %</c:formatCode>
                <c:ptCount val="6"/>
                <c:pt idx="0">
                  <c:v>0.66666666666666696</c:v>
                </c:pt>
                <c:pt idx="1">
                  <c:v>0.5</c:v>
                </c:pt>
                <c:pt idx="2">
                  <c:v>0.33333333333333298</c:v>
                </c:pt>
                <c:pt idx="3">
                  <c:v>0.33333333333333298</c:v>
                </c:pt>
                <c:pt idx="4">
                  <c:v>0.83333333333333304</c:v>
                </c:pt>
                <c:pt idx="5">
                  <c:v>0.16666666666666699</c:v>
                </c:pt>
              </c:numCache>
            </c:numRef>
          </c:xVal>
          <c:yVal>
            <c:numRef>
              <c:f>Sheet1!$D$23:$D$28</c:f>
              <c:numCache>
                <c:formatCode>General</c:formatCode>
                <c:ptCount val="6"/>
                <c:pt idx="0">
                  <c:v>12</c:v>
                </c:pt>
                <c:pt idx="1">
                  <c:v>10</c:v>
                </c:pt>
                <c:pt idx="2">
                  <c:v>8</c:v>
                </c:pt>
                <c:pt idx="3">
                  <c:v>6</c:v>
                </c:pt>
                <c:pt idx="4">
                  <c:v>4</c:v>
                </c:pt>
                <c:pt idx="5">
                  <c:v>2</c:v>
                </c:pt>
              </c:numCache>
            </c:numRef>
          </c:yVal>
          <c:bubbleSize>
            <c:numRef>
              <c:f>Sheet1!$E$23:$E$28</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A-4459-4274-BF32-59FDE5781728}"/>
            </c:ext>
          </c:extLst>
        </c:ser>
        <c:dLbls>
          <c:dLblPos val="b"/>
          <c:showLegendKey val="0"/>
          <c:showVal val="1"/>
          <c:showCatName val="0"/>
          <c:showSerName val="0"/>
          <c:showPercent val="0"/>
          <c:showBubbleSize val="0"/>
        </c:dLbls>
        <c:bubbleScale val="15"/>
        <c:showNegBubbles val="0"/>
        <c:axId val="455939487"/>
        <c:axId val="1380378031"/>
      </c:bubbleChart>
      <c:valAx>
        <c:axId val="455939487"/>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0378031"/>
        <c:crosses val="autoZero"/>
        <c:crossBetween val="midCat"/>
      </c:valAx>
      <c:valAx>
        <c:axId val="138037803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455939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766610270428354E-2"/>
          <c:y val="7.9075907226696704E-2"/>
          <c:w val="0.90786092270375629"/>
          <c:h val="0.84304000286808345"/>
        </c:manualLayout>
      </c:layout>
      <c:bubbleChart>
        <c:varyColors val="0"/>
        <c:ser>
          <c:idx val="0"/>
          <c:order val="0"/>
          <c:tx>
            <c:strRef>
              <c:f>Sheet1!$A$9</c:f>
              <c:strCache>
                <c:ptCount val="1"/>
                <c:pt idx="0">
                  <c:v>Small</c:v>
                </c:pt>
              </c:strCache>
            </c:strRef>
          </c:tx>
          <c:spPr>
            <a:solidFill>
              <a:srgbClr val="40BAAE">
                <a:lumMod val="20000"/>
                <a:lumOff val="80000"/>
              </a:srgbClr>
            </a:solidFill>
            <a:ln w="25400">
              <a:noFill/>
            </a:ln>
            <a:effectLst/>
          </c:spPr>
          <c:invertIfNegative val="0"/>
          <c:dLbls>
            <c:dLbl>
              <c:idx val="0"/>
              <c:layout>
                <c:manualLayout>
                  <c:x val="-5.0467033560779702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8-4D3B-BD19-DD9F74E1AD0C}"/>
                </c:ext>
              </c:extLst>
            </c:dLbl>
            <c:dLbl>
              <c:idx val="1"/>
              <c:layout>
                <c:manualLayout>
                  <c:x val="-4.2534165364197976E-2"/>
                  <c:y val="5.9894740140531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8-4D3B-BD19-DD9F74E1AD0C}"/>
                </c:ext>
              </c:extLst>
            </c:dLbl>
            <c:dLbl>
              <c:idx val="2"/>
              <c:layout>
                <c:manualLayout>
                  <c:x val="-6.1023245052794856E-2"/>
                  <c:y val="4.9998562731338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9-4274-BF32-59FDE5781728}"/>
                </c:ext>
              </c:extLst>
            </c:dLbl>
            <c:dLbl>
              <c:idx val="4"/>
              <c:layout>
                <c:manualLayout>
                  <c:x val="-4.2534165364197976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8-4D3B-BD19-DD9F74E1AD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Sheet1!$C$9:$C$14</c:f>
              <c:numCache>
                <c:formatCode>0\ %</c:formatCode>
                <c:ptCount val="6"/>
                <c:pt idx="0">
                  <c:v>0.65853658536585402</c:v>
                </c:pt>
                <c:pt idx="1">
                  <c:v>0.46341463414634099</c:v>
                </c:pt>
                <c:pt idx="2">
                  <c:v>0.31707317073170699</c:v>
                </c:pt>
                <c:pt idx="3">
                  <c:v>0.48780487804877998</c:v>
                </c:pt>
                <c:pt idx="4">
                  <c:v>0.17073170731707299</c:v>
                </c:pt>
                <c:pt idx="5">
                  <c:v>0.219512195121951</c:v>
                </c:pt>
              </c:numCache>
            </c:numRef>
          </c:xVal>
          <c:yVal>
            <c:numRef>
              <c:f>Sheet1!$D$9:$D$14</c:f>
              <c:numCache>
                <c:formatCode>General</c:formatCode>
                <c:ptCount val="6"/>
                <c:pt idx="0">
                  <c:v>12</c:v>
                </c:pt>
                <c:pt idx="1">
                  <c:v>10</c:v>
                </c:pt>
                <c:pt idx="2">
                  <c:v>8</c:v>
                </c:pt>
                <c:pt idx="3">
                  <c:v>6</c:v>
                </c:pt>
                <c:pt idx="4">
                  <c:v>4</c:v>
                </c:pt>
                <c:pt idx="5">
                  <c:v>2</c:v>
                </c:pt>
              </c:numCache>
            </c:numRef>
          </c:yVal>
          <c:bubbleSize>
            <c:numRef>
              <c:f>Sheet1!$E$9:$E$14</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1-4459-4274-BF32-59FDE5781728}"/>
            </c:ext>
          </c:extLst>
        </c:ser>
        <c:ser>
          <c:idx val="1"/>
          <c:order val="1"/>
          <c:tx>
            <c:strRef>
              <c:f>Sheet1!$A$16</c:f>
              <c:strCache>
                <c:ptCount val="1"/>
                <c:pt idx="0">
                  <c:v>Medium</c:v>
                </c:pt>
              </c:strCache>
            </c:strRef>
          </c:tx>
          <c:spPr>
            <a:solidFill>
              <a:srgbClr val="F84CBC">
                <a:lumMod val="20000"/>
                <a:lumOff val="80000"/>
              </a:srgbClr>
            </a:solidFill>
            <a:ln w="25400">
              <a:noFill/>
            </a:ln>
            <a:effectLst/>
          </c:spPr>
          <c:invertIfNegative val="0"/>
          <c:dLbls>
            <c:dLbl>
              <c:idx val="1"/>
              <c:layout>
                <c:manualLayout>
                  <c:x val="-4.2534165364197976E-2"/>
                  <c:y val="5.66058550958683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9-4274-BF32-59FDE5781728}"/>
                </c:ext>
              </c:extLst>
            </c:dLbl>
            <c:dLbl>
              <c:idx val="2"/>
              <c:layout>
                <c:manualLayout>
                  <c:x val="-3.4051493184416949E-2"/>
                  <c:y val="5.65763328206643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9-4274-BF32-59FDE5781728}"/>
                </c:ext>
              </c:extLst>
            </c:dLbl>
            <c:dLbl>
              <c:idx val="4"/>
              <c:layout>
                <c:manualLayout>
                  <c:x val="-3.7224640463049637E-2"/>
                  <c:y val="5.3287577259664605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5.2801170716447944E-2"/>
                      <c:h val="5.5121713348548519E-2"/>
                    </c:manualLayout>
                  </c15:layout>
                </c:ext>
                <c:ext xmlns:c16="http://schemas.microsoft.com/office/drawing/2014/chart" uri="{C3380CC4-5D6E-409C-BE32-E72D297353CC}">
                  <c16:uniqueId val="{00000004-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Sheet1!$C$16:$C$21</c:f>
              <c:numCache>
                <c:formatCode>0\ %</c:formatCode>
                <c:ptCount val="6"/>
                <c:pt idx="0">
                  <c:v>0.5</c:v>
                </c:pt>
                <c:pt idx="1">
                  <c:v>0.38888888888888901</c:v>
                </c:pt>
                <c:pt idx="2">
                  <c:v>0.61111111111111105</c:v>
                </c:pt>
                <c:pt idx="3">
                  <c:v>0.22222222222222199</c:v>
                </c:pt>
                <c:pt idx="4">
                  <c:v>0.38888888888888901</c:v>
                </c:pt>
                <c:pt idx="5">
                  <c:v>0.38888888888888901</c:v>
                </c:pt>
              </c:numCache>
            </c:numRef>
          </c:xVal>
          <c:yVal>
            <c:numRef>
              <c:f>Sheet1!$D$16:$D$21</c:f>
              <c:numCache>
                <c:formatCode>General</c:formatCode>
                <c:ptCount val="6"/>
                <c:pt idx="0">
                  <c:v>12</c:v>
                </c:pt>
                <c:pt idx="1">
                  <c:v>10</c:v>
                </c:pt>
                <c:pt idx="2">
                  <c:v>8</c:v>
                </c:pt>
                <c:pt idx="3">
                  <c:v>6</c:v>
                </c:pt>
                <c:pt idx="4">
                  <c:v>4</c:v>
                </c:pt>
                <c:pt idx="5">
                  <c:v>2</c:v>
                </c:pt>
              </c:numCache>
            </c:numRef>
          </c:yVal>
          <c:bubbleSize>
            <c:numRef>
              <c:f>Sheet1!$E$16:$E$21</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5-4459-4274-BF32-59FDE5781728}"/>
            </c:ext>
          </c:extLst>
        </c:ser>
        <c:ser>
          <c:idx val="2"/>
          <c:order val="2"/>
          <c:tx>
            <c:strRef>
              <c:f>Sheet1!$A$23</c:f>
              <c:strCache>
                <c:ptCount val="1"/>
                <c:pt idx="0">
                  <c:v>Large</c:v>
                </c:pt>
              </c:strCache>
            </c:strRef>
          </c:tx>
          <c:spPr>
            <a:solidFill>
              <a:schemeClr val="bg2"/>
            </a:solidFill>
            <a:ln w="25400">
              <a:noFill/>
            </a:ln>
            <a:effectLst/>
          </c:spPr>
          <c:invertIfNegative val="0"/>
          <c:dLbls>
            <c:dLbl>
              <c:idx val="0"/>
              <c:layout>
                <c:manualLayout>
                  <c:x val="-1.2389266217187556E-2"/>
                  <c:y val="6.31836251851940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8-4D3B-BD19-DD9F74E1AD0C}"/>
                </c:ext>
              </c:extLst>
            </c:dLbl>
            <c:dLbl>
              <c:idx val="1"/>
              <c:layout>
                <c:manualLayout>
                  <c:x val="-2.7705198627151571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59-4274-BF32-59FDE5781728}"/>
                </c:ext>
              </c:extLst>
            </c:dLbl>
            <c:dLbl>
              <c:idx val="2"/>
              <c:layout>
                <c:manualLayout>
                  <c:x val="-2.8255002610350882E-2"/>
                  <c:y val="5.00280850065428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9-4274-BF32-59FDE5781728}"/>
                </c:ext>
              </c:extLst>
            </c:dLbl>
            <c:dLbl>
              <c:idx val="4"/>
              <c:layout>
                <c:manualLayout>
                  <c:x val="-4.1984361380998786E-2"/>
                  <c:y val="5.98652178653271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59-4274-BF32-59FDE5781728}"/>
                </c:ext>
              </c:extLst>
            </c:dLbl>
            <c:dLbl>
              <c:idx val="5"/>
              <c:layout>
                <c:manualLayout>
                  <c:x val="-4.3570935020315012E-2"/>
                  <c:y val="6.64429879546526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59-4274-BF32-59FDE57817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Sheet1!$C$23:$C$28</c:f>
              <c:numCache>
                <c:formatCode>0\ %</c:formatCode>
                <c:ptCount val="6"/>
                <c:pt idx="0">
                  <c:v>0.66666666666666696</c:v>
                </c:pt>
                <c:pt idx="1">
                  <c:v>0.5</c:v>
                </c:pt>
                <c:pt idx="2">
                  <c:v>0.33333333333333298</c:v>
                </c:pt>
                <c:pt idx="3">
                  <c:v>0.33333333333333298</c:v>
                </c:pt>
                <c:pt idx="4">
                  <c:v>0.83333333333333304</c:v>
                </c:pt>
                <c:pt idx="5">
                  <c:v>0.16666666666666699</c:v>
                </c:pt>
              </c:numCache>
            </c:numRef>
          </c:xVal>
          <c:yVal>
            <c:numRef>
              <c:f>Sheet1!$D$23:$D$28</c:f>
              <c:numCache>
                <c:formatCode>General</c:formatCode>
                <c:ptCount val="6"/>
                <c:pt idx="0">
                  <c:v>12</c:v>
                </c:pt>
                <c:pt idx="1">
                  <c:v>10</c:v>
                </c:pt>
                <c:pt idx="2">
                  <c:v>8</c:v>
                </c:pt>
                <c:pt idx="3">
                  <c:v>6</c:v>
                </c:pt>
                <c:pt idx="4">
                  <c:v>4</c:v>
                </c:pt>
                <c:pt idx="5">
                  <c:v>2</c:v>
                </c:pt>
              </c:numCache>
            </c:numRef>
          </c:yVal>
          <c:bubbleSize>
            <c:numRef>
              <c:f>Sheet1!$E$23:$E$28</c:f>
              <c:numCache>
                <c:formatCode>General</c:formatCode>
                <c:ptCount val="6"/>
                <c:pt idx="0">
                  <c:v>2</c:v>
                </c:pt>
                <c:pt idx="1">
                  <c:v>2</c:v>
                </c:pt>
                <c:pt idx="2">
                  <c:v>2</c:v>
                </c:pt>
                <c:pt idx="3">
                  <c:v>2</c:v>
                </c:pt>
                <c:pt idx="4">
                  <c:v>2</c:v>
                </c:pt>
                <c:pt idx="5">
                  <c:v>2</c:v>
                </c:pt>
              </c:numCache>
            </c:numRef>
          </c:bubbleSize>
          <c:bubble3D val="0"/>
          <c:extLst>
            <c:ext xmlns:c16="http://schemas.microsoft.com/office/drawing/2014/chart" uri="{C3380CC4-5D6E-409C-BE32-E72D297353CC}">
              <c16:uniqueId val="{0000000A-4459-4274-BF32-59FDE5781728}"/>
            </c:ext>
          </c:extLst>
        </c:ser>
        <c:dLbls>
          <c:dLblPos val="b"/>
          <c:showLegendKey val="0"/>
          <c:showVal val="1"/>
          <c:showCatName val="0"/>
          <c:showSerName val="0"/>
          <c:showPercent val="0"/>
          <c:showBubbleSize val="0"/>
        </c:dLbls>
        <c:bubbleScale val="15"/>
        <c:showNegBubbles val="0"/>
        <c:axId val="455939487"/>
        <c:axId val="1380378031"/>
      </c:bubbleChart>
      <c:valAx>
        <c:axId val="455939487"/>
        <c:scaling>
          <c:orientation val="minMax"/>
        </c:scaling>
        <c:delete val="0"/>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0378031"/>
        <c:crosses val="autoZero"/>
        <c:crossBetween val="midCat"/>
      </c:valAx>
      <c:valAx>
        <c:axId val="138037803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455939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solidFill>
                <a:latin typeface="Century Gothic Bold" panose="020B0702020202020204" pitchFamily="34" charset="0"/>
                <a:ea typeface="+mn-ea"/>
                <a:cs typeface="+mn-cs"/>
              </a:defRPr>
            </a:pPr>
            <a:r>
              <a:rPr lang="en-GB" dirty="0">
                <a:solidFill>
                  <a:schemeClr val="accent4"/>
                </a:solidFill>
                <a:latin typeface="Century Gothic Bold" panose="020B0702020202020204" pitchFamily="34" charset="0"/>
              </a:rPr>
              <a:t>Number of opportunities actively</a:t>
            </a:r>
            <a:r>
              <a:rPr lang="en-GB" baseline="0" dirty="0">
                <a:solidFill>
                  <a:schemeClr val="accent4"/>
                </a:solidFill>
                <a:latin typeface="Century Gothic Bold" panose="020B0702020202020204" pitchFamily="34" charset="0"/>
              </a:rPr>
              <a:t> pursued, by agency size, last four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Century Gothic Bold" panose="020B0702020202020204" pitchFamily="34" charset="0"/>
              <a:ea typeface="+mn-ea"/>
              <a:cs typeface="+mn-cs"/>
            </a:defRPr>
          </a:pPr>
          <a:endParaRPr lang="en-US"/>
        </a:p>
      </c:txPr>
    </c:title>
    <c:autoTitleDeleted val="0"/>
    <c:plotArea>
      <c:layout/>
      <c:lineChart>
        <c:grouping val="standard"/>
        <c:varyColors val="0"/>
        <c:ser>
          <c:idx val="1"/>
          <c:order val="1"/>
          <c:tx>
            <c:strRef>
              <c:f>Sheet1!$A$2</c:f>
              <c:strCache>
                <c:ptCount val="1"/>
                <c:pt idx="0">
                  <c:v>Small</c:v>
                </c:pt>
              </c:strCache>
            </c:strRef>
          </c:tx>
          <c:spPr>
            <a:ln w="28575" cap="rnd">
              <a:solidFill>
                <a:schemeClr val="accent4"/>
              </a:solidFill>
              <a:round/>
            </a:ln>
            <a:effectLst/>
          </c:spPr>
          <c:marker>
            <c:symbol val="none"/>
          </c:marker>
          <c:dLbls>
            <c:dLbl>
              <c:idx val="3"/>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C2B12E09-8DC7-458B-A2DB-E6A2BEFD5838}" type="SERIESNAME">
                      <a:rPr lang="en-US">
                        <a:solidFill>
                          <a:schemeClr val="tx1"/>
                        </a:solidFill>
                        <a:latin typeface="Arial" panose="020B0604020202020204" pitchFamily="34" charset="0"/>
                        <a:cs typeface="Arial" panose="020B0604020202020204" pitchFamily="34" charset="0"/>
                      </a:rPr>
                      <a:pPr>
                        <a:defRPr>
                          <a:solidFill>
                            <a:schemeClr val="tx1"/>
                          </a:solidFill>
                        </a:defRPr>
                      </a:pPr>
                      <a:t>[SERIES NAME]</a:t>
                    </a:fld>
                    <a:r>
                      <a:rPr lang="en-US" baseline="0">
                        <a:solidFill>
                          <a:schemeClr val="tx1"/>
                        </a:solidFill>
                        <a:latin typeface="Arial" panose="020B0604020202020204" pitchFamily="34" charset="0"/>
                        <a:cs typeface="Arial" panose="020B0604020202020204" pitchFamily="34" charset="0"/>
                      </a:rPr>
                      <a:t>, </a:t>
                    </a:r>
                    <a:fld id="{8843E576-8C5A-4AD3-9336-34BD6E47B245}" type="VALUE">
                      <a:rPr lang="en-US" sz="1600" b="1" baseline="0">
                        <a:solidFill>
                          <a:schemeClr val="accent4"/>
                        </a:solidFill>
                        <a:latin typeface="Century Gothic Bold" panose="020B0702020202020204" pitchFamily="34" charset="0"/>
                      </a:rPr>
                      <a:pPr>
                        <a:defRPr>
                          <a:solidFill>
                            <a:schemeClr val="tx1"/>
                          </a:solidFill>
                        </a:defRPr>
                      </a:pPr>
                      <a:t>[VALUE]</a:t>
                    </a:fld>
                    <a:endParaRPr lang="en-US" baseline="0">
                      <a:solidFill>
                        <a:schemeClr val="tx1"/>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52-4546-BF6E-CE58C8FF3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Sheet1!$B$2:$E$2</c:f>
              <c:numCache>
                <c:formatCode>0</c:formatCode>
                <c:ptCount val="4"/>
                <c:pt idx="0">
                  <c:v>28.443181818181817</c:v>
                </c:pt>
                <c:pt idx="1">
                  <c:v>20.5</c:v>
                </c:pt>
                <c:pt idx="2">
                  <c:v>23.5</c:v>
                </c:pt>
                <c:pt idx="3">
                  <c:v>23.7</c:v>
                </c:pt>
              </c:numCache>
            </c:numRef>
          </c:val>
          <c:smooth val="0"/>
          <c:extLst>
            <c:ext xmlns:c16="http://schemas.microsoft.com/office/drawing/2014/chart" uri="{C3380CC4-5D6E-409C-BE32-E72D297353CC}">
              <c16:uniqueId val="{00000001-C009-453F-AD6C-137AD703AA29}"/>
            </c:ext>
          </c:extLst>
        </c:ser>
        <c:ser>
          <c:idx val="2"/>
          <c:order val="2"/>
          <c:tx>
            <c:strRef>
              <c:f>Sheet1!$A$3</c:f>
              <c:strCache>
                <c:ptCount val="1"/>
                <c:pt idx="0">
                  <c:v>Medium</c:v>
                </c:pt>
              </c:strCache>
            </c:strRef>
          </c:tx>
          <c:spPr>
            <a:ln w="28575" cap="rnd">
              <a:solidFill>
                <a:schemeClr val="accent1"/>
              </a:solidFill>
              <a:round/>
            </a:ln>
            <a:effectLst/>
          </c:spPr>
          <c:marker>
            <c:symbol val="none"/>
          </c:marker>
          <c:dLbls>
            <c:dLbl>
              <c:idx val="3"/>
              <c:tx>
                <c:rich>
                  <a:bodyPr/>
                  <a:lstStyle/>
                  <a:p>
                    <a:fld id="{921FAAA0-1266-4EF6-BFCB-E88497AAB618}" type="SERIESNAME">
                      <a:rPr lang="en-US">
                        <a:latin typeface="Arial" panose="020B0604020202020204" pitchFamily="34" charset="0"/>
                        <a:cs typeface="Arial" panose="020B0604020202020204" pitchFamily="34" charset="0"/>
                      </a:rPr>
                      <a:pPr/>
                      <a:t>[SERIES NAME]</a:t>
                    </a:fld>
                    <a:r>
                      <a:rPr lang="en-US" baseline="0">
                        <a:latin typeface="Arial" panose="020B0604020202020204" pitchFamily="34" charset="0"/>
                        <a:cs typeface="Arial" panose="020B0604020202020204" pitchFamily="34" charset="0"/>
                      </a:rPr>
                      <a:t>, </a:t>
                    </a:r>
                    <a:fld id="{5FE38520-CB88-4B9F-92B5-D358D62BE4CA}" type="VALUE">
                      <a:rPr lang="en-US" sz="1600" baseline="0">
                        <a:solidFill>
                          <a:schemeClr val="accent1"/>
                        </a:solidFill>
                        <a:latin typeface="Century Gothic Bold" panose="020B0702020202020204" pitchFamily="34" charset="0"/>
                      </a:rPr>
                      <a:pPr/>
                      <a:t>[VALUE]</a:t>
                    </a:fld>
                    <a:endParaRPr lang="en-US" baseline="0">
                      <a:latin typeface="Arial" panose="020B0604020202020204" pitchFamily="34" charset="0"/>
                      <a:cs typeface="Arial" panose="020B0604020202020204" pitchFamily="34" charset="0"/>
                    </a:endParaRP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52-4546-BF6E-CE58C8FF3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Sheet1!$B$3:$E$3</c:f>
              <c:numCache>
                <c:formatCode>0</c:formatCode>
                <c:ptCount val="4"/>
                <c:pt idx="0">
                  <c:v>30.727272727272727</c:v>
                </c:pt>
                <c:pt idx="1">
                  <c:v>70.099999999999994</c:v>
                </c:pt>
                <c:pt idx="2">
                  <c:v>30.9</c:v>
                </c:pt>
                <c:pt idx="3">
                  <c:v>44.7</c:v>
                </c:pt>
              </c:numCache>
            </c:numRef>
          </c:val>
          <c:smooth val="0"/>
          <c:extLst>
            <c:ext xmlns:c16="http://schemas.microsoft.com/office/drawing/2014/chart" uri="{C3380CC4-5D6E-409C-BE32-E72D297353CC}">
              <c16:uniqueId val="{00000003-C009-453F-AD6C-137AD703AA29}"/>
            </c:ext>
          </c:extLst>
        </c:ser>
        <c:ser>
          <c:idx val="3"/>
          <c:order val="3"/>
          <c:tx>
            <c:strRef>
              <c:f>Sheet1!$A$4</c:f>
              <c:strCache>
                <c:ptCount val="1"/>
                <c:pt idx="0">
                  <c:v>Large</c:v>
                </c:pt>
              </c:strCache>
            </c:strRef>
          </c:tx>
          <c:spPr>
            <a:ln w="28575" cap="rnd">
              <a:solidFill>
                <a:schemeClr val="bg2"/>
              </a:solidFill>
              <a:round/>
            </a:ln>
            <a:effectLst/>
          </c:spPr>
          <c:marker>
            <c:symbol val="none"/>
          </c:marker>
          <c:dLbls>
            <c:dLbl>
              <c:idx val="3"/>
              <c:tx>
                <c:rich>
                  <a:bodyPr/>
                  <a:lstStyle/>
                  <a:p>
                    <a:fld id="{2CDA3EE1-F8B3-427E-B23E-AF7FAF0A50F5}" type="SERIESNAME">
                      <a:rPr lang="en-US">
                        <a:latin typeface="Arial" panose="020B0604020202020204" pitchFamily="34" charset="0"/>
                        <a:cs typeface="Arial" panose="020B0604020202020204" pitchFamily="34" charset="0"/>
                      </a:rPr>
                      <a:pPr/>
                      <a:t>[SERIES NAME]</a:t>
                    </a:fld>
                    <a:r>
                      <a:rPr lang="en-US" baseline="0">
                        <a:latin typeface="Arial" panose="020B0604020202020204" pitchFamily="34" charset="0"/>
                        <a:cs typeface="Arial" panose="020B0604020202020204" pitchFamily="34" charset="0"/>
                      </a:rPr>
                      <a:t>, </a:t>
                    </a:r>
                    <a:fld id="{349D58CC-DD1D-47B1-9F30-832C387F8B02}" type="VALUE">
                      <a:rPr lang="en-US" sz="1600" b="1" baseline="0" smtClean="0">
                        <a:solidFill>
                          <a:schemeClr val="bg2"/>
                        </a:solidFill>
                        <a:latin typeface="Century Gothic Bold" panose="020B0702020202020204" pitchFamily="34" charset="0"/>
                      </a:rPr>
                      <a:pPr/>
                      <a:t>[VALUE]</a:t>
                    </a:fld>
                    <a:endParaRPr lang="en-US" baseline="0">
                      <a:latin typeface="Arial" panose="020B0604020202020204" pitchFamily="34" charset="0"/>
                      <a:cs typeface="Arial" panose="020B0604020202020204" pitchFamily="34" charset="0"/>
                    </a:endParaRP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52-4546-BF6E-CE58C8FF3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Sheet1!$B$4:$E$4</c:f>
              <c:numCache>
                <c:formatCode>0</c:formatCode>
                <c:ptCount val="4"/>
                <c:pt idx="0">
                  <c:v>41.214285714285715</c:v>
                </c:pt>
                <c:pt idx="1">
                  <c:v>62.3</c:v>
                </c:pt>
                <c:pt idx="2">
                  <c:v>39.1</c:v>
                </c:pt>
                <c:pt idx="3">
                  <c:v>62</c:v>
                </c:pt>
              </c:numCache>
            </c:numRef>
          </c:val>
          <c:smooth val="0"/>
          <c:extLst>
            <c:ext xmlns:c16="http://schemas.microsoft.com/office/drawing/2014/chart" uri="{C3380CC4-5D6E-409C-BE32-E72D297353CC}">
              <c16:uniqueId val="{00000005-C009-453F-AD6C-137AD703AA29}"/>
            </c:ext>
          </c:extLst>
        </c:ser>
        <c:dLbls>
          <c:showLegendKey val="0"/>
          <c:showVal val="0"/>
          <c:showCatName val="0"/>
          <c:showSerName val="0"/>
          <c:showPercent val="0"/>
          <c:showBubbleSize val="0"/>
        </c:dLbls>
        <c:smooth val="0"/>
        <c:axId val="308591247"/>
        <c:axId val="2117515775"/>
        <c:extLst>
          <c:ext xmlns:c15="http://schemas.microsoft.com/office/drawing/2012/chart" uri="{02D57815-91ED-43cb-92C2-25804820EDAC}">
            <c15:filteredLineSeries>
              <c15:ser>
                <c:idx val="0"/>
                <c:order val="0"/>
                <c:tx>
                  <c:strRef>
                    <c:extLst>
                      <c:ext uri="{02D57815-91ED-43cb-92C2-25804820EDAC}">
                        <c15:formulaRef>
                          <c15:sqref>Sheet1!#REF!</c15:sqref>
                        </c15:formulaRef>
                      </c:ext>
                    </c:extLst>
                    <c:strCache>
                      <c:ptCount val="1"/>
                      <c:pt idx="0">
                        <c:v>#REF!</c:v>
                      </c:pt>
                    </c:strCache>
                  </c:strRef>
                </c:tx>
                <c:spPr>
                  <a:ln w="28575" cap="rnd">
                    <a:solidFill>
                      <a:schemeClr val="accent1"/>
                    </a:solidFill>
                    <a:round/>
                  </a:ln>
                  <a:effectLst/>
                </c:spPr>
                <c:marker>
                  <c:symbol val="none"/>
                </c:marker>
                <c:cat>
                  <c:strRef>
                    <c:extLst>
                      <c:ext uri="{02D57815-91ED-43cb-92C2-25804820EDAC}">
                        <c15:formulaRef>
                          <c15:sqref>Sheet1!$B$1:$E$1</c15:sqref>
                        </c15:formulaRef>
                      </c:ext>
                    </c:extLst>
                    <c:strCache>
                      <c:ptCount val="4"/>
                      <c:pt idx="0">
                        <c:v>2017</c:v>
                      </c:pt>
                      <c:pt idx="1">
                        <c:v>2018</c:v>
                      </c:pt>
                      <c:pt idx="2">
                        <c:v>2019</c:v>
                      </c:pt>
                      <c:pt idx="3">
                        <c:v>2020</c:v>
                      </c:pt>
                    </c:strCache>
                  </c:str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6-C009-453F-AD6C-137AD703AA29}"/>
                  </c:ext>
                </c:extLst>
              </c15:ser>
            </c15:filteredLineSeries>
          </c:ext>
        </c:extLst>
      </c:line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7515775"/>
        <c:crosses val="autoZero"/>
        <c:auto val="1"/>
        <c:lblAlgn val="ctr"/>
        <c:lblOffset val="100"/>
        <c:noMultiLvlLbl val="0"/>
      </c:catAx>
      <c:valAx>
        <c:axId val="2117515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85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 I've not pursued any in the past 12 months</c:v>
                </c:pt>
                <c:pt idx="1">
                  <c:v>1 to 10</c:v>
                </c:pt>
                <c:pt idx="2">
                  <c:v>11 to 20</c:v>
                </c:pt>
                <c:pt idx="3">
                  <c:v>21 to 30</c:v>
                </c:pt>
                <c:pt idx="4">
                  <c:v>31 to 40</c:v>
                </c:pt>
                <c:pt idx="5">
                  <c:v>41 to 50</c:v>
                </c:pt>
                <c:pt idx="6">
                  <c:v>51 to 60</c:v>
                </c:pt>
                <c:pt idx="7">
                  <c:v>More than 60</c:v>
                </c:pt>
              </c:strCache>
            </c:strRef>
          </c:cat>
          <c:val>
            <c:numRef>
              <c:f>Sheet1!$B$2:$B$9</c:f>
              <c:numCache>
                <c:formatCode>0\ %</c:formatCode>
                <c:ptCount val="8"/>
                <c:pt idx="0">
                  <c:v>0</c:v>
                </c:pt>
                <c:pt idx="1">
                  <c:v>0.23913043478260898</c:v>
                </c:pt>
                <c:pt idx="2">
                  <c:v>0.34782608695652201</c:v>
                </c:pt>
                <c:pt idx="3">
                  <c:v>0.217391304347826</c:v>
                </c:pt>
                <c:pt idx="4">
                  <c:v>6.5217391304347797E-2</c:v>
                </c:pt>
                <c:pt idx="5">
                  <c:v>2.1739130434782598E-2</c:v>
                </c:pt>
                <c:pt idx="6">
                  <c:v>2.1739130434782598E-2</c:v>
                </c:pt>
                <c:pt idx="7">
                  <c:v>8.6956521739130391E-2</c:v>
                </c:pt>
              </c:numCache>
            </c:numRef>
          </c:val>
          <c:extLst>
            <c:ext xmlns:c16="http://schemas.microsoft.com/office/drawing/2014/chart" uri="{C3380CC4-5D6E-409C-BE32-E72D297353CC}">
              <c16:uniqueId val="{00000000-889E-4E84-AEA7-CE984893821C}"/>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15"/>
            <c:spPr>
              <a:solidFill>
                <a:schemeClr val="accent4"/>
              </a:solidFill>
              <a:ln w="9525">
                <a:noFill/>
              </a:ln>
              <a:effectLst/>
            </c:spPr>
          </c:marker>
          <c:xVal>
            <c:numRef>
              <c:f>Sheet1!$A$2:$A$47</c:f>
              <c:numCache>
                <c:formatCode>General</c:formatCode>
                <c:ptCount val="46"/>
                <c:pt idx="0">
                  <c:v>-1</c:v>
                </c:pt>
                <c:pt idx="1">
                  <c:v>-1</c:v>
                </c:pt>
                <c:pt idx="2">
                  <c:v>-1</c:v>
                </c:pt>
                <c:pt idx="3">
                  <c:v>-1</c:v>
                </c:pt>
                <c:pt idx="4">
                  <c:v>-1</c:v>
                </c:pt>
                <c:pt idx="5">
                  <c:v>-1</c:v>
                </c:pt>
                <c:pt idx="6">
                  <c:v>-1</c:v>
                </c:pt>
                <c:pt idx="7">
                  <c:v>-1</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1</c:v>
                </c:pt>
                <c:pt idx="29">
                  <c:v>1</c:v>
                </c:pt>
                <c:pt idx="30">
                  <c:v>1</c:v>
                </c:pt>
                <c:pt idx="31">
                  <c:v>1</c:v>
                </c:pt>
                <c:pt idx="32">
                  <c:v>1</c:v>
                </c:pt>
                <c:pt idx="33">
                  <c:v>1</c:v>
                </c:pt>
                <c:pt idx="34">
                  <c:v>1</c:v>
                </c:pt>
                <c:pt idx="35">
                  <c:v>1</c:v>
                </c:pt>
                <c:pt idx="36">
                  <c:v>1</c:v>
                </c:pt>
                <c:pt idx="37">
                  <c:v>1</c:v>
                </c:pt>
                <c:pt idx="38">
                  <c:v>1</c:v>
                </c:pt>
                <c:pt idx="39">
                  <c:v>2</c:v>
                </c:pt>
                <c:pt idx="40">
                  <c:v>2</c:v>
                </c:pt>
                <c:pt idx="41">
                  <c:v>2</c:v>
                </c:pt>
                <c:pt idx="42">
                  <c:v>2</c:v>
                </c:pt>
                <c:pt idx="43">
                  <c:v>2</c:v>
                </c:pt>
                <c:pt idx="44">
                  <c:v>2</c:v>
                </c:pt>
                <c:pt idx="45">
                  <c:v>2</c:v>
                </c:pt>
              </c:numCache>
            </c:numRef>
          </c:xVal>
          <c:yVal>
            <c:numRef>
              <c:f>Sheet1!$B$2:$B$47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c:v>
                </c:pt>
                <c:pt idx="27">
                  <c:v>2</c:v>
                </c:pt>
                <c:pt idx="28">
                  <c:v>3</c:v>
                </c:pt>
                <c:pt idx="29">
                  <c:v>4</c:v>
                </c:pt>
                <c:pt idx="30">
                  <c:v>5</c:v>
                </c:pt>
                <c:pt idx="31">
                  <c:v>6</c:v>
                </c:pt>
                <c:pt idx="32">
                  <c:v>7</c:v>
                </c:pt>
                <c:pt idx="33">
                  <c:v>8</c:v>
                </c:pt>
                <c:pt idx="34">
                  <c:v>9</c:v>
                </c:pt>
                <c:pt idx="35">
                  <c:v>10</c:v>
                </c:pt>
                <c:pt idx="36">
                  <c:v>11</c:v>
                </c:pt>
                <c:pt idx="37">
                  <c:v>12</c:v>
                </c:pt>
                <c:pt idx="38">
                  <c:v>13</c:v>
                </c:pt>
                <c:pt idx="39">
                  <c:v>1</c:v>
                </c:pt>
                <c:pt idx="40">
                  <c:v>2</c:v>
                </c:pt>
                <c:pt idx="41">
                  <c:v>3</c:v>
                </c:pt>
                <c:pt idx="42">
                  <c:v>4</c:v>
                </c:pt>
                <c:pt idx="43">
                  <c:v>5</c:v>
                </c:pt>
                <c:pt idx="44">
                  <c:v>6</c:v>
                </c:pt>
                <c:pt idx="45">
                  <c:v>7</c:v>
                </c:pt>
              </c:numCache>
            </c:numRef>
          </c:yVal>
          <c:smooth val="0"/>
          <c:extLst>
            <c:ext xmlns:c16="http://schemas.microsoft.com/office/drawing/2014/chart" uri="{C3380CC4-5D6E-409C-BE32-E72D297353CC}">
              <c16:uniqueId val="{00000000-6E73-4079-BFD2-430960FAEE2F}"/>
            </c:ext>
          </c:extLst>
        </c:ser>
        <c:ser>
          <c:idx val="1"/>
          <c:order val="1"/>
          <c:spPr>
            <a:ln w="25400" cap="rnd">
              <a:noFill/>
              <a:round/>
            </a:ln>
            <a:effectLst/>
          </c:spPr>
          <c:marker>
            <c:symbol val="circle"/>
            <c:size val="15"/>
            <c:spPr>
              <a:solidFill>
                <a:schemeClr val="accent1"/>
              </a:solidFill>
              <a:ln w="9525">
                <a:noFill/>
              </a:ln>
              <a:effectLst/>
            </c:spPr>
          </c:marker>
          <c:xVal>
            <c:numRef>
              <c:f>Sheet1!$A$67:$A$88</c:f>
              <c:numCache>
                <c:formatCode>General</c:formatCode>
                <c:ptCount val="22"/>
                <c:pt idx="0">
                  <c:v>4</c:v>
                </c:pt>
                <c:pt idx="1">
                  <c:v>4</c:v>
                </c:pt>
                <c:pt idx="2">
                  <c:v>4</c:v>
                </c:pt>
                <c:pt idx="3">
                  <c:v>4</c:v>
                </c:pt>
                <c:pt idx="4">
                  <c:v>4</c:v>
                </c:pt>
                <c:pt idx="5">
                  <c:v>4</c:v>
                </c:pt>
                <c:pt idx="6">
                  <c:v>4</c:v>
                </c:pt>
                <c:pt idx="7">
                  <c:v>4</c:v>
                </c:pt>
                <c:pt idx="8">
                  <c:v>4</c:v>
                </c:pt>
                <c:pt idx="9">
                  <c:v>4</c:v>
                </c:pt>
                <c:pt idx="10">
                  <c:v>4</c:v>
                </c:pt>
                <c:pt idx="11">
                  <c:v>4</c:v>
                </c:pt>
                <c:pt idx="12">
                  <c:v>4</c:v>
                </c:pt>
                <c:pt idx="13">
                  <c:v>5</c:v>
                </c:pt>
                <c:pt idx="14">
                  <c:v>5</c:v>
                </c:pt>
                <c:pt idx="15">
                  <c:v>5</c:v>
                </c:pt>
                <c:pt idx="16">
                  <c:v>5</c:v>
                </c:pt>
                <c:pt idx="17">
                  <c:v>5</c:v>
                </c:pt>
                <c:pt idx="18">
                  <c:v>5</c:v>
                </c:pt>
                <c:pt idx="19">
                  <c:v>5</c:v>
                </c:pt>
                <c:pt idx="20">
                  <c:v>5</c:v>
                </c:pt>
                <c:pt idx="21">
                  <c:v>5</c:v>
                </c:pt>
              </c:numCache>
            </c:numRef>
          </c:xVal>
          <c:yVal>
            <c:numRef>
              <c:f>Sheet1!$B$67:$B$88</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c:v>
                </c:pt>
                <c:pt idx="14">
                  <c:v>2</c:v>
                </c:pt>
                <c:pt idx="15">
                  <c:v>3</c:v>
                </c:pt>
                <c:pt idx="16">
                  <c:v>4</c:v>
                </c:pt>
                <c:pt idx="17">
                  <c:v>5</c:v>
                </c:pt>
                <c:pt idx="18">
                  <c:v>6</c:v>
                </c:pt>
                <c:pt idx="19">
                  <c:v>7</c:v>
                </c:pt>
                <c:pt idx="20">
                  <c:v>8</c:v>
                </c:pt>
                <c:pt idx="21">
                  <c:v>9</c:v>
                </c:pt>
              </c:numCache>
            </c:numRef>
          </c:yVal>
          <c:smooth val="0"/>
          <c:extLst>
            <c:ext xmlns:c16="http://schemas.microsoft.com/office/drawing/2014/chart" uri="{C3380CC4-5D6E-409C-BE32-E72D297353CC}">
              <c16:uniqueId val="{00000001-6E73-4079-BFD2-430960FAEE2F}"/>
            </c:ext>
          </c:extLst>
        </c:ser>
        <c:ser>
          <c:idx val="2"/>
          <c:order val="2"/>
          <c:spPr>
            <a:ln w="25400" cap="rnd">
              <a:noFill/>
              <a:round/>
            </a:ln>
            <a:effectLst/>
          </c:spPr>
          <c:marker>
            <c:symbol val="circle"/>
            <c:size val="15"/>
            <c:spPr>
              <a:solidFill>
                <a:schemeClr val="bg2"/>
              </a:solidFill>
              <a:ln w="9525">
                <a:noFill/>
              </a:ln>
              <a:effectLst/>
            </c:spPr>
          </c:marker>
          <c:xVal>
            <c:numRef>
              <c:f>Sheet1!$A$93:$A$98</c:f>
              <c:numCache>
                <c:formatCode>General</c:formatCode>
                <c:ptCount val="6"/>
                <c:pt idx="0">
                  <c:v>7</c:v>
                </c:pt>
                <c:pt idx="1">
                  <c:v>7</c:v>
                </c:pt>
                <c:pt idx="2">
                  <c:v>7</c:v>
                </c:pt>
                <c:pt idx="3">
                  <c:v>7</c:v>
                </c:pt>
                <c:pt idx="4">
                  <c:v>7</c:v>
                </c:pt>
                <c:pt idx="5">
                  <c:v>7</c:v>
                </c:pt>
              </c:numCache>
            </c:numRef>
          </c:xVal>
          <c:yVal>
            <c:numRef>
              <c:f>Sheet1!$B$93:$B$98</c:f>
              <c:numCache>
                <c:formatCode>General</c:formatCode>
                <c:ptCount val="6"/>
                <c:pt idx="0">
                  <c:v>1</c:v>
                </c:pt>
                <c:pt idx="1">
                  <c:v>2</c:v>
                </c:pt>
                <c:pt idx="2">
                  <c:v>3</c:v>
                </c:pt>
                <c:pt idx="3">
                  <c:v>4</c:v>
                </c:pt>
                <c:pt idx="4">
                  <c:v>5</c:v>
                </c:pt>
                <c:pt idx="5">
                  <c:v>6</c:v>
                </c:pt>
              </c:numCache>
            </c:numRef>
          </c:yVal>
          <c:smooth val="0"/>
          <c:extLst>
            <c:ext xmlns:c16="http://schemas.microsoft.com/office/drawing/2014/chart" uri="{C3380CC4-5D6E-409C-BE32-E72D297353CC}">
              <c16:uniqueId val="{00000002-6E73-4079-BFD2-430960FAEE2F}"/>
            </c:ext>
          </c:extLst>
        </c:ser>
        <c:dLbls>
          <c:showLegendKey val="0"/>
          <c:showVal val="0"/>
          <c:showCatName val="0"/>
          <c:showSerName val="0"/>
          <c:showPercent val="0"/>
          <c:showBubbleSize val="0"/>
        </c:dLbls>
        <c:axId val="1914286095"/>
        <c:axId val="52148191"/>
      </c:scatterChart>
      <c:valAx>
        <c:axId val="1914286095"/>
        <c:scaling>
          <c:orientation val="minMax"/>
        </c:scaling>
        <c:delete val="1"/>
        <c:axPos val="b"/>
        <c:numFmt formatCode="General" sourceLinked="1"/>
        <c:majorTickMark val="none"/>
        <c:minorTickMark val="none"/>
        <c:tickLblPos val="nextTo"/>
        <c:crossAx val="52148191"/>
        <c:crosses val="autoZero"/>
        <c:crossBetween val="midCat"/>
      </c:valAx>
      <c:valAx>
        <c:axId val="52148191"/>
        <c:scaling>
          <c:orientation val="minMax"/>
        </c:scaling>
        <c:delete val="1"/>
        <c:axPos val="l"/>
        <c:numFmt formatCode="General" sourceLinked="1"/>
        <c:majorTickMark val="none"/>
        <c:minorTickMark val="none"/>
        <c:tickLblPos val="nextTo"/>
        <c:crossAx val="1914286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Sheet1!$C$1</c:f>
              <c:strCache>
                <c:ptCount val="1"/>
                <c:pt idx="0">
                  <c:v>Medium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 I've not pursued any in the past 12 months</c:v>
                </c:pt>
                <c:pt idx="1">
                  <c:v>1 to 10</c:v>
                </c:pt>
                <c:pt idx="2">
                  <c:v>11 to 20</c:v>
                </c:pt>
                <c:pt idx="3">
                  <c:v>21 to 30</c:v>
                </c:pt>
                <c:pt idx="4">
                  <c:v>31 to 40</c:v>
                </c:pt>
                <c:pt idx="5">
                  <c:v>41 to 50</c:v>
                </c:pt>
                <c:pt idx="6">
                  <c:v>51 to 60</c:v>
                </c:pt>
                <c:pt idx="7">
                  <c:v>More than 60</c:v>
                </c:pt>
              </c:strCache>
            </c:strRef>
          </c:cat>
          <c:val>
            <c:numRef>
              <c:f>Sheet1!$C$2:$C$9</c:f>
              <c:numCache>
                <c:formatCode>0\ %</c:formatCode>
                <c:ptCount val="8"/>
                <c:pt idx="0">
                  <c:v>0</c:v>
                </c:pt>
                <c:pt idx="1">
                  <c:v>4.5454545454545504E-2</c:v>
                </c:pt>
                <c:pt idx="2">
                  <c:v>0.13636363636363599</c:v>
                </c:pt>
                <c:pt idx="3">
                  <c:v>9.0909090909090898E-2</c:v>
                </c:pt>
                <c:pt idx="4">
                  <c:v>0.18181818181818202</c:v>
                </c:pt>
                <c:pt idx="5">
                  <c:v>0.22727272727272702</c:v>
                </c:pt>
                <c:pt idx="6">
                  <c:v>9.0909090909090898E-2</c:v>
                </c:pt>
                <c:pt idx="7">
                  <c:v>0.22727272727272702</c:v>
                </c:pt>
              </c:numCache>
            </c:numRef>
          </c:val>
          <c:extLst>
            <c:ext xmlns:c16="http://schemas.microsoft.com/office/drawing/2014/chart" uri="{C3380CC4-5D6E-409C-BE32-E72D297353CC}">
              <c16:uniqueId val="{00000000-F3F2-47C3-86E0-CF262F64E552}"/>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Sheet1!$D$1</c:f>
              <c:strCache>
                <c:ptCount val="1"/>
                <c:pt idx="0">
                  <c:v>Large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 I've not pursued any in the past 12 months</c:v>
                </c:pt>
                <c:pt idx="1">
                  <c:v>1 to 10</c:v>
                </c:pt>
                <c:pt idx="2">
                  <c:v>11 to 20</c:v>
                </c:pt>
                <c:pt idx="3">
                  <c:v>21 to 30</c:v>
                </c:pt>
                <c:pt idx="4">
                  <c:v>31 to 40</c:v>
                </c:pt>
                <c:pt idx="5">
                  <c:v>41 to 50</c:v>
                </c:pt>
                <c:pt idx="6">
                  <c:v>51 to 60</c:v>
                </c:pt>
                <c:pt idx="7">
                  <c:v>More than 60</c:v>
                </c:pt>
              </c:strCache>
            </c:strRef>
          </c:cat>
          <c:val>
            <c:numRef>
              <c:f>Sheet1!$D$2:$D$9</c:f>
              <c:numCache>
                <c:formatCode>0\ %</c:formatCode>
                <c:ptCount val="8"/>
                <c:pt idx="0">
                  <c:v>0</c:v>
                </c:pt>
                <c:pt idx="1">
                  <c:v>0</c:v>
                </c:pt>
                <c:pt idx="2">
                  <c:v>0</c:v>
                </c:pt>
                <c:pt idx="3">
                  <c:v>0</c:v>
                </c:pt>
                <c:pt idx="4">
                  <c:v>0</c:v>
                </c:pt>
                <c:pt idx="5">
                  <c:v>0.16666666666666699</c:v>
                </c:pt>
                <c:pt idx="6">
                  <c:v>0.5</c:v>
                </c:pt>
                <c:pt idx="7">
                  <c:v>0.33333333333333298</c:v>
                </c:pt>
              </c:numCache>
            </c:numRef>
          </c:val>
          <c:extLst>
            <c:ext xmlns:c16="http://schemas.microsoft.com/office/drawing/2014/chart" uri="{C3380CC4-5D6E-409C-BE32-E72D297353CC}">
              <c16:uniqueId val="{00000000-2593-456D-8816-1AC9A3236A58}"/>
            </c:ext>
          </c:extLst>
        </c:ser>
        <c:dLbls>
          <c:showLegendKey val="0"/>
          <c:showVal val="0"/>
          <c:showCatName val="0"/>
          <c:showSerName val="0"/>
          <c:showPercent val="0"/>
          <c:showBubbleSize val="0"/>
        </c:dLbls>
        <c:gapWidth val="80"/>
        <c:overlap val="-27"/>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35444747056536E-2"/>
          <c:w val="1"/>
          <c:h val="0.96664555252943463"/>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23B-4F14-88FF-CA11DA16792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23B-4F14-88FF-CA11DA16792B}"/>
              </c:ext>
            </c:extLst>
          </c:dPt>
          <c:dPt>
            <c:idx val="2"/>
            <c:invertIfNegative val="0"/>
            <c:bubble3D val="0"/>
            <c:spPr>
              <a:solidFill>
                <a:schemeClr val="bg2"/>
              </a:solidFill>
              <a:ln>
                <a:noFill/>
              </a:ln>
              <a:effectLst/>
            </c:spPr>
            <c:extLst>
              <c:ext xmlns:c16="http://schemas.microsoft.com/office/drawing/2014/chart" uri="{C3380CC4-5D6E-409C-BE32-E72D297353CC}">
                <c16:uniqueId val="{00000005-423B-4F14-88FF-CA11DA16792B}"/>
              </c:ext>
            </c:extLst>
          </c:dPt>
          <c:xVal>
            <c:numRef>
              <c:f>Sheet1!$A$2:$A$4</c:f>
              <c:numCache>
                <c:formatCode>General</c:formatCode>
                <c:ptCount val="3"/>
                <c:pt idx="0">
                  <c:v>1</c:v>
                </c:pt>
                <c:pt idx="1">
                  <c:v>1</c:v>
                </c:pt>
                <c:pt idx="2">
                  <c:v>1</c:v>
                </c:pt>
              </c:numCache>
            </c:numRef>
          </c:xVal>
          <c:yVal>
            <c:numRef>
              <c:f>Sheet1!$B$2:$B$4</c:f>
              <c:numCache>
                <c:formatCode>General</c:formatCode>
                <c:ptCount val="3"/>
                <c:pt idx="0">
                  <c:v>3</c:v>
                </c:pt>
                <c:pt idx="1">
                  <c:v>2</c:v>
                </c:pt>
                <c:pt idx="2">
                  <c:v>1</c:v>
                </c:pt>
              </c:numCache>
            </c:numRef>
          </c:yVal>
          <c:bubbleSize>
            <c:numRef>
              <c:f>Sheet1!$C$2:$C$4</c:f>
              <c:numCache>
                <c:formatCode>General</c:formatCode>
                <c:ptCount val="3"/>
                <c:pt idx="0">
                  <c:v>24</c:v>
                </c:pt>
                <c:pt idx="1">
                  <c:v>45</c:v>
                </c:pt>
                <c:pt idx="2">
                  <c:v>62</c:v>
                </c:pt>
              </c:numCache>
            </c:numRef>
          </c:bubbleSize>
          <c:bubble3D val="0"/>
          <c:extLst>
            <c:ext xmlns:c16="http://schemas.microsoft.com/office/drawing/2014/chart" uri="{C3380CC4-5D6E-409C-BE32-E72D297353CC}">
              <c16:uniqueId val="{00000006-423B-4F14-88FF-CA11DA16792B}"/>
            </c:ext>
          </c:extLst>
        </c:ser>
        <c:dLbls>
          <c:showLegendKey val="0"/>
          <c:showVal val="0"/>
          <c:showCatName val="0"/>
          <c:showSerName val="0"/>
          <c:showPercent val="0"/>
          <c:showBubbleSize val="0"/>
        </c:dLbls>
        <c:bubbleScale val="100"/>
        <c:showNegBubbles val="0"/>
        <c:axId val="155715664"/>
        <c:axId val="1686573776"/>
      </c:bubbleChart>
      <c:valAx>
        <c:axId val="155715664"/>
        <c:scaling>
          <c:orientation val="minMax"/>
          <c:max val="2"/>
        </c:scaling>
        <c:delete val="1"/>
        <c:axPos val="b"/>
        <c:numFmt formatCode="General" sourceLinked="1"/>
        <c:majorTickMark val="none"/>
        <c:minorTickMark val="none"/>
        <c:tickLblPos val="nextTo"/>
        <c:crossAx val="1686573776"/>
        <c:crosses val="autoZero"/>
        <c:crossBetween val="midCat"/>
      </c:valAx>
      <c:valAx>
        <c:axId val="1686573776"/>
        <c:scaling>
          <c:orientation val="minMax"/>
        </c:scaling>
        <c:delete val="1"/>
        <c:axPos val="l"/>
        <c:numFmt formatCode="General" sourceLinked="1"/>
        <c:majorTickMark val="none"/>
        <c:minorTickMark val="none"/>
        <c:tickLblPos val="nextTo"/>
        <c:crossAx val="155715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accent4"/>
                </a:solidFill>
                <a:latin typeface="Century Gothic Bold" panose="020B0702020202020204" pitchFamily="34" charset="0"/>
                <a:ea typeface="+mn-ea"/>
                <a:cs typeface="+mn-cs"/>
              </a:defRPr>
            </a:pPr>
            <a:r>
              <a:rPr lang="en-GB" dirty="0">
                <a:solidFill>
                  <a:schemeClr val="accent4"/>
                </a:solidFill>
                <a:latin typeface="Century Gothic Bold" panose="020B0702020202020204" pitchFamily="34" charset="0"/>
              </a:rPr>
              <a:t>Average total value of opportunities pursued, by agency size, last four years (£000s)</a:t>
            </a:r>
            <a:endParaRPr lang="en-GB" baseline="0" dirty="0">
              <a:solidFill>
                <a:schemeClr val="accent4"/>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5393700787401572E-2"/>
          <c:y val="0.20338277711960498"/>
          <c:w val="0.80148129921259836"/>
          <c:h val="0.72595348450522723"/>
        </c:manualLayout>
      </c:layout>
      <c:lineChart>
        <c:grouping val="standard"/>
        <c:varyColors val="0"/>
        <c:ser>
          <c:idx val="0"/>
          <c:order val="0"/>
          <c:tx>
            <c:strRef>
              <c:f>Sheet1!$A$2</c:f>
              <c:strCache>
                <c:ptCount val="1"/>
                <c:pt idx="0">
                  <c:v>Small</c:v>
                </c:pt>
              </c:strCache>
            </c:strRef>
          </c:tx>
          <c:spPr>
            <a:ln w="28575" cap="rnd">
              <a:solidFill>
                <a:srgbClr val="40BAAE"/>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3DC3-4351-8948-8A5252741B6F}"/>
                </c:ext>
              </c:extLst>
            </c:dLbl>
            <c:dLbl>
              <c:idx val="1"/>
              <c:delete val="1"/>
              <c:extLst>
                <c:ext xmlns:c15="http://schemas.microsoft.com/office/drawing/2012/chart" uri="{CE6537A1-D6FC-4f65-9D91-7224C49458BB}"/>
                <c:ext xmlns:c16="http://schemas.microsoft.com/office/drawing/2014/chart" uri="{C3380CC4-5D6E-409C-BE32-E72D297353CC}">
                  <c16:uniqueId val="{00000004-3DC3-4351-8948-8A5252741B6F}"/>
                </c:ext>
              </c:extLst>
            </c:dLbl>
            <c:dLbl>
              <c:idx val="2"/>
              <c:delete val="1"/>
              <c:extLst>
                <c:ext xmlns:c15="http://schemas.microsoft.com/office/drawing/2012/chart" uri="{CE6537A1-D6FC-4f65-9D91-7224C49458BB}"/>
                <c:ext xmlns:c16="http://schemas.microsoft.com/office/drawing/2014/chart" uri="{C3380CC4-5D6E-409C-BE32-E72D297353CC}">
                  <c16:uniqueId val="{00000003-3DC3-4351-8948-8A5252741B6F}"/>
                </c:ext>
              </c:extLst>
            </c:dLbl>
            <c:dLbl>
              <c:idx val="3"/>
              <c:tx>
                <c:rich>
                  <a:bodyPr/>
                  <a:lstStyle/>
                  <a:p>
                    <a:fld id="{782158F2-B1DB-4A1F-93A9-1D82A689AD9E}" type="SERIESNAME">
                      <a:rPr lang="en-US"/>
                      <a:pPr/>
                      <a:t>[SERIES NAME]</a:t>
                    </a:fld>
                    <a:r>
                      <a:rPr lang="en-US" baseline="0" dirty="0"/>
                      <a:t>, </a:t>
                    </a:r>
                    <a:fld id="{3191EF86-5EA6-4D3E-B43B-3DFE74297C7D}" type="VALUE">
                      <a:rPr lang="en-US" sz="1400" baseline="0">
                        <a:solidFill>
                          <a:schemeClr val="accent4"/>
                        </a:solidFill>
                        <a:latin typeface="Century Gothic Bold" panose="020B0702020202020204" pitchFamily="34" charset="0"/>
                      </a:rPr>
                      <a:pPr/>
                      <a:t>[VALUE]</a:t>
                    </a:fld>
                    <a:endParaRPr lang="en-US" baseline="0" dirty="0"/>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C3-4351-8948-8A5252741B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Sheet1!$B$2:$E$2</c:f>
              <c:numCache>
                <c:formatCode>_-"£"* #,##0_-;\-"£"* #,##0_-;_-"£"* "-"??_-;_-@_-</c:formatCode>
                <c:ptCount val="4"/>
                <c:pt idx="0" formatCode="&quot;£&quot;#,##0">
                  <c:v>1525.9397435897436</c:v>
                </c:pt>
                <c:pt idx="1">
                  <c:v>1245.8333</c:v>
                </c:pt>
                <c:pt idx="2">
                  <c:v>1630.8333</c:v>
                </c:pt>
                <c:pt idx="3">
                  <c:v>1253</c:v>
                </c:pt>
              </c:numCache>
            </c:numRef>
          </c:val>
          <c:smooth val="0"/>
          <c:extLst xmlns:c15="http://schemas.microsoft.com/office/drawing/2012/chart">
            <c:ext xmlns:c16="http://schemas.microsoft.com/office/drawing/2014/chart" uri="{C3380CC4-5D6E-409C-BE32-E72D297353CC}">
              <c16:uniqueId val="{00000006-235A-477B-BE4C-A2836B7AF8E3}"/>
            </c:ext>
          </c:extLst>
        </c:ser>
        <c:ser>
          <c:idx val="1"/>
          <c:order val="1"/>
          <c:tx>
            <c:strRef>
              <c:f>Sheet1!$A$3</c:f>
              <c:strCache>
                <c:ptCount val="1"/>
                <c:pt idx="0">
                  <c:v>Medium</c:v>
                </c:pt>
              </c:strCache>
            </c:strRef>
          </c:tx>
          <c:spPr>
            <a:ln w="28575" cap="rnd">
              <a:solidFill>
                <a:srgbClr val="F84CBC"/>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3DC3-4351-8948-8A5252741B6F}"/>
                </c:ext>
              </c:extLst>
            </c:dLbl>
            <c:dLbl>
              <c:idx val="1"/>
              <c:delete val="1"/>
              <c:extLst>
                <c:ext xmlns:c15="http://schemas.microsoft.com/office/drawing/2012/chart" uri="{CE6537A1-D6FC-4f65-9D91-7224C49458BB}"/>
                <c:ext xmlns:c16="http://schemas.microsoft.com/office/drawing/2014/chart" uri="{C3380CC4-5D6E-409C-BE32-E72D297353CC}">
                  <c16:uniqueId val="{00000007-3DC3-4351-8948-8A5252741B6F}"/>
                </c:ext>
              </c:extLst>
            </c:dLbl>
            <c:dLbl>
              <c:idx val="2"/>
              <c:delete val="1"/>
              <c:extLst>
                <c:ext xmlns:c15="http://schemas.microsoft.com/office/drawing/2012/chart" uri="{CE6537A1-D6FC-4f65-9D91-7224C49458BB}"/>
                <c:ext xmlns:c16="http://schemas.microsoft.com/office/drawing/2014/chart" uri="{C3380CC4-5D6E-409C-BE32-E72D297353CC}">
                  <c16:uniqueId val="{00000008-3DC3-4351-8948-8A5252741B6F}"/>
                </c:ext>
              </c:extLst>
            </c:dLbl>
            <c:dLbl>
              <c:idx val="3"/>
              <c:layout>
                <c:manualLayout>
                  <c:x val="9.3749999999999997E-3"/>
                  <c:y val="-5.865820510511135E-3"/>
                </c:manualLayout>
              </c:layout>
              <c:tx>
                <c:rich>
                  <a:bodyPr/>
                  <a:lstStyle/>
                  <a:p>
                    <a:fld id="{C9F6FC01-05B6-4C39-8639-761ED738B0B3}" type="SERIESNAME">
                      <a:rPr lang="en-US"/>
                      <a:pPr/>
                      <a:t>[SERIES NAME]</a:t>
                    </a:fld>
                    <a:r>
                      <a:rPr lang="en-US" baseline="0" dirty="0"/>
                      <a:t>, </a:t>
                    </a:r>
                    <a:fld id="{D9431252-F36A-49EA-B545-C7EB5C180DD1}" type="VALUE">
                      <a:rPr lang="en-US" sz="1400" b="1" baseline="0">
                        <a:solidFill>
                          <a:schemeClr val="accent1"/>
                        </a:solidFill>
                        <a:latin typeface="Century Gothic Bold" panose="020B0702020202020204" pitchFamily="34" charset="0"/>
                      </a:rPr>
                      <a:pPr/>
                      <a:t>[VALUE]</a:t>
                    </a:fld>
                    <a:endParaRPr lang="en-US" baseline="0" dirty="0"/>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DC3-4351-8948-8A5252741B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Sheet1!$B$3:$E$3</c:f>
              <c:numCache>
                <c:formatCode>_-"£"* #,##0_-;\-"£"* #,##0_-;_-"£"* "-"??_-;_-@_-</c:formatCode>
                <c:ptCount val="4"/>
                <c:pt idx="0" formatCode="&quot;£&quot;#,##0">
                  <c:v>2362.7750000000001</c:v>
                </c:pt>
                <c:pt idx="1">
                  <c:v>3810</c:v>
                </c:pt>
                <c:pt idx="2">
                  <c:v>4366.8333000000002</c:v>
                </c:pt>
                <c:pt idx="3">
                  <c:v>3971</c:v>
                </c:pt>
              </c:numCache>
            </c:numRef>
          </c:val>
          <c:smooth val="0"/>
          <c:extLst xmlns:c15="http://schemas.microsoft.com/office/drawing/2012/chart">
            <c:ext xmlns:c16="http://schemas.microsoft.com/office/drawing/2014/chart" uri="{C3380CC4-5D6E-409C-BE32-E72D297353CC}">
              <c16:uniqueId val="{00000001-235A-477B-BE4C-A2836B7AF8E3}"/>
            </c:ext>
          </c:extLst>
        </c:ser>
        <c:ser>
          <c:idx val="2"/>
          <c:order val="2"/>
          <c:tx>
            <c:strRef>
              <c:f>Sheet1!$A$4</c:f>
              <c:strCache>
                <c:ptCount val="1"/>
                <c:pt idx="0">
                  <c:v>Large</c:v>
                </c:pt>
              </c:strCache>
            </c:strRef>
          </c:tx>
          <c:spPr>
            <a:ln w="28575" cap="rnd">
              <a:solidFill>
                <a:srgbClr val="00BCF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3DC3-4351-8948-8A5252741B6F}"/>
                </c:ext>
              </c:extLst>
            </c:dLbl>
            <c:dLbl>
              <c:idx val="1"/>
              <c:delete val="1"/>
              <c:extLst>
                <c:ext xmlns:c15="http://schemas.microsoft.com/office/drawing/2012/chart" uri="{CE6537A1-D6FC-4f65-9D91-7224C49458BB}"/>
                <c:ext xmlns:c16="http://schemas.microsoft.com/office/drawing/2014/chart" uri="{C3380CC4-5D6E-409C-BE32-E72D297353CC}">
                  <c16:uniqueId val="{00000009-3DC3-4351-8948-8A5252741B6F}"/>
                </c:ext>
              </c:extLst>
            </c:dLbl>
            <c:dLbl>
              <c:idx val="2"/>
              <c:delete val="1"/>
              <c:extLst>
                <c:ext xmlns:c15="http://schemas.microsoft.com/office/drawing/2012/chart" uri="{CE6537A1-D6FC-4f65-9D91-7224C49458BB}"/>
                <c:ext xmlns:c16="http://schemas.microsoft.com/office/drawing/2014/chart" uri="{C3380CC4-5D6E-409C-BE32-E72D297353CC}">
                  <c16:uniqueId val="{00000002-235A-477B-BE4C-A2836B7AF8E3}"/>
                </c:ext>
              </c:extLst>
            </c:dLbl>
            <c:dLbl>
              <c:idx val="3"/>
              <c:tx>
                <c:rich>
                  <a:bodyPr/>
                  <a:lstStyle/>
                  <a:p>
                    <a:fld id="{CA35F126-AB67-4896-BABC-2AFBDB6A3C8E}" type="SERIESNAME">
                      <a:rPr lang="en-US"/>
                      <a:pPr/>
                      <a:t>[SERIES NAME]</a:t>
                    </a:fld>
                    <a:r>
                      <a:rPr lang="en-US" baseline="0" dirty="0"/>
                      <a:t>, </a:t>
                    </a:r>
                    <a:fld id="{AB04B779-F21A-42C9-A687-676D452AE21E}" type="VALUE">
                      <a:rPr lang="en-US" sz="1400" b="1" baseline="0">
                        <a:solidFill>
                          <a:srgbClr val="00B0F0"/>
                        </a:solidFill>
                        <a:latin typeface="Century Gothic Bold" panose="020B0702020202020204" pitchFamily="34" charset="0"/>
                      </a:rPr>
                      <a:pPr/>
                      <a:t>[VALUE]</a:t>
                    </a:fld>
                    <a:endParaRPr lang="en-US" baseline="0" dirty="0"/>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C3-4351-8948-8A5252741B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Sheet1!$B$4:$E$4</c:f>
              <c:numCache>
                <c:formatCode>_-"£"* #,##0_-;\-"£"* #,##0_-;_-"£"* "-"??_-;_-@_-</c:formatCode>
                <c:ptCount val="4"/>
                <c:pt idx="0" formatCode="&quot;£&quot;#,##0">
                  <c:v>8181.5555555555557</c:v>
                </c:pt>
                <c:pt idx="1">
                  <c:v>9210.8696</c:v>
                </c:pt>
                <c:pt idx="2">
                  <c:v>7134.6154000000006</c:v>
                </c:pt>
                <c:pt idx="3">
                  <c:v>9417</c:v>
                </c:pt>
              </c:numCache>
            </c:numRef>
          </c:val>
          <c:smooth val="0"/>
          <c:extLst>
            <c:ext xmlns:c16="http://schemas.microsoft.com/office/drawing/2014/chart" uri="{C3380CC4-5D6E-409C-BE32-E72D297353CC}">
              <c16:uniqueId val="{00000003-235A-477B-BE4C-A2836B7AF8E3}"/>
            </c:ext>
          </c:extLst>
        </c:ser>
        <c:dLbls>
          <c:dLblPos val="r"/>
          <c:showLegendKey val="0"/>
          <c:showVal val="1"/>
          <c:showCatName val="0"/>
          <c:showSerName val="0"/>
          <c:showPercent val="0"/>
          <c:showBubbleSize val="0"/>
        </c:dLbls>
        <c:smooth val="0"/>
        <c:axId val="308591247"/>
        <c:axId val="2117515775"/>
        <c:extLst/>
      </c:line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17515775"/>
        <c:crosses val="autoZero"/>
        <c:auto val="1"/>
        <c:lblAlgn val="ctr"/>
        <c:lblOffset val="100"/>
        <c:noMultiLvlLbl val="0"/>
      </c:catAx>
      <c:valAx>
        <c:axId val="21175157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08591247"/>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r>
              <a:rPr lang="en-GB" sz="1600">
                <a:solidFill>
                  <a:schemeClr val="accent4"/>
                </a:solidFill>
                <a:latin typeface="Century Gothic Bold" panose="020B0702020202020204" pitchFamily="34" charset="0"/>
              </a:rPr>
              <a:t>Growing</a:t>
            </a:r>
            <a:r>
              <a:rPr lang="en-GB" sz="1600" baseline="0">
                <a:solidFill>
                  <a:schemeClr val="accent4"/>
                </a:solidFill>
                <a:latin typeface="Century Gothic Bold" panose="020B0702020202020204" pitchFamily="34" charset="0"/>
              </a:rPr>
              <a:t> existing clients</a:t>
            </a:r>
            <a:endParaRPr lang="en-GB" sz="1600">
              <a:solidFill>
                <a:schemeClr val="accent4"/>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endParaRPr lang="en-US"/>
        </a:p>
      </c:txPr>
    </c:title>
    <c:autoTitleDeleted val="0"/>
    <c:plotArea>
      <c:layout/>
      <c:barChart>
        <c:barDir val="col"/>
        <c:grouping val="clustered"/>
        <c:varyColors val="0"/>
        <c:ser>
          <c:idx val="0"/>
          <c:order val="0"/>
          <c:tx>
            <c:strRef>
              <c:f>Sheet1!$A$10</c:f>
              <c:strCache>
                <c:ptCount val="1"/>
                <c:pt idx="0">
                  <c:v>2017</c:v>
                </c:pt>
              </c:strCache>
            </c:strRef>
          </c:tx>
          <c:spPr>
            <a:solidFill>
              <a:schemeClr val="accent1"/>
            </a:solidFill>
            <a:ln>
              <a:noFill/>
            </a:ln>
            <a:effectLst/>
          </c:spPr>
          <c:invertIfNegative val="0"/>
          <c:dPt>
            <c:idx val="0"/>
            <c:invertIfNegative val="0"/>
            <c:bubble3D val="0"/>
            <c:spPr>
              <a:solidFill>
                <a:srgbClr val="40BAAE">
                  <a:lumMod val="40000"/>
                  <a:lumOff val="60000"/>
                </a:srgbClr>
              </a:solidFill>
              <a:ln>
                <a:noFill/>
              </a:ln>
              <a:effectLst/>
            </c:spPr>
            <c:extLst>
              <c:ext xmlns:c16="http://schemas.microsoft.com/office/drawing/2014/chart" uri="{C3380CC4-5D6E-409C-BE32-E72D297353CC}">
                <c16:uniqueId val="{00000016-0BAF-4EA0-8FB0-594EA2204956}"/>
              </c:ext>
            </c:extLst>
          </c:dPt>
          <c:dPt>
            <c:idx val="1"/>
            <c:invertIfNegative val="0"/>
            <c:bubble3D val="0"/>
            <c:spPr>
              <a:solidFill>
                <a:srgbClr val="F84CBC">
                  <a:lumMod val="40000"/>
                  <a:lumOff val="60000"/>
                </a:srgbClr>
              </a:solidFill>
              <a:ln>
                <a:noFill/>
              </a:ln>
              <a:effectLst/>
            </c:spPr>
            <c:extLst>
              <c:ext xmlns:c16="http://schemas.microsoft.com/office/drawing/2014/chart" uri="{C3380CC4-5D6E-409C-BE32-E72D297353CC}">
                <c16:uniqueId val="{00000003-BD2B-458D-AFCD-AA6AED7D16B6}"/>
              </c:ext>
            </c:extLst>
          </c:dPt>
          <c:dPt>
            <c:idx val="2"/>
            <c:invertIfNegative val="0"/>
            <c:bubble3D val="0"/>
            <c:spPr>
              <a:solidFill>
                <a:srgbClr val="00BCF2">
                  <a:lumMod val="40000"/>
                  <a:lumOff val="60000"/>
                </a:srgbClr>
              </a:solidFill>
              <a:ln>
                <a:noFill/>
              </a:ln>
              <a:effectLst/>
            </c:spPr>
            <c:extLst>
              <c:ext xmlns:c16="http://schemas.microsoft.com/office/drawing/2014/chart" uri="{C3380CC4-5D6E-409C-BE32-E72D297353CC}">
                <c16:uniqueId val="{00000005-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Sheet1!$C$10:$E$10</c:f>
              <c:numCache>
                <c:formatCode>0%</c:formatCode>
                <c:ptCount val="3"/>
                <c:pt idx="0">
                  <c:v>0.11</c:v>
                </c:pt>
                <c:pt idx="1">
                  <c:v>0.09</c:v>
                </c:pt>
                <c:pt idx="2">
                  <c:v>0.36</c:v>
                </c:pt>
              </c:numCache>
            </c:numRef>
          </c:val>
          <c:extLst xmlns:c15="http://schemas.microsoft.com/office/drawing/2012/chart">
            <c:ext xmlns:c16="http://schemas.microsoft.com/office/drawing/2014/chart" uri="{C3380CC4-5D6E-409C-BE32-E72D297353CC}">
              <c16:uniqueId val="{00000006-BD2B-458D-AFCD-AA6AED7D16B6}"/>
            </c:ext>
          </c:extLst>
        </c:ser>
        <c:ser>
          <c:idx val="1"/>
          <c:order val="1"/>
          <c:tx>
            <c:strRef>
              <c:f>Sheet1!$A$11</c:f>
              <c:strCache>
                <c:ptCount val="1"/>
                <c:pt idx="0">
                  <c:v>2018</c:v>
                </c:pt>
              </c:strCache>
            </c:strRef>
          </c:tx>
          <c:spPr>
            <a:solidFill>
              <a:schemeClr val="accent2"/>
            </a:solidFill>
            <a:ln>
              <a:noFill/>
            </a:ln>
            <a:effectLst/>
          </c:spPr>
          <c:invertIfNegative val="0"/>
          <c:dPt>
            <c:idx val="0"/>
            <c:invertIfNegative val="0"/>
            <c:bubble3D val="0"/>
            <c:spPr>
              <a:solidFill>
                <a:srgbClr val="40BAAE">
                  <a:lumMod val="60000"/>
                  <a:lumOff val="40000"/>
                </a:srgbClr>
              </a:solidFill>
              <a:ln>
                <a:noFill/>
              </a:ln>
              <a:effectLst/>
            </c:spPr>
            <c:extLst>
              <c:ext xmlns:c16="http://schemas.microsoft.com/office/drawing/2014/chart" uri="{C3380CC4-5D6E-409C-BE32-E72D297353CC}">
                <c16:uniqueId val="{00000012-1DF2-47B0-970A-E7B20DE07B19}"/>
              </c:ext>
            </c:extLst>
          </c:dPt>
          <c:dPt>
            <c:idx val="1"/>
            <c:invertIfNegative val="0"/>
            <c:bubble3D val="0"/>
            <c:spPr>
              <a:solidFill>
                <a:srgbClr val="F84CBC">
                  <a:lumMod val="60000"/>
                  <a:lumOff val="40000"/>
                </a:srgbClr>
              </a:solidFill>
              <a:ln>
                <a:noFill/>
              </a:ln>
              <a:effectLst/>
            </c:spPr>
            <c:extLst>
              <c:ext xmlns:c16="http://schemas.microsoft.com/office/drawing/2014/chart" uri="{C3380CC4-5D6E-409C-BE32-E72D297353CC}">
                <c16:uniqueId val="{00000008-BD2B-458D-AFCD-AA6AED7D16B6}"/>
              </c:ext>
            </c:extLst>
          </c:dPt>
          <c:dPt>
            <c:idx val="2"/>
            <c:invertIfNegative val="0"/>
            <c:bubble3D val="0"/>
            <c:spPr>
              <a:solidFill>
                <a:srgbClr val="00BCF2">
                  <a:lumMod val="60000"/>
                  <a:lumOff val="40000"/>
                </a:srgbClr>
              </a:solidFill>
              <a:ln>
                <a:noFill/>
              </a:ln>
              <a:effectLst/>
            </c:spPr>
            <c:extLst>
              <c:ext xmlns:c16="http://schemas.microsoft.com/office/drawing/2014/chart" uri="{C3380CC4-5D6E-409C-BE32-E72D297353CC}">
                <c16:uniqueId val="{0000000A-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Sheet1!$C$11:$E$11</c:f>
              <c:numCache>
                <c:formatCode>0%</c:formatCode>
                <c:ptCount val="3"/>
                <c:pt idx="0">
                  <c:v>7.69230769230769E-2</c:v>
                </c:pt>
                <c:pt idx="1">
                  <c:v>4.5454545454545504E-2</c:v>
                </c:pt>
                <c:pt idx="2">
                  <c:v>8.6956521739130391E-2</c:v>
                </c:pt>
              </c:numCache>
            </c:numRef>
          </c:val>
          <c:extLst>
            <c:ext xmlns:c16="http://schemas.microsoft.com/office/drawing/2014/chart" uri="{C3380CC4-5D6E-409C-BE32-E72D297353CC}">
              <c16:uniqueId val="{0000000B-BD2B-458D-AFCD-AA6AED7D16B6}"/>
            </c:ext>
          </c:extLst>
        </c:ser>
        <c:ser>
          <c:idx val="2"/>
          <c:order val="2"/>
          <c:tx>
            <c:strRef>
              <c:f>Sheet1!$A$12</c:f>
              <c:strCache>
                <c:ptCount val="1"/>
                <c:pt idx="0">
                  <c:v>2019</c:v>
                </c:pt>
              </c:strCache>
            </c:strRef>
          </c:tx>
          <c:spPr>
            <a:solidFill>
              <a:schemeClr val="accent3"/>
            </a:solidFill>
            <a:ln>
              <a:noFill/>
            </a:ln>
            <a:effectLst/>
          </c:spPr>
          <c:invertIfNegative val="0"/>
          <c:dPt>
            <c:idx val="0"/>
            <c:invertIfNegative val="0"/>
            <c:bubble3D val="0"/>
            <c:spPr>
              <a:solidFill>
                <a:srgbClr val="40BAAE"/>
              </a:solidFill>
              <a:ln>
                <a:noFill/>
              </a:ln>
              <a:effectLst/>
            </c:spPr>
            <c:extLst>
              <c:ext xmlns:c16="http://schemas.microsoft.com/office/drawing/2014/chart" uri="{C3380CC4-5D6E-409C-BE32-E72D297353CC}">
                <c16:uniqueId val="{0000000D-BD2B-458D-AFCD-AA6AED7D16B6}"/>
              </c:ext>
            </c:extLst>
          </c:dPt>
          <c:dPt>
            <c:idx val="1"/>
            <c:invertIfNegative val="0"/>
            <c:bubble3D val="0"/>
            <c:spPr>
              <a:solidFill>
                <a:srgbClr val="F84CBC"/>
              </a:solidFill>
              <a:ln>
                <a:noFill/>
              </a:ln>
              <a:effectLst/>
            </c:spPr>
            <c:extLst>
              <c:ext xmlns:c16="http://schemas.microsoft.com/office/drawing/2014/chart" uri="{C3380CC4-5D6E-409C-BE32-E72D297353CC}">
                <c16:uniqueId val="{0000000F-BD2B-458D-AFCD-AA6AED7D16B6}"/>
              </c:ext>
            </c:extLst>
          </c:dPt>
          <c:dPt>
            <c:idx val="2"/>
            <c:invertIfNegative val="0"/>
            <c:bubble3D val="0"/>
            <c:spPr>
              <a:solidFill>
                <a:srgbClr val="00BCF2"/>
              </a:solidFill>
              <a:ln>
                <a:noFill/>
              </a:ln>
              <a:effectLst/>
            </c:spPr>
            <c:extLst>
              <c:ext xmlns:c16="http://schemas.microsoft.com/office/drawing/2014/chart" uri="{C3380CC4-5D6E-409C-BE32-E72D297353CC}">
                <c16:uniqueId val="{00000011-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Sheet1!$C$12:$E$12</c:f>
              <c:numCache>
                <c:formatCode>0%</c:formatCode>
                <c:ptCount val="3"/>
                <c:pt idx="0">
                  <c:v>0.17647058823529399</c:v>
                </c:pt>
                <c:pt idx="1">
                  <c:v>3.125E-2</c:v>
                </c:pt>
                <c:pt idx="2">
                  <c:v>3.8461538461538498E-2</c:v>
                </c:pt>
              </c:numCache>
            </c:numRef>
          </c:val>
          <c:extLst>
            <c:ext xmlns:c16="http://schemas.microsoft.com/office/drawing/2014/chart" uri="{C3380CC4-5D6E-409C-BE32-E72D297353CC}">
              <c16:uniqueId val="{00000012-BD2B-458D-AFCD-AA6AED7D16B6}"/>
            </c:ext>
          </c:extLst>
        </c:ser>
        <c:ser>
          <c:idx val="3"/>
          <c:order val="3"/>
          <c:tx>
            <c:strRef>
              <c:f>Sheet1!$A$13</c:f>
              <c:strCache>
                <c:ptCount val="1"/>
                <c:pt idx="0">
                  <c:v>2020</c:v>
                </c:pt>
              </c:strCache>
            </c:strRef>
          </c:tx>
          <c:spPr>
            <a:solidFill>
              <a:schemeClr val="accent4"/>
            </a:solidFill>
            <a:ln>
              <a:noFill/>
            </a:ln>
            <a:effectLst/>
          </c:spPr>
          <c:invertIfNegative val="0"/>
          <c:dPt>
            <c:idx val="0"/>
            <c:invertIfNegative val="0"/>
            <c:bubble3D val="0"/>
            <c:spPr>
              <a:solidFill>
                <a:srgbClr val="40BAAE">
                  <a:lumMod val="75000"/>
                </a:srgbClr>
              </a:solidFill>
              <a:ln>
                <a:noFill/>
              </a:ln>
              <a:effectLst/>
            </c:spPr>
            <c:extLst>
              <c:ext xmlns:c16="http://schemas.microsoft.com/office/drawing/2014/chart" uri="{C3380CC4-5D6E-409C-BE32-E72D297353CC}">
                <c16:uniqueId val="{00000016-C8D0-456C-9FDB-CEE9A3E14922}"/>
              </c:ext>
            </c:extLst>
          </c:dPt>
          <c:dPt>
            <c:idx val="1"/>
            <c:invertIfNegative val="0"/>
            <c:bubble3D val="0"/>
            <c:spPr>
              <a:solidFill>
                <a:srgbClr val="F84CBC">
                  <a:lumMod val="75000"/>
                </a:srgbClr>
              </a:solidFill>
              <a:ln>
                <a:noFill/>
              </a:ln>
              <a:effectLst/>
            </c:spPr>
            <c:extLst>
              <c:ext xmlns:c16="http://schemas.microsoft.com/office/drawing/2014/chart" uri="{C3380CC4-5D6E-409C-BE32-E72D297353CC}">
                <c16:uniqueId val="{00000014-1DF2-47B0-970A-E7B20DE07B19}"/>
              </c:ext>
            </c:extLst>
          </c:dPt>
          <c:dPt>
            <c:idx val="2"/>
            <c:invertIfNegative val="0"/>
            <c:bubble3D val="0"/>
            <c:spPr>
              <a:solidFill>
                <a:srgbClr val="00BCF2">
                  <a:lumMod val="75000"/>
                </a:srgbClr>
              </a:solidFill>
              <a:ln>
                <a:noFill/>
              </a:ln>
              <a:effectLst/>
            </c:spPr>
            <c:extLst>
              <c:ext xmlns:c16="http://schemas.microsoft.com/office/drawing/2014/chart" uri="{C3380CC4-5D6E-409C-BE32-E72D297353CC}">
                <c16:uniqueId val="{00000013-1DF2-47B0-970A-E7B20DE07B19}"/>
              </c:ext>
            </c:extLst>
          </c:dPt>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Sheet1!$C$13:$E$13</c:f>
              <c:numCache>
                <c:formatCode>0%</c:formatCode>
                <c:ptCount val="3"/>
                <c:pt idx="0">
                  <c:v>0.13043478260869601</c:v>
                </c:pt>
                <c:pt idx="1">
                  <c:v>9.0909090909090898E-2</c:v>
                </c:pt>
                <c:pt idx="2">
                  <c:v>0.16666666666666699</c:v>
                </c:pt>
              </c:numCache>
            </c:numRef>
          </c:val>
          <c:extLst>
            <c:ext xmlns:c16="http://schemas.microsoft.com/office/drawing/2014/chart" uri="{C3380CC4-5D6E-409C-BE32-E72D297353CC}">
              <c16:uniqueId val="{00000011-1DF2-47B0-970A-E7B20DE07B19}"/>
            </c:ext>
          </c:extLst>
        </c:ser>
        <c:dLbls>
          <c:dLblPos val="outEnd"/>
          <c:showLegendKey val="0"/>
          <c:showVal val="1"/>
          <c:showCatName val="0"/>
          <c:showSerName val="0"/>
          <c:showPercent val="0"/>
          <c:showBubbleSize val="0"/>
        </c:dLbls>
        <c:gapWidth val="100"/>
        <c:axId val="308591247"/>
        <c:axId val="2117515775"/>
      </c:bar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17515775"/>
        <c:crosses val="autoZero"/>
        <c:auto val="1"/>
        <c:lblAlgn val="ctr"/>
        <c:lblOffset val="100"/>
        <c:noMultiLvlLbl val="0"/>
      </c:catAx>
      <c:valAx>
        <c:axId val="2117515775"/>
        <c:scaling>
          <c:orientation val="minMax"/>
          <c:max val="0.9"/>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085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r>
              <a:rPr lang="en-GB" sz="1600">
                <a:solidFill>
                  <a:schemeClr val="accent4"/>
                </a:solidFill>
                <a:latin typeface="Century Gothic Bold" panose="020B0702020202020204" pitchFamily="34" charset="0"/>
              </a:rPr>
              <a:t>Converting more pitches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2017</c:v>
                </c:pt>
              </c:strCache>
            </c:strRef>
          </c:tx>
          <c:spPr>
            <a:solidFill>
              <a:schemeClr val="accent1"/>
            </a:solidFill>
            <a:ln>
              <a:noFill/>
            </a:ln>
            <a:effectLst/>
          </c:spPr>
          <c:invertIfNegative val="0"/>
          <c:dPt>
            <c:idx val="0"/>
            <c:invertIfNegative val="0"/>
            <c:bubble3D val="0"/>
            <c:spPr>
              <a:solidFill>
                <a:srgbClr val="40BAAE">
                  <a:lumMod val="40000"/>
                  <a:lumOff val="60000"/>
                </a:srgbClr>
              </a:solidFill>
              <a:ln>
                <a:noFill/>
              </a:ln>
              <a:effectLst/>
            </c:spPr>
            <c:extLst>
              <c:ext xmlns:c16="http://schemas.microsoft.com/office/drawing/2014/chart" uri="{C3380CC4-5D6E-409C-BE32-E72D297353CC}">
                <c16:uniqueId val="{00000001-BD2B-458D-AFCD-AA6AED7D16B6}"/>
              </c:ext>
            </c:extLst>
          </c:dPt>
          <c:dPt>
            <c:idx val="1"/>
            <c:invertIfNegative val="0"/>
            <c:bubble3D val="0"/>
            <c:spPr>
              <a:solidFill>
                <a:srgbClr val="F84CBC">
                  <a:lumMod val="40000"/>
                  <a:lumOff val="60000"/>
                </a:srgbClr>
              </a:solidFill>
              <a:ln>
                <a:noFill/>
              </a:ln>
              <a:effectLst/>
            </c:spPr>
            <c:extLst>
              <c:ext xmlns:c16="http://schemas.microsoft.com/office/drawing/2014/chart" uri="{C3380CC4-5D6E-409C-BE32-E72D297353CC}">
                <c16:uniqueId val="{00000003-BD2B-458D-AFCD-AA6AED7D16B6}"/>
              </c:ext>
            </c:extLst>
          </c:dPt>
          <c:dPt>
            <c:idx val="2"/>
            <c:invertIfNegative val="0"/>
            <c:bubble3D val="0"/>
            <c:spPr>
              <a:solidFill>
                <a:srgbClr val="00BCF2">
                  <a:lumMod val="40000"/>
                  <a:lumOff val="60000"/>
                </a:srgbClr>
              </a:solidFill>
              <a:ln>
                <a:noFill/>
              </a:ln>
              <a:effectLst/>
            </c:spPr>
            <c:extLst>
              <c:ext xmlns:c16="http://schemas.microsoft.com/office/drawing/2014/chart" uri="{C3380CC4-5D6E-409C-BE32-E72D297353CC}">
                <c16:uniqueId val="{00000005-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Sheet1!$C$2:$E$2</c:f>
              <c:numCache>
                <c:formatCode>0%</c:formatCode>
                <c:ptCount val="3"/>
                <c:pt idx="0">
                  <c:v>0.14000000000000001</c:v>
                </c:pt>
                <c:pt idx="1">
                  <c:v>0.18</c:v>
                </c:pt>
                <c:pt idx="2">
                  <c:v>0.36</c:v>
                </c:pt>
              </c:numCache>
            </c:numRef>
          </c:val>
          <c:extLst xmlns:c15="http://schemas.microsoft.com/office/drawing/2012/chart">
            <c:ext xmlns:c16="http://schemas.microsoft.com/office/drawing/2014/chart" uri="{C3380CC4-5D6E-409C-BE32-E72D297353CC}">
              <c16:uniqueId val="{00000006-BD2B-458D-AFCD-AA6AED7D16B6}"/>
            </c:ext>
          </c:extLst>
        </c:ser>
        <c:ser>
          <c:idx val="1"/>
          <c:order val="1"/>
          <c:tx>
            <c:strRef>
              <c:f>Sheet1!$A$3</c:f>
              <c:strCache>
                <c:ptCount val="1"/>
                <c:pt idx="0">
                  <c:v>2018</c:v>
                </c:pt>
              </c:strCache>
            </c:strRef>
          </c:tx>
          <c:spPr>
            <a:solidFill>
              <a:schemeClr val="accent2"/>
            </a:solidFill>
            <a:ln>
              <a:noFill/>
            </a:ln>
            <a:effectLst/>
          </c:spPr>
          <c:invertIfNegative val="0"/>
          <c:dPt>
            <c:idx val="0"/>
            <c:invertIfNegative val="0"/>
            <c:bubble3D val="0"/>
            <c:spPr>
              <a:solidFill>
                <a:srgbClr val="40BAAE">
                  <a:lumMod val="60000"/>
                  <a:lumOff val="40000"/>
                </a:srgbClr>
              </a:solidFill>
              <a:ln>
                <a:noFill/>
              </a:ln>
              <a:effectLst/>
            </c:spPr>
            <c:extLst>
              <c:ext xmlns:c16="http://schemas.microsoft.com/office/drawing/2014/chart" uri="{C3380CC4-5D6E-409C-BE32-E72D297353CC}">
                <c16:uniqueId val="{00000012-1DF2-47B0-970A-E7B20DE07B19}"/>
              </c:ext>
            </c:extLst>
          </c:dPt>
          <c:dPt>
            <c:idx val="1"/>
            <c:invertIfNegative val="0"/>
            <c:bubble3D val="0"/>
            <c:spPr>
              <a:solidFill>
                <a:srgbClr val="F84CBC">
                  <a:lumMod val="60000"/>
                  <a:lumOff val="40000"/>
                </a:srgbClr>
              </a:solidFill>
              <a:ln>
                <a:noFill/>
              </a:ln>
              <a:effectLst/>
            </c:spPr>
            <c:extLst>
              <c:ext xmlns:c16="http://schemas.microsoft.com/office/drawing/2014/chart" uri="{C3380CC4-5D6E-409C-BE32-E72D297353CC}">
                <c16:uniqueId val="{00000008-BD2B-458D-AFCD-AA6AED7D16B6}"/>
              </c:ext>
            </c:extLst>
          </c:dPt>
          <c:dPt>
            <c:idx val="2"/>
            <c:invertIfNegative val="0"/>
            <c:bubble3D val="0"/>
            <c:spPr>
              <a:solidFill>
                <a:srgbClr val="00BCF2">
                  <a:lumMod val="60000"/>
                  <a:lumOff val="40000"/>
                </a:srgbClr>
              </a:solidFill>
              <a:ln>
                <a:noFill/>
              </a:ln>
              <a:effectLst/>
            </c:spPr>
            <c:extLst>
              <c:ext xmlns:c16="http://schemas.microsoft.com/office/drawing/2014/chart" uri="{C3380CC4-5D6E-409C-BE32-E72D297353CC}">
                <c16:uniqueId val="{0000000A-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Sheet1!$C$3:$E$3</c:f>
              <c:numCache>
                <c:formatCode>0%</c:formatCode>
                <c:ptCount val="3"/>
                <c:pt idx="0">
                  <c:v>0.17948717948717899</c:v>
                </c:pt>
                <c:pt idx="1">
                  <c:v>0.13636363636363599</c:v>
                </c:pt>
                <c:pt idx="2">
                  <c:v>0.52173913043478304</c:v>
                </c:pt>
              </c:numCache>
            </c:numRef>
          </c:val>
          <c:extLst>
            <c:ext xmlns:c16="http://schemas.microsoft.com/office/drawing/2014/chart" uri="{C3380CC4-5D6E-409C-BE32-E72D297353CC}">
              <c16:uniqueId val="{0000000B-BD2B-458D-AFCD-AA6AED7D16B6}"/>
            </c:ext>
          </c:extLst>
        </c:ser>
        <c:ser>
          <c:idx val="2"/>
          <c:order val="2"/>
          <c:tx>
            <c:strRef>
              <c:f>Sheet1!$A$4</c:f>
              <c:strCache>
                <c:ptCount val="1"/>
                <c:pt idx="0">
                  <c:v>2019</c:v>
                </c:pt>
              </c:strCache>
            </c:strRef>
          </c:tx>
          <c:spPr>
            <a:solidFill>
              <a:schemeClr val="accent3"/>
            </a:solidFill>
            <a:ln>
              <a:noFill/>
            </a:ln>
            <a:effectLst/>
          </c:spPr>
          <c:invertIfNegative val="0"/>
          <c:dPt>
            <c:idx val="0"/>
            <c:invertIfNegative val="0"/>
            <c:bubble3D val="0"/>
            <c:spPr>
              <a:solidFill>
                <a:srgbClr val="40BAAE"/>
              </a:solidFill>
              <a:ln>
                <a:noFill/>
              </a:ln>
              <a:effectLst/>
            </c:spPr>
            <c:extLst>
              <c:ext xmlns:c16="http://schemas.microsoft.com/office/drawing/2014/chart" uri="{C3380CC4-5D6E-409C-BE32-E72D297353CC}">
                <c16:uniqueId val="{0000000D-BD2B-458D-AFCD-AA6AED7D16B6}"/>
              </c:ext>
            </c:extLst>
          </c:dPt>
          <c:dPt>
            <c:idx val="1"/>
            <c:invertIfNegative val="0"/>
            <c:bubble3D val="0"/>
            <c:spPr>
              <a:solidFill>
                <a:srgbClr val="F84CBC"/>
              </a:solidFill>
              <a:ln>
                <a:noFill/>
              </a:ln>
              <a:effectLst/>
            </c:spPr>
            <c:extLst>
              <c:ext xmlns:c16="http://schemas.microsoft.com/office/drawing/2014/chart" uri="{C3380CC4-5D6E-409C-BE32-E72D297353CC}">
                <c16:uniqueId val="{0000000F-BD2B-458D-AFCD-AA6AED7D16B6}"/>
              </c:ext>
            </c:extLst>
          </c:dPt>
          <c:dPt>
            <c:idx val="2"/>
            <c:invertIfNegative val="0"/>
            <c:bubble3D val="0"/>
            <c:spPr>
              <a:solidFill>
                <a:srgbClr val="00BCF2"/>
              </a:solidFill>
              <a:ln>
                <a:noFill/>
              </a:ln>
              <a:effectLst/>
            </c:spPr>
            <c:extLst>
              <c:ext xmlns:c16="http://schemas.microsoft.com/office/drawing/2014/chart" uri="{C3380CC4-5D6E-409C-BE32-E72D297353CC}">
                <c16:uniqueId val="{00000011-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Sheet1!$C$4:$E$4</c:f>
              <c:numCache>
                <c:formatCode>0%</c:formatCode>
                <c:ptCount val="3"/>
                <c:pt idx="0">
                  <c:v>0.11764705882352899</c:v>
                </c:pt>
                <c:pt idx="1">
                  <c:v>0.34375</c:v>
                </c:pt>
                <c:pt idx="2">
                  <c:v>0.269230769230769</c:v>
                </c:pt>
              </c:numCache>
            </c:numRef>
          </c:val>
          <c:extLst>
            <c:ext xmlns:c16="http://schemas.microsoft.com/office/drawing/2014/chart" uri="{C3380CC4-5D6E-409C-BE32-E72D297353CC}">
              <c16:uniqueId val="{00000012-BD2B-458D-AFCD-AA6AED7D16B6}"/>
            </c:ext>
          </c:extLst>
        </c:ser>
        <c:ser>
          <c:idx val="3"/>
          <c:order val="3"/>
          <c:tx>
            <c:strRef>
              <c:f>Sheet1!$A$5</c:f>
              <c:strCache>
                <c:ptCount val="1"/>
                <c:pt idx="0">
                  <c:v>2020</c:v>
                </c:pt>
              </c:strCache>
            </c:strRef>
          </c:tx>
          <c:spPr>
            <a:solidFill>
              <a:srgbClr val="40BAAE">
                <a:lumMod val="75000"/>
              </a:srgbClr>
            </a:solidFill>
            <a:ln>
              <a:noFill/>
            </a:ln>
            <a:effectLst/>
          </c:spPr>
          <c:invertIfNegative val="0"/>
          <c:dPt>
            <c:idx val="1"/>
            <c:invertIfNegative val="0"/>
            <c:bubble3D val="0"/>
            <c:spPr>
              <a:solidFill>
                <a:srgbClr val="F84CBC">
                  <a:lumMod val="75000"/>
                </a:srgbClr>
              </a:solidFill>
              <a:ln>
                <a:noFill/>
              </a:ln>
              <a:effectLst/>
            </c:spPr>
            <c:extLst>
              <c:ext xmlns:c16="http://schemas.microsoft.com/office/drawing/2014/chart" uri="{C3380CC4-5D6E-409C-BE32-E72D297353CC}">
                <c16:uniqueId val="{00000014-1DF2-47B0-970A-E7B20DE07B19}"/>
              </c:ext>
            </c:extLst>
          </c:dPt>
          <c:dPt>
            <c:idx val="2"/>
            <c:invertIfNegative val="0"/>
            <c:bubble3D val="0"/>
            <c:spPr>
              <a:solidFill>
                <a:srgbClr val="00BCF2">
                  <a:lumMod val="75000"/>
                </a:srgbClr>
              </a:solidFill>
              <a:ln>
                <a:noFill/>
              </a:ln>
              <a:effectLst/>
            </c:spPr>
            <c:extLst>
              <c:ext xmlns:c16="http://schemas.microsoft.com/office/drawing/2014/chart" uri="{C3380CC4-5D6E-409C-BE32-E72D297353CC}">
                <c16:uniqueId val="{00000013-1DF2-47B0-970A-E7B20DE07B19}"/>
              </c:ext>
            </c:extLst>
          </c:dPt>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Sheet1!$C$5:$E$5</c:f>
              <c:numCache>
                <c:formatCode>0%</c:formatCode>
                <c:ptCount val="3"/>
                <c:pt idx="0">
                  <c:v>0.108695652173913</c:v>
                </c:pt>
                <c:pt idx="1">
                  <c:v>0.27272727272727298</c:v>
                </c:pt>
                <c:pt idx="2">
                  <c:v>0.66666666666666696</c:v>
                </c:pt>
              </c:numCache>
            </c:numRef>
          </c:val>
          <c:extLst>
            <c:ext xmlns:c16="http://schemas.microsoft.com/office/drawing/2014/chart" uri="{C3380CC4-5D6E-409C-BE32-E72D297353CC}">
              <c16:uniqueId val="{00000011-1DF2-47B0-970A-E7B20DE07B19}"/>
            </c:ext>
          </c:extLst>
        </c:ser>
        <c:dLbls>
          <c:dLblPos val="outEnd"/>
          <c:showLegendKey val="0"/>
          <c:showVal val="1"/>
          <c:showCatName val="0"/>
          <c:showSerName val="0"/>
          <c:showPercent val="0"/>
          <c:showBubbleSize val="0"/>
        </c:dLbls>
        <c:gapWidth val="100"/>
        <c:axId val="308591247"/>
        <c:axId val="2117515775"/>
      </c:bar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17515775"/>
        <c:crosses val="autoZero"/>
        <c:auto val="1"/>
        <c:lblAlgn val="ctr"/>
        <c:lblOffset val="100"/>
        <c:noMultiLvlLbl val="0"/>
      </c:catAx>
      <c:valAx>
        <c:axId val="2117515775"/>
        <c:scaling>
          <c:orientation val="minMax"/>
          <c:max val="0.9"/>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085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r>
              <a:rPr lang="en-GB" sz="1600">
                <a:solidFill>
                  <a:schemeClr val="accent4"/>
                </a:solidFill>
                <a:latin typeface="Century Gothic Bold" panose="020B0702020202020204" pitchFamily="34" charset="0"/>
              </a:rPr>
              <a:t>Filling the pipeline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4"/>
              </a:solidFill>
              <a:latin typeface="Century Gothic Bold" panose="020B0702020202020204" pitchFamily="34" charset="0"/>
              <a:ea typeface="+mn-ea"/>
              <a:cs typeface="+mn-cs"/>
            </a:defRPr>
          </a:pPr>
          <a:endParaRPr lang="en-US"/>
        </a:p>
      </c:txPr>
    </c:title>
    <c:autoTitleDeleted val="0"/>
    <c:plotArea>
      <c:layout/>
      <c:barChart>
        <c:barDir val="col"/>
        <c:grouping val="clustered"/>
        <c:varyColors val="0"/>
        <c:ser>
          <c:idx val="0"/>
          <c:order val="0"/>
          <c:tx>
            <c:strRef>
              <c:f>Sheet1!$A$6</c:f>
              <c:strCache>
                <c:ptCount val="1"/>
                <c:pt idx="0">
                  <c:v>2017</c:v>
                </c:pt>
              </c:strCache>
            </c:strRef>
          </c:tx>
          <c:spPr>
            <a:solidFill>
              <a:srgbClr val="40BAAE">
                <a:lumMod val="40000"/>
                <a:lumOff val="60000"/>
              </a:srgbClr>
            </a:solidFill>
            <a:ln>
              <a:noFill/>
            </a:ln>
            <a:effectLst/>
          </c:spPr>
          <c:invertIfNegative val="0"/>
          <c:dPt>
            <c:idx val="1"/>
            <c:invertIfNegative val="0"/>
            <c:bubble3D val="0"/>
            <c:spPr>
              <a:solidFill>
                <a:srgbClr val="F84CBC">
                  <a:lumMod val="40000"/>
                  <a:lumOff val="60000"/>
                </a:srgbClr>
              </a:solidFill>
              <a:ln>
                <a:noFill/>
              </a:ln>
              <a:effectLst/>
            </c:spPr>
            <c:extLst>
              <c:ext xmlns:c16="http://schemas.microsoft.com/office/drawing/2014/chart" uri="{C3380CC4-5D6E-409C-BE32-E72D297353CC}">
                <c16:uniqueId val="{00000003-BD2B-458D-AFCD-AA6AED7D16B6}"/>
              </c:ext>
            </c:extLst>
          </c:dPt>
          <c:dPt>
            <c:idx val="2"/>
            <c:invertIfNegative val="0"/>
            <c:bubble3D val="0"/>
            <c:spPr>
              <a:solidFill>
                <a:srgbClr val="00BCF2">
                  <a:lumMod val="40000"/>
                  <a:lumOff val="60000"/>
                </a:srgbClr>
              </a:solidFill>
              <a:ln>
                <a:noFill/>
              </a:ln>
              <a:effectLst/>
            </c:spPr>
            <c:extLst>
              <c:ext xmlns:c16="http://schemas.microsoft.com/office/drawing/2014/chart" uri="{C3380CC4-5D6E-409C-BE32-E72D297353CC}">
                <c16:uniqueId val="{00000005-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Sheet1!$C$6:$E$6</c:f>
              <c:numCache>
                <c:formatCode>0%</c:formatCode>
                <c:ptCount val="3"/>
                <c:pt idx="0">
                  <c:v>0.75</c:v>
                </c:pt>
                <c:pt idx="1">
                  <c:v>0.73</c:v>
                </c:pt>
                <c:pt idx="2">
                  <c:v>0.28999999999999998</c:v>
                </c:pt>
              </c:numCache>
            </c:numRef>
          </c:val>
          <c:extLst xmlns:c15="http://schemas.microsoft.com/office/drawing/2012/chart">
            <c:ext xmlns:c16="http://schemas.microsoft.com/office/drawing/2014/chart" uri="{C3380CC4-5D6E-409C-BE32-E72D297353CC}">
              <c16:uniqueId val="{00000006-BD2B-458D-AFCD-AA6AED7D16B6}"/>
            </c:ext>
          </c:extLst>
        </c:ser>
        <c:ser>
          <c:idx val="1"/>
          <c:order val="1"/>
          <c:tx>
            <c:strRef>
              <c:f>Sheet1!$A$7</c:f>
              <c:strCache>
                <c:ptCount val="1"/>
                <c:pt idx="0">
                  <c:v>2018</c:v>
                </c:pt>
              </c:strCache>
            </c:strRef>
          </c:tx>
          <c:spPr>
            <a:solidFill>
              <a:schemeClr val="accent2"/>
            </a:solidFill>
            <a:ln>
              <a:noFill/>
            </a:ln>
            <a:effectLst/>
          </c:spPr>
          <c:invertIfNegative val="0"/>
          <c:dPt>
            <c:idx val="0"/>
            <c:invertIfNegative val="0"/>
            <c:bubble3D val="0"/>
            <c:spPr>
              <a:solidFill>
                <a:srgbClr val="40BAAE">
                  <a:lumMod val="60000"/>
                  <a:lumOff val="40000"/>
                </a:srgbClr>
              </a:solidFill>
              <a:ln>
                <a:noFill/>
              </a:ln>
              <a:effectLst/>
            </c:spPr>
            <c:extLst>
              <c:ext xmlns:c16="http://schemas.microsoft.com/office/drawing/2014/chart" uri="{C3380CC4-5D6E-409C-BE32-E72D297353CC}">
                <c16:uniqueId val="{00000012-1DF2-47B0-970A-E7B20DE07B19}"/>
              </c:ext>
            </c:extLst>
          </c:dPt>
          <c:dPt>
            <c:idx val="1"/>
            <c:invertIfNegative val="0"/>
            <c:bubble3D val="0"/>
            <c:spPr>
              <a:solidFill>
                <a:srgbClr val="F84CBC">
                  <a:lumMod val="60000"/>
                  <a:lumOff val="40000"/>
                </a:srgbClr>
              </a:solidFill>
              <a:ln>
                <a:noFill/>
              </a:ln>
              <a:effectLst/>
            </c:spPr>
            <c:extLst>
              <c:ext xmlns:c16="http://schemas.microsoft.com/office/drawing/2014/chart" uri="{C3380CC4-5D6E-409C-BE32-E72D297353CC}">
                <c16:uniqueId val="{00000008-BD2B-458D-AFCD-AA6AED7D16B6}"/>
              </c:ext>
            </c:extLst>
          </c:dPt>
          <c:dPt>
            <c:idx val="2"/>
            <c:invertIfNegative val="0"/>
            <c:bubble3D val="0"/>
            <c:spPr>
              <a:solidFill>
                <a:srgbClr val="00BCF2">
                  <a:lumMod val="60000"/>
                  <a:lumOff val="40000"/>
                </a:srgbClr>
              </a:solidFill>
              <a:ln>
                <a:noFill/>
              </a:ln>
              <a:effectLst/>
            </c:spPr>
            <c:extLst>
              <c:ext xmlns:c16="http://schemas.microsoft.com/office/drawing/2014/chart" uri="{C3380CC4-5D6E-409C-BE32-E72D297353CC}">
                <c16:uniqueId val="{0000000A-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Sheet1!$C$7:$E$7</c:f>
              <c:numCache>
                <c:formatCode>0%</c:formatCode>
                <c:ptCount val="3"/>
                <c:pt idx="0">
                  <c:v>0.74358974358974395</c:v>
                </c:pt>
                <c:pt idx="1">
                  <c:v>0.81818181818181801</c:v>
                </c:pt>
                <c:pt idx="2">
                  <c:v>0.39130434782608703</c:v>
                </c:pt>
              </c:numCache>
            </c:numRef>
          </c:val>
          <c:extLst>
            <c:ext xmlns:c16="http://schemas.microsoft.com/office/drawing/2014/chart" uri="{C3380CC4-5D6E-409C-BE32-E72D297353CC}">
              <c16:uniqueId val="{0000000B-BD2B-458D-AFCD-AA6AED7D16B6}"/>
            </c:ext>
          </c:extLst>
        </c:ser>
        <c:ser>
          <c:idx val="2"/>
          <c:order val="2"/>
          <c:tx>
            <c:strRef>
              <c:f>Sheet1!$A$8</c:f>
              <c:strCache>
                <c:ptCount val="1"/>
                <c:pt idx="0">
                  <c:v>2019</c:v>
                </c:pt>
              </c:strCache>
            </c:strRef>
          </c:tx>
          <c:spPr>
            <a:solidFill>
              <a:schemeClr val="accent3"/>
            </a:solidFill>
            <a:ln>
              <a:noFill/>
            </a:ln>
            <a:effectLst/>
          </c:spPr>
          <c:invertIfNegative val="0"/>
          <c:dPt>
            <c:idx val="0"/>
            <c:invertIfNegative val="0"/>
            <c:bubble3D val="0"/>
            <c:spPr>
              <a:solidFill>
                <a:srgbClr val="40BAAE"/>
              </a:solidFill>
              <a:ln>
                <a:noFill/>
              </a:ln>
              <a:effectLst/>
            </c:spPr>
            <c:extLst>
              <c:ext xmlns:c16="http://schemas.microsoft.com/office/drawing/2014/chart" uri="{C3380CC4-5D6E-409C-BE32-E72D297353CC}">
                <c16:uniqueId val="{0000000D-BD2B-458D-AFCD-AA6AED7D16B6}"/>
              </c:ext>
            </c:extLst>
          </c:dPt>
          <c:dPt>
            <c:idx val="1"/>
            <c:invertIfNegative val="0"/>
            <c:bubble3D val="0"/>
            <c:spPr>
              <a:solidFill>
                <a:srgbClr val="F84CBC"/>
              </a:solidFill>
              <a:ln>
                <a:noFill/>
              </a:ln>
              <a:effectLst/>
            </c:spPr>
            <c:extLst>
              <c:ext xmlns:c16="http://schemas.microsoft.com/office/drawing/2014/chart" uri="{C3380CC4-5D6E-409C-BE32-E72D297353CC}">
                <c16:uniqueId val="{0000000F-BD2B-458D-AFCD-AA6AED7D16B6}"/>
              </c:ext>
            </c:extLst>
          </c:dPt>
          <c:dPt>
            <c:idx val="2"/>
            <c:invertIfNegative val="0"/>
            <c:bubble3D val="0"/>
            <c:spPr>
              <a:solidFill>
                <a:srgbClr val="00BCF2"/>
              </a:solidFill>
              <a:ln>
                <a:noFill/>
              </a:ln>
              <a:effectLst/>
            </c:spPr>
            <c:extLst>
              <c:ext xmlns:c16="http://schemas.microsoft.com/office/drawing/2014/chart" uri="{C3380CC4-5D6E-409C-BE32-E72D297353CC}">
                <c16:uniqueId val="{00000011-BD2B-458D-AFCD-AA6AED7D16B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Sheet1!$C$8:$E$8</c:f>
              <c:numCache>
                <c:formatCode>0%</c:formatCode>
                <c:ptCount val="3"/>
                <c:pt idx="0">
                  <c:v>0.70588235294117696</c:v>
                </c:pt>
                <c:pt idx="1">
                  <c:v>0.625</c:v>
                </c:pt>
                <c:pt idx="2">
                  <c:v>0.69230769230769196</c:v>
                </c:pt>
              </c:numCache>
            </c:numRef>
          </c:val>
          <c:extLst>
            <c:ext xmlns:c16="http://schemas.microsoft.com/office/drawing/2014/chart" uri="{C3380CC4-5D6E-409C-BE32-E72D297353CC}">
              <c16:uniqueId val="{00000012-BD2B-458D-AFCD-AA6AED7D16B6}"/>
            </c:ext>
          </c:extLst>
        </c:ser>
        <c:ser>
          <c:idx val="3"/>
          <c:order val="3"/>
          <c:tx>
            <c:strRef>
              <c:f>Sheet1!$A$9</c:f>
              <c:strCache>
                <c:ptCount val="1"/>
                <c:pt idx="0">
                  <c:v>2020</c:v>
                </c:pt>
              </c:strCache>
            </c:strRef>
          </c:tx>
          <c:spPr>
            <a:solidFill>
              <a:schemeClr val="accent4"/>
            </a:solidFill>
            <a:ln>
              <a:noFill/>
            </a:ln>
            <a:effectLst/>
          </c:spPr>
          <c:invertIfNegative val="0"/>
          <c:dPt>
            <c:idx val="0"/>
            <c:invertIfNegative val="0"/>
            <c:bubble3D val="0"/>
            <c:spPr>
              <a:solidFill>
                <a:srgbClr val="40BAAE">
                  <a:lumMod val="75000"/>
                </a:srgbClr>
              </a:solidFill>
              <a:ln>
                <a:noFill/>
              </a:ln>
              <a:effectLst/>
            </c:spPr>
            <c:extLst>
              <c:ext xmlns:c16="http://schemas.microsoft.com/office/drawing/2014/chart" uri="{C3380CC4-5D6E-409C-BE32-E72D297353CC}">
                <c16:uniqueId val="{00000016-C8D0-456C-9FDB-CEE9A3E14922}"/>
              </c:ext>
            </c:extLst>
          </c:dPt>
          <c:dPt>
            <c:idx val="1"/>
            <c:invertIfNegative val="0"/>
            <c:bubble3D val="0"/>
            <c:spPr>
              <a:solidFill>
                <a:srgbClr val="F84CBC">
                  <a:lumMod val="75000"/>
                </a:srgbClr>
              </a:solidFill>
              <a:ln>
                <a:noFill/>
              </a:ln>
              <a:effectLst/>
            </c:spPr>
            <c:extLst>
              <c:ext xmlns:c16="http://schemas.microsoft.com/office/drawing/2014/chart" uri="{C3380CC4-5D6E-409C-BE32-E72D297353CC}">
                <c16:uniqueId val="{00000014-1DF2-47B0-970A-E7B20DE07B19}"/>
              </c:ext>
            </c:extLst>
          </c:dPt>
          <c:dPt>
            <c:idx val="2"/>
            <c:invertIfNegative val="0"/>
            <c:bubble3D val="0"/>
            <c:spPr>
              <a:solidFill>
                <a:srgbClr val="00BCF2">
                  <a:lumMod val="75000"/>
                </a:srgbClr>
              </a:solidFill>
              <a:ln>
                <a:noFill/>
              </a:ln>
              <a:effectLst/>
            </c:spPr>
            <c:extLst>
              <c:ext xmlns:c16="http://schemas.microsoft.com/office/drawing/2014/chart" uri="{C3380CC4-5D6E-409C-BE32-E72D297353CC}">
                <c16:uniqueId val="{00000013-1DF2-47B0-970A-E7B20DE07B19}"/>
              </c:ext>
            </c:extLst>
          </c:dPt>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Small</c:v>
                </c:pt>
                <c:pt idx="1">
                  <c:v>Medium</c:v>
                </c:pt>
                <c:pt idx="2">
                  <c:v>Large</c:v>
                </c:pt>
              </c:strCache>
            </c:strRef>
          </c:cat>
          <c:val>
            <c:numRef>
              <c:f>Sheet1!$C$9:$E$9</c:f>
              <c:numCache>
                <c:formatCode>0%</c:formatCode>
                <c:ptCount val="3"/>
                <c:pt idx="0">
                  <c:v>0.76086956521739102</c:v>
                </c:pt>
                <c:pt idx="1">
                  <c:v>0.63636363636363602</c:v>
                </c:pt>
                <c:pt idx="2">
                  <c:v>0.16666666666666699</c:v>
                </c:pt>
              </c:numCache>
            </c:numRef>
          </c:val>
          <c:extLst>
            <c:ext xmlns:c16="http://schemas.microsoft.com/office/drawing/2014/chart" uri="{C3380CC4-5D6E-409C-BE32-E72D297353CC}">
              <c16:uniqueId val="{00000011-1DF2-47B0-970A-E7B20DE07B19}"/>
            </c:ext>
          </c:extLst>
        </c:ser>
        <c:dLbls>
          <c:dLblPos val="outEnd"/>
          <c:showLegendKey val="0"/>
          <c:showVal val="1"/>
          <c:showCatName val="0"/>
          <c:showSerName val="0"/>
          <c:showPercent val="0"/>
          <c:showBubbleSize val="0"/>
        </c:dLbls>
        <c:gapWidth val="100"/>
        <c:axId val="308591247"/>
        <c:axId val="2117515775"/>
      </c:barChart>
      <c:catAx>
        <c:axId val="308591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17515775"/>
        <c:crosses val="autoZero"/>
        <c:auto val="1"/>
        <c:lblAlgn val="ctr"/>
        <c:lblOffset val="100"/>
        <c:noMultiLvlLbl val="0"/>
      </c:catAx>
      <c:valAx>
        <c:axId val="211751577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085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1"/>
            </a:solidFill>
            <a:ln w="25400">
              <a:noFill/>
            </a:ln>
            <a:effectLst/>
          </c:spPr>
          <c:invertIfNegative val="0"/>
          <c:dPt>
            <c:idx val="0"/>
            <c:invertIfNegative val="0"/>
            <c:bubble3D val="0"/>
            <c:extLst>
              <c:ext xmlns:c16="http://schemas.microsoft.com/office/drawing/2014/chart" uri="{C3380CC4-5D6E-409C-BE32-E72D297353CC}">
                <c16:uniqueId val="{00000000-4F2C-4477-B5EB-9FEF2B0A9E72}"/>
              </c:ext>
            </c:extLst>
          </c:dPt>
          <c:dPt>
            <c:idx val="1"/>
            <c:invertIfNegative val="0"/>
            <c:bubble3D val="0"/>
            <c:extLst>
              <c:ext xmlns:c16="http://schemas.microsoft.com/office/drawing/2014/chart" uri="{C3380CC4-5D6E-409C-BE32-E72D297353CC}">
                <c16:uniqueId val="{00000001-4F2C-4477-B5EB-9FEF2B0A9E72}"/>
              </c:ext>
            </c:extLst>
          </c:dPt>
          <c:dPt>
            <c:idx val="3"/>
            <c:invertIfNegative val="0"/>
            <c:bubble3D val="0"/>
            <c:extLst>
              <c:ext xmlns:c16="http://schemas.microsoft.com/office/drawing/2014/chart" uri="{C3380CC4-5D6E-409C-BE32-E72D297353CC}">
                <c16:uniqueId val="{00000002-4F2C-4477-B5EB-9FEF2B0A9E72}"/>
              </c:ext>
            </c:extLst>
          </c:dPt>
          <c:dPt>
            <c:idx val="5"/>
            <c:invertIfNegative val="0"/>
            <c:bubble3D val="0"/>
            <c:extLst>
              <c:ext xmlns:c16="http://schemas.microsoft.com/office/drawing/2014/chart" uri="{C3380CC4-5D6E-409C-BE32-E72D297353CC}">
                <c16:uniqueId val="{00000003-4F2C-4477-B5EB-9FEF2B0A9E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Sheet1!$B$4:$B$5</c:f>
              <c:numCache>
                <c:formatCode>General</c:formatCode>
                <c:ptCount val="2"/>
                <c:pt idx="0">
                  <c:v>1</c:v>
                </c:pt>
                <c:pt idx="1">
                  <c:v>2</c:v>
                </c:pt>
              </c:numCache>
            </c:numRef>
          </c:xVal>
          <c:yVal>
            <c:numRef>
              <c:f>Sheet1!$C$4:$C$5</c:f>
              <c:numCache>
                <c:formatCode>General</c:formatCode>
                <c:ptCount val="2"/>
                <c:pt idx="0">
                  <c:v>2</c:v>
                </c:pt>
                <c:pt idx="1">
                  <c:v>2</c:v>
                </c:pt>
              </c:numCache>
            </c:numRef>
          </c:yVal>
          <c:bubbleSize>
            <c:numRef>
              <c:f>Sheet1!$D$4:$D$5</c:f>
              <c:numCache>
                <c:formatCode>0%</c:formatCode>
                <c:ptCount val="2"/>
                <c:pt idx="0">
                  <c:v>0.44400000000000001</c:v>
                </c:pt>
                <c:pt idx="1">
                  <c:v>0.45</c:v>
                </c:pt>
              </c:numCache>
            </c:numRef>
          </c:bubbleSize>
          <c:bubble3D val="0"/>
          <c:extLst>
            <c:ext xmlns:c16="http://schemas.microsoft.com/office/drawing/2014/chart" uri="{C3380CC4-5D6E-409C-BE32-E72D297353CC}">
              <c16:uniqueId val="{00000004-4F2C-4477-B5EB-9FEF2B0A9E72}"/>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709356576140676"/>
          <c:w val="1"/>
          <c:h val="0.74012457990202918"/>
        </c:manualLayout>
      </c:layout>
      <c:barChart>
        <c:barDir val="col"/>
        <c:grouping val="clustered"/>
        <c:varyColors val="0"/>
        <c:ser>
          <c:idx val="0"/>
          <c:order val="0"/>
          <c:tx>
            <c:strRef>
              <c:f>Sheet1!$B$1</c:f>
              <c:strCache>
                <c:ptCount val="1"/>
                <c:pt idx="0">
                  <c:v>Opportunities</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52E3-49BE-A79D-5F5914E3DCBC}"/>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52E3-49BE-A79D-5F5914E3DCBC}"/>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5-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Sheet1!$B$2:$B$4</c:f>
              <c:numCache>
                <c:formatCode>0.0</c:formatCode>
                <c:ptCount val="3"/>
                <c:pt idx="0">
                  <c:v>23.7</c:v>
                </c:pt>
                <c:pt idx="1">
                  <c:v>44.7</c:v>
                </c:pt>
                <c:pt idx="2">
                  <c:v>62</c:v>
                </c:pt>
              </c:numCache>
            </c:numRef>
          </c:val>
          <c:extLst>
            <c:ext xmlns:c16="http://schemas.microsoft.com/office/drawing/2014/chart" uri="{C3380CC4-5D6E-409C-BE32-E72D297353CC}">
              <c16:uniqueId val="{00000006-52E3-49BE-A79D-5F5914E3DCBC}"/>
            </c:ext>
          </c:extLst>
        </c:ser>
        <c:ser>
          <c:idx val="1"/>
          <c:order val="1"/>
          <c:tx>
            <c:strRef>
              <c:f>Sheet1!$C$1</c:f>
              <c:strCache>
                <c:ptCount val="1"/>
                <c:pt idx="0">
                  <c:v>To pitch</c:v>
                </c:pt>
              </c:strCache>
            </c:strRef>
          </c:tx>
          <c:spPr>
            <a:solidFill>
              <a:schemeClr val="accent1">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8-52E3-49BE-A79D-5F5914E3DCB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A-52E3-49BE-A79D-5F5914E3DCBC}"/>
              </c:ext>
            </c:extLst>
          </c:dPt>
          <c:dPt>
            <c:idx val="2"/>
            <c:invertIfNegative val="0"/>
            <c:bubble3D val="0"/>
            <c:spPr>
              <a:solidFill>
                <a:schemeClr val="bg2"/>
              </a:solidFill>
              <a:ln>
                <a:noFill/>
              </a:ln>
              <a:effectLst/>
            </c:spPr>
            <c:extLst>
              <c:ext xmlns:c16="http://schemas.microsoft.com/office/drawing/2014/chart" uri="{C3380CC4-5D6E-409C-BE32-E72D297353CC}">
                <c16:uniqueId val="{0000000C-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Sheet1!$C$2:$C$4</c:f>
              <c:numCache>
                <c:formatCode>0.0</c:formatCode>
                <c:ptCount val="3"/>
                <c:pt idx="0">
                  <c:v>8.8400999999999996</c:v>
                </c:pt>
                <c:pt idx="1">
                  <c:v>20.338500000000003</c:v>
                </c:pt>
                <c:pt idx="2">
                  <c:v>31.31</c:v>
                </c:pt>
              </c:numCache>
            </c:numRef>
          </c:val>
          <c:extLst>
            <c:ext xmlns:c16="http://schemas.microsoft.com/office/drawing/2014/chart" uri="{C3380CC4-5D6E-409C-BE32-E72D297353CC}">
              <c16:uniqueId val="{0000000D-52E3-49BE-A79D-5F5914E3DCBC}"/>
            </c:ext>
          </c:extLst>
        </c:ser>
        <c:ser>
          <c:idx val="2"/>
          <c:order val="2"/>
          <c:tx>
            <c:strRef>
              <c:f>Sheet1!$D$1</c:f>
              <c:strCache>
                <c:ptCount val="1"/>
                <c:pt idx="0">
                  <c:v>Won</c:v>
                </c:pt>
              </c:strCache>
            </c:strRef>
          </c:tx>
          <c:spPr>
            <a:solidFill>
              <a:schemeClr val="accent1">
                <a:lumMod val="60000"/>
                <a:lumOff val="40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52E3-49BE-A79D-5F5914E3DCBC}"/>
              </c:ext>
            </c:extLst>
          </c:dPt>
          <c:dPt>
            <c:idx val="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11-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Sheet1!$D$2:$D$4</c:f>
              <c:numCache>
                <c:formatCode>0.0</c:formatCode>
                <c:ptCount val="3"/>
                <c:pt idx="0">
                  <c:v>3.8896439999999997</c:v>
                </c:pt>
                <c:pt idx="1">
                  <c:v>8.5625085000000016</c:v>
                </c:pt>
                <c:pt idx="2">
                  <c:v>14.214739999999997</c:v>
                </c:pt>
              </c:numCache>
            </c:numRef>
          </c:val>
          <c:extLst>
            <c:ext xmlns:c16="http://schemas.microsoft.com/office/drawing/2014/chart" uri="{C3380CC4-5D6E-409C-BE32-E72D297353CC}">
              <c16:uniqueId val="{00000012-52E3-49BE-A79D-5F5914E3DCBC}"/>
            </c:ext>
          </c:extLst>
        </c:ser>
        <c:dLbls>
          <c:dLblPos val="outEnd"/>
          <c:showLegendKey val="0"/>
          <c:showVal val="1"/>
          <c:showCatName val="0"/>
          <c:showSerName val="0"/>
          <c:showPercent val="0"/>
          <c:showBubbleSize val="0"/>
        </c:dLbls>
        <c:gapWidth val="120"/>
        <c:overlap val="-7"/>
        <c:axId val="820376432"/>
        <c:axId val="144309808"/>
      </c:barChart>
      <c:catAx>
        <c:axId val="820376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4309808"/>
        <c:crosses val="autoZero"/>
        <c:auto val="1"/>
        <c:lblAlgn val="ctr"/>
        <c:lblOffset val="100"/>
        <c:noMultiLvlLbl val="0"/>
      </c:catAx>
      <c:valAx>
        <c:axId val="1443098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2037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4"/>
            </a:solidFill>
            <a:ln w="25400">
              <a:noFill/>
            </a:ln>
            <a:effectLst/>
          </c:spPr>
          <c:invertIfNegative val="0"/>
          <c:dPt>
            <c:idx val="0"/>
            <c:invertIfNegative val="0"/>
            <c:bubble3D val="0"/>
            <c:spPr>
              <a:solidFill>
                <a:schemeClr val="accent4"/>
              </a:solidFill>
              <a:ln w="25400">
                <a:noFill/>
              </a:ln>
              <a:effectLst/>
            </c:spPr>
            <c:extLst>
              <c:ext xmlns:c16="http://schemas.microsoft.com/office/drawing/2014/chart" uri="{C3380CC4-5D6E-409C-BE32-E72D297353CC}">
                <c16:uniqueId val="{00000001-97AF-449B-AC74-AADA0BAC7F9A}"/>
              </c:ext>
            </c:extLst>
          </c:dPt>
          <c:dPt>
            <c:idx val="1"/>
            <c:invertIfNegative val="0"/>
            <c:bubble3D val="0"/>
            <c:spPr>
              <a:solidFill>
                <a:schemeClr val="accent4"/>
              </a:solidFill>
              <a:ln w="25400">
                <a:noFill/>
              </a:ln>
              <a:effectLst/>
            </c:spPr>
            <c:extLst>
              <c:ext xmlns:c16="http://schemas.microsoft.com/office/drawing/2014/chart" uri="{C3380CC4-5D6E-409C-BE32-E72D297353CC}">
                <c16:uniqueId val="{00000003-97AF-449B-AC74-AADA0BAC7F9A}"/>
              </c:ext>
            </c:extLst>
          </c:dPt>
          <c:dLbls>
            <c:dLbl>
              <c:idx val="1"/>
              <c:tx>
                <c:rich>
                  <a:bodyPr/>
                  <a:lstStyle/>
                  <a:p>
                    <a:r>
                      <a:rPr lang="en-US"/>
                      <a:t>42%</a:t>
                    </a:r>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97AF-449B-AC74-AADA0BAC7F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Sheet1!$B$2:$B$3</c:f>
              <c:numCache>
                <c:formatCode>General</c:formatCode>
                <c:ptCount val="2"/>
                <c:pt idx="0">
                  <c:v>1</c:v>
                </c:pt>
                <c:pt idx="1">
                  <c:v>2</c:v>
                </c:pt>
              </c:numCache>
            </c:numRef>
          </c:xVal>
          <c:yVal>
            <c:numRef>
              <c:f>Sheet1!$C$2:$C$3</c:f>
              <c:numCache>
                <c:formatCode>General</c:formatCode>
                <c:ptCount val="2"/>
                <c:pt idx="0">
                  <c:v>2</c:v>
                </c:pt>
                <c:pt idx="1">
                  <c:v>2</c:v>
                </c:pt>
              </c:numCache>
            </c:numRef>
          </c:yVal>
          <c:bubbleSize>
            <c:numRef>
              <c:f>Sheet1!$D$2:$D$3</c:f>
              <c:numCache>
                <c:formatCode>0%</c:formatCode>
                <c:ptCount val="2"/>
                <c:pt idx="0">
                  <c:v>0.375</c:v>
                </c:pt>
                <c:pt idx="1">
                  <c:v>0.44400000000000001</c:v>
                </c:pt>
              </c:numCache>
            </c:numRef>
          </c:bubbleSize>
          <c:bubble3D val="0"/>
          <c:extLst>
            <c:ext xmlns:c16="http://schemas.microsoft.com/office/drawing/2014/chart" uri="{C3380CC4-5D6E-409C-BE32-E72D297353CC}">
              <c16:uniqueId val="{00000004-97AF-449B-AC74-AADA0BAC7F9A}"/>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Century Gothic Bold" panose="020B0702020202020204" pitchFamily="34" charset="0"/>
                <a:ea typeface="+mn-ea"/>
                <a:cs typeface="+mn-cs"/>
              </a:defRPr>
            </a:pPr>
            <a:r>
              <a:rPr lang="en-US">
                <a:solidFill>
                  <a:schemeClr val="tx1"/>
                </a:solidFill>
                <a:latin typeface="Century Gothic Bold" panose="020B0702020202020204" pitchFamily="34" charset="0"/>
              </a:rPr>
              <a:t>Sixteen</a:t>
            </a:r>
            <a:r>
              <a:rPr lang="en-US" baseline="0">
                <a:solidFill>
                  <a:schemeClr val="tx1"/>
                </a:solidFill>
                <a:latin typeface="Century Gothic Bold" panose="020B0702020202020204" pitchFamily="34" charset="0"/>
              </a:rPr>
              <a:t> core agency disciplines</a:t>
            </a:r>
            <a:endParaRPr lang="en-US">
              <a:solidFill>
                <a:schemeClr val="tx1"/>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4.4954094088541494E-2"/>
          <c:y val="0.10052357126037254"/>
          <c:w val="0.94156431951958053"/>
          <c:h val="0.57618541190148953"/>
        </c:manualLayout>
      </c:layout>
      <c:barChart>
        <c:barDir val="col"/>
        <c:grouping val="clustered"/>
        <c:varyColors val="0"/>
        <c:ser>
          <c:idx val="0"/>
          <c:order val="0"/>
          <c:tx>
            <c:strRef>
              <c:f>Sheet1!$B$1</c:f>
              <c:strCache>
                <c:ptCount val="1"/>
                <c:pt idx="0">
                  <c:v>Series 1</c:v>
                </c:pt>
              </c:strCache>
            </c:strRef>
          </c:tx>
          <c:spPr>
            <a:solidFill>
              <a:srgbClr val="5B64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Content / marketing</c:v>
                </c:pt>
                <c:pt idx="1">
                  <c:v>Digital</c:v>
                </c:pt>
                <c:pt idx="2">
                  <c:v>Brand activation</c:v>
                </c:pt>
                <c:pt idx="3">
                  <c:v>Advertising</c:v>
                </c:pt>
                <c:pt idx="4">
                  <c:v>Social Media</c:v>
                </c:pt>
                <c:pt idx="5">
                  <c:v>Design/branding</c:v>
                </c:pt>
                <c:pt idx="6">
                  <c:v>Experiential</c:v>
                </c:pt>
                <c:pt idx="7">
                  <c:v>PR/Public Affairs</c:v>
                </c:pt>
                <c:pt idx="8">
                  <c:v>Media</c:v>
                </c:pt>
                <c:pt idx="9">
                  <c:v>Research &amp; Insights</c:v>
                </c:pt>
                <c:pt idx="10">
                  <c:v>Direct/CRM/Data</c:v>
                </c:pt>
                <c:pt idx="11">
                  <c:v>Shopper marketing</c:v>
                </c:pt>
                <c:pt idx="12">
                  <c:v>Production</c:v>
                </c:pt>
                <c:pt idx="13">
                  <c:v>Sponsorship</c:v>
                </c:pt>
                <c:pt idx="14">
                  <c:v>Creative tech</c:v>
                </c:pt>
                <c:pt idx="15">
                  <c:v>Sales promotion</c:v>
                </c:pt>
              </c:strCache>
            </c:strRef>
          </c:cat>
          <c:val>
            <c:numRef>
              <c:f>Sheet1!$B$2:$B$17</c:f>
              <c:numCache>
                <c:formatCode>0%</c:formatCode>
                <c:ptCount val="16"/>
                <c:pt idx="0">
                  <c:v>0.43243243243243246</c:v>
                </c:pt>
                <c:pt idx="1">
                  <c:v>0.41891891891891891</c:v>
                </c:pt>
                <c:pt idx="2">
                  <c:v>0.35135135135135137</c:v>
                </c:pt>
                <c:pt idx="3">
                  <c:v>0.29729729729729731</c:v>
                </c:pt>
                <c:pt idx="4">
                  <c:v>0.28378378378378377</c:v>
                </c:pt>
                <c:pt idx="5">
                  <c:v>0.24324324324324326</c:v>
                </c:pt>
                <c:pt idx="6">
                  <c:v>0.1891891891891892</c:v>
                </c:pt>
                <c:pt idx="7">
                  <c:v>0.1891891891891892</c:v>
                </c:pt>
                <c:pt idx="8">
                  <c:v>0.13513513513513514</c:v>
                </c:pt>
                <c:pt idx="9">
                  <c:v>0.10810810810810811</c:v>
                </c:pt>
                <c:pt idx="10">
                  <c:v>9.45945945945946E-2</c:v>
                </c:pt>
                <c:pt idx="11">
                  <c:v>8.1081081081081086E-2</c:v>
                </c:pt>
                <c:pt idx="12">
                  <c:v>8.1081081081081086E-2</c:v>
                </c:pt>
                <c:pt idx="13">
                  <c:v>6.7567567567567571E-2</c:v>
                </c:pt>
                <c:pt idx="14">
                  <c:v>6.7567567567567571E-2</c:v>
                </c:pt>
                <c:pt idx="15">
                  <c:v>6.7567567567567571E-2</c:v>
                </c:pt>
              </c:numCache>
            </c:numRef>
          </c:val>
          <c:extLst>
            <c:ext xmlns:c16="http://schemas.microsoft.com/office/drawing/2014/chart" uri="{C3380CC4-5D6E-409C-BE32-E72D297353CC}">
              <c16:uniqueId val="{00000000-A28F-4284-8C5C-50A96517672B}"/>
            </c:ext>
          </c:extLst>
        </c:ser>
        <c:dLbls>
          <c:dLblPos val="outEnd"/>
          <c:showLegendKey val="0"/>
          <c:showVal val="1"/>
          <c:showCatName val="0"/>
          <c:showSerName val="0"/>
          <c:showPercent val="0"/>
          <c:showBubbleSize val="0"/>
        </c:dLbls>
        <c:gapWidth val="51"/>
        <c:overlap val="-27"/>
        <c:axId val="1906405935"/>
        <c:axId val="423490079"/>
      </c:barChart>
      <c:catAx>
        <c:axId val="19064059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3490079"/>
        <c:crosses val="autoZero"/>
        <c:auto val="1"/>
        <c:lblAlgn val="ctr"/>
        <c:lblOffset val="100"/>
        <c:noMultiLvlLbl val="0"/>
      </c:catAx>
      <c:valAx>
        <c:axId val="423490079"/>
        <c:scaling>
          <c:orientation val="minMax"/>
        </c:scaling>
        <c:delete val="1"/>
        <c:axPos val="l"/>
        <c:numFmt formatCode="0%" sourceLinked="1"/>
        <c:majorTickMark val="none"/>
        <c:minorTickMark val="none"/>
        <c:tickLblPos val="nextTo"/>
        <c:crossAx val="1906405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bg2"/>
            </a:solidFill>
            <a:ln w="25400">
              <a:noFill/>
            </a:ln>
            <a:effectLst/>
          </c:spPr>
          <c:invertIfNegative val="0"/>
          <c:dPt>
            <c:idx val="0"/>
            <c:invertIfNegative val="0"/>
            <c:bubble3D val="0"/>
            <c:extLst>
              <c:ext xmlns:c16="http://schemas.microsoft.com/office/drawing/2014/chart" uri="{C3380CC4-5D6E-409C-BE32-E72D297353CC}">
                <c16:uniqueId val="{00000000-093E-4A0C-8866-6C2D3B99EBAF}"/>
              </c:ext>
            </c:extLst>
          </c:dPt>
          <c:dPt>
            <c:idx val="1"/>
            <c:invertIfNegative val="0"/>
            <c:bubble3D val="0"/>
            <c:extLst>
              <c:ext xmlns:c16="http://schemas.microsoft.com/office/drawing/2014/chart" uri="{C3380CC4-5D6E-409C-BE32-E72D297353CC}">
                <c16:uniqueId val="{00000001-093E-4A0C-8866-6C2D3B99EBAF}"/>
              </c:ext>
            </c:extLst>
          </c:dPt>
          <c:dPt>
            <c:idx val="3"/>
            <c:invertIfNegative val="0"/>
            <c:bubble3D val="0"/>
            <c:extLst>
              <c:ext xmlns:c16="http://schemas.microsoft.com/office/drawing/2014/chart" uri="{C3380CC4-5D6E-409C-BE32-E72D297353CC}">
                <c16:uniqueId val="{00000002-093E-4A0C-8866-6C2D3B99EBAF}"/>
              </c:ext>
            </c:extLst>
          </c:dPt>
          <c:dPt>
            <c:idx val="5"/>
            <c:invertIfNegative val="0"/>
            <c:bubble3D val="0"/>
            <c:extLst>
              <c:ext xmlns:c16="http://schemas.microsoft.com/office/drawing/2014/chart" uri="{C3380CC4-5D6E-409C-BE32-E72D297353CC}">
                <c16:uniqueId val="{00000003-093E-4A0C-8866-6C2D3B99EB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Sheet1!$B$6:$B$7</c:f>
              <c:numCache>
                <c:formatCode>General</c:formatCode>
                <c:ptCount val="2"/>
                <c:pt idx="0">
                  <c:v>1</c:v>
                </c:pt>
                <c:pt idx="1">
                  <c:v>2</c:v>
                </c:pt>
              </c:numCache>
            </c:numRef>
          </c:xVal>
          <c:yVal>
            <c:numRef>
              <c:f>Sheet1!$C$6:$C$7</c:f>
              <c:numCache>
                <c:formatCode>General</c:formatCode>
                <c:ptCount val="2"/>
                <c:pt idx="0">
                  <c:v>2</c:v>
                </c:pt>
                <c:pt idx="1">
                  <c:v>2</c:v>
                </c:pt>
              </c:numCache>
            </c:numRef>
          </c:yVal>
          <c:bubbleSize>
            <c:numRef>
              <c:f>Sheet1!$D$6:$D$7</c:f>
              <c:numCache>
                <c:formatCode>0%</c:formatCode>
                <c:ptCount val="2"/>
                <c:pt idx="0">
                  <c:v>0.5</c:v>
                </c:pt>
                <c:pt idx="1">
                  <c:v>0.45200000000000001</c:v>
                </c:pt>
              </c:numCache>
            </c:numRef>
          </c:bubbleSize>
          <c:bubble3D val="0"/>
          <c:extLst>
            <c:ext xmlns:c16="http://schemas.microsoft.com/office/drawing/2014/chart" uri="{C3380CC4-5D6E-409C-BE32-E72D297353CC}">
              <c16:uniqueId val="{00000004-093E-4A0C-8866-6C2D3B99EBAF}"/>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1"/>
            </a:solidFill>
            <a:ln w="25400">
              <a:noFill/>
            </a:ln>
            <a:effectLst/>
          </c:spPr>
          <c:invertIfNegative val="0"/>
          <c:dPt>
            <c:idx val="0"/>
            <c:invertIfNegative val="0"/>
            <c:bubble3D val="0"/>
            <c:extLst>
              <c:ext xmlns:c16="http://schemas.microsoft.com/office/drawing/2014/chart" uri="{C3380CC4-5D6E-409C-BE32-E72D297353CC}">
                <c16:uniqueId val="{00000000-4F2C-4477-B5EB-9FEF2B0A9E72}"/>
              </c:ext>
            </c:extLst>
          </c:dPt>
          <c:dPt>
            <c:idx val="1"/>
            <c:invertIfNegative val="0"/>
            <c:bubble3D val="0"/>
            <c:extLst>
              <c:ext xmlns:c16="http://schemas.microsoft.com/office/drawing/2014/chart" uri="{C3380CC4-5D6E-409C-BE32-E72D297353CC}">
                <c16:uniqueId val="{00000001-4F2C-4477-B5EB-9FEF2B0A9E72}"/>
              </c:ext>
            </c:extLst>
          </c:dPt>
          <c:dPt>
            <c:idx val="3"/>
            <c:invertIfNegative val="0"/>
            <c:bubble3D val="0"/>
            <c:extLst>
              <c:ext xmlns:c16="http://schemas.microsoft.com/office/drawing/2014/chart" uri="{C3380CC4-5D6E-409C-BE32-E72D297353CC}">
                <c16:uniqueId val="{00000002-4F2C-4477-B5EB-9FEF2B0A9E72}"/>
              </c:ext>
            </c:extLst>
          </c:dPt>
          <c:dPt>
            <c:idx val="5"/>
            <c:invertIfNegative val="0"/>
            <c:bubble3D val="0"/>
            <c:extLst>
              <c:ext xmlns:c16="http://schemas.microsoft.com/office/drawing/2014/chart" uri="{C3380CC4-5D6E-409C-BE32-E72D297353CC}">
                <c16:uniqueId val="{00000003-4F2C-4477-B5EB-9FEF2B0A9E72}"/>
              </c:ext>
            </c:extLst>
          </c:dPt>
          <c:dLbls>
            <c:dLbl>
              <c:idx val="1"/>
              <c:tx>
                <c:rich>
                  <a:bodyPr/>
                  <a:lstStyle/>
                  <a:p>
                    <a:r>
                      <a:rPr lang="en-US"/>
                      <a:t>48%</a:t>
                    </a:r>
                    <a:endParaRPr lang="en-US" dirty="0"/>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4F2C-4477-B5EB-9FEF2B0A9E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Sheet1!$B$4:$B$5</c:f>
              <c:numCache>
                <c:formatCode>General</c:formatCode>
                <c:ptCount val="2"/>
                <c:pt idx="0">
                  <c:v>1</c:v>
                </c:pt>
                <c:pt idx="1">
                  <c:v>2</c:v>
                </c:pt>
              </c:numCache>
            </c:numRef>
          </c:xVal>
          <c:yVal>
            <c:numRef>
              <c:f>Sheet1!$C$4:$C$5</c:f>
              <c:numCache>
                <c:formatCode>General</c:formatCode>
                <c:ptCount val="2"/>
                <c:pt idx="0">
                  <c:v>2</c:v>
                </c:pt>
                <c:pt idx="1">
                  <c:v>2</c:v>
                </c:pt>
              </c:numCache>
            </c:numRef>
          </c:yVal>
          <c:bubbleSize>
            <c:numRef>
              <c:f>Sheet1!$D$4:$D$5</c:f>
              <c:numCache>
                <c:formatCode>0%</c:formatCode>
                <c:ptCount val="2"/>
                <c:pt idx="0">
                  <c:v>0.44400000000000001</c:v>
                </c:pt>
                <c:pt idx="1">
                  <c:v>0.45</c:v>
                </c:pt>
              </c:numCache>
            </c:numRef>
          </c:bubbleSize>
          <c:bubble3D val="0"/>
          <c:extLst>
            <c:ext xmlns:c16="http://schemas.microsoft.com/office/drawing/2014/chart" uri="{C3380CC4-5D6E-409C-BE32-E72D297353CC}">
              <c16:uniqueId val="{00000004-4F2C-4477-B5EB-9FEF2B0A9E72}"/>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709356576140676"/>
          <c:w val="1"/>
          <c:h val="0.74012457990202918"/>
        </c:manualLayout>
      </c:layout>
      <c:barChart>
        <c:barDir val="col"/>
        <c:grouping val="clustered"/>
        <c:varyColors val="0"/>
        <c:ser>
          <c:idx val="0"/>
          <c:order val="0"/>
          <c:tx>
            <c:strRef>
              <c:f>Sheet1!$B$1</c:f>
              <c:strCache>
                <c:ptCount val="1"/>
                <c:pt idx="0">
                  <c:v>Opportunities</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52E3-49BE-A79D-5F5914E3DCBC}"/>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52E3-49BE-A79D-5F5914E3DCBC}"/>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5-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Sheet1!$B$2:$B$4</c:f>
              <c:numCache>
                <c:formatCode>0.0</c:formatCode>
                <c:ptCount val="3"/>
                <c:pt idx="0">
                  <c:v>23.7</c:v>
                </c:pt>
                <c:pt idx="1">
                  <c:v>44.7</c:v>
                </c:pt>
                <c:pt idx="2">
                  <c:v>62</c:v>
                </c:pt>
              </c:numCache>
            </c:numRef>
          </c:val>
          <c:extLst>
            <c:ext xmlns:c16="http://schemas.microsoft.com/office/drawing/2014/chart" uri="{C3380CC4-5D6E-409C-BE32-E72D297353CC}">
              <c16:uniqueId val="{00000006-52E3-49BE-A79D-5F5914E3DCBC}"/>
            </c:ext>
          </c:extLst>
        </c:ser>
        <c:ser>
          <c:idx val="1"/>
          <c:order val="1"/>
          <c:tx>
            <c:strRef>
              <c:f>Sheet1!$C$1</c:f>
              <c:strCache>
                <c:ptCount val="1"/>
                <c:pt idx="0">
                  <c:v>To pitch</c:v>
                </c:pt>
              </c:strCache>
            </c:strRef>
          </c:tx>
          <c:spPr>
            <a:solidFill>
              <a:schemeClr val="accent1">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8-52E3-49BE-A79D-5F5914E3DCB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A-52E3-49BE-A79D-5F5914E3DCBC}"/>
              </c:ext>
            </c:extLst>
          </c:dPt>
          <c:dPt>
            <c:idx val="2"/>
            <c:invertIfNegative val="0"/>
            <c:bubble3D val="0"/>
            <c:spPr>
              <a:solidFill>
                <a:schemeClr val="bg2"/>
              </a:solidFill>
              <a:ln>
                <a:noFill/>
              </a:ln>
              <a:effectLst/>
            </c:spPr>
            <c:extLst>
              <c:ext xmlns:c16="http://schemas.microsoft.com/office/drawing/2014/chart" uri="{C3380CC4-5D6E-409C-BE32-E72D297353CC}">
                <c16:uniqueId val="{0000000C-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Sheet1!$C$2:$C$4</c:f>
              <c:numCache>
                <c:formatCode>0.0</c:formatCode>
                <c:ptCount val="3"/>
                <c:pt idx="0">
                  <c:v>8.8400999999999996</c:v>
                </c:pt>
                <c:pt idx="1">
                  <c:v>20.338500000000003</c:v>
                </c:pt>
                <c:pt idx="2">
                  <c:v>31.31</c:v>
                </c:pt>
              </c:numCache>
            </c:numRef>
          </c:val>
          <c:extLst>
            <c:ext xmlns:c16="http://schemas.microsoft.com/office/drawing/2014/chart" uri="{C3380CC4-5D6E-409C-BE32-E72D297353CC}">
              <c16:uniqueId val="{0000000D-52E3-49BE-A79D-5F5914E3DCBC}"/>
            </c:ext>
          </c:extLst>
        </c:ser>
        <c:ser>
          <c:idx val="2"/>
          <c:order val="2"/>
          <c:tx>
            <c:strRef>
              <c:f>Sheet1!$D$1</c:f>
              <c:strCache>
                <c:ptCount val="1"/>
                <c:pt idx="0">
                  <c:v>Won</c:v>
                </c:pt>
              </c:strCache>
            </c:strRef>
          </c:tx>
          <c:spPr>
            <a:solidFill>
              <a:schemeClr val="accent1">
                <a:lumMod val="60000"/>
                <a:lumOff val="40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52E3-49BE-A79D-5F5914E3DCBC}"/>
              </c:ext>
            </c:extLst>
          </c:dPt>
          <c:dPt>
            <c:idx val="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11-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Sheet1!$D$2:$D$4</c:f>
              <c:numCache>
                <c:formatCode>0.0</c:formatCode>
                <c:ptCount val="3"/>
                <c:pt idx="0">
                  <c:v>3.8896439999999997</c:v>
                </c:pt>
                <c:pt idx="1">
                  <c:v>8.5625085000000016</c:v>
                </c:pt>
                <c:pt idx="2">
                  <c:v>14.214739999999997</c:v>
                </c:pt>
              </c:numCache>
            </c:numRef>
          </c:val>
          <c:extLst>
            <c:ext xmlns:c16="http://schemas.microsoft.com/office/drawing/2014/chart" uri="{C3380CC4-5D6E-409C-BE32-E72D297353CC}">
              <c16:uniqueId val="{00000012-52E3-49BE-A79D-5F5914E3DCBC}"/>
            </c:ext>
          </c:extLst>
        </c:ser>
        <c:dLbls>
          <c:dLblPos val="outEnd"/>
          <c:showLegendKey val="0"/>
          <c:showVal val="1"/>
          <c:showCatName val="0"/>
          <c:showSerName val="0"/>
          <c:showPercent val="0"/>
          <c:showBubbleSize val="0"/>
        </c:dLbls>
        <c:gapWidth val="120"/>
        <c:overlap val="-7"/>
        <c:axId val="820376432"/>
        <c:axId val="144309808"/>
      </c:barChart>
      <c:catAx>
        <c:axId val="820376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4309808"/>
        <c:crosses val="autoZero"/>
        <c:auto val="1"/>
        <c:lblAlgn val="ctr"/>
        <c:lblOffset val="100"/>
        <c:noMultiLvlLbl val="0"/>
      </c:catAx>
      <c:valAx>
        <c:axId val="1443098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2037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4"/>
            </a:solidFill>
            <a:ln w="25400">
              <a:noFill/>
            </a:ln>
            <a:effectLst/>
          </c:spPr>
          <c:invertIfNegative val="0"/>
          <c:dPt>
            <c:idx val="0"/>
            <c:invertIfNegative val="0"/>
            <c:bubble3D val="0"/>
            <c:spPr>
              <a:solidFill>
                <a:schemeClr val="accent4"/>
              </a:solidFill>
              <a:ln w="25400">
                <a:noFill/>
              </a:ln>
              <a:effectLst/>
            </c:spPr>
            <c:extLst>
              <c:ext xmlns:c16="http://schemas.microsoft.com/office/drawing/2014/chart" uri="{C3380CC4-5D6E-409C-BE32-E72D297353CC}">
                <c16:uniqueId val="{00000001-97AF-449B-AC74-AADA0BAC7F9A}"/>
              </c:ext>
            </c:extLst>
          </c:dPt>
          <c:dPt>
            <c:idx val="1"/>
            <c:invertIfNegative val="0"/>
            <c:bubble3D val="0"/>
            <c:spPr>
              <a:solidFill>
                <a:schemeClr val="accent4"/>
              </a:solidFill>
              <a:ln w="25400">
                <a:noFill/>
              </a:ln>
              <a:effectLst/>
            </c:spPr>
            <c:extLst>
              <c:ext xmlns:c16="http://schemas.microsoft.com/office/drawing/2014/chart" uri="{C3380CC4-5D6E-409C-BE32-E72D297353CC}">
                <c16:uniqueId val="{00000003-97AF-449B-AC74-AADA0BAC7F9A}"/>
              </c:ext>
            </c:extLst>
          </c:dPt>
          <c:dLbls>
            <c:dLbl>
              <c:idx val="1"/>
              <c:tx>
                <c:rich>
                  <a:bodyPr/>
                  <a:lstStyle/>
                  <a:p>
                    <a:r>
                      <a:rPr lang="en-US"/>
                      <a:t>42%</a:t>
                    </a:r>
                    <a:endParaRPr lang="en-US" dirty="0"/>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97AF-449B-AC74-AADA0BAC7F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Sheet1!$B$2:$B$3</c:f>
              <c:numCache>
                <c:formatCode>General</c:formatCode>
                <c:ptCount val="2"/>
                <c:pt idx="0">
                  <c:v>1</c:v>
                </c:pt>
                <c:pt idx="1">
                  <c:v>2</c:v>
                </c:pt>
              </c:numCache>
            </c:numRef>
          </c:xVal>
          <c:yVal>
            <c:numRef>
              <c:f>Sheet1!$C$2:$C$3</c:f>
              <c:numCache>
                <c:formatCode>General</c:formatCode>
                <c:ptCount val="2"/>
                <c:pt idx="0">
                  <c:v>2</c:v>
                </c:pt>
                <c:pt idx="1">
                  <c:v>2</c:v>
                </c:pt>
              </c:numCache>
            </c:numRef>
          </c:yVal>
          <c:bubbleSize>
            <c:numRef>
              <c:f>Sheet1!$D$2:$D$3</c:f>
              <c:numCache>
                <c:formatCode>0%</c:formatCode>
                <c:ptCount val="2"/>
                <c:pt idx="0">
                  <c:v>0.375</c:v>
                </c:pt>
                <c:pt idx="1">
                  <c:v>0.44400000000000001</c:v>
                </c:pt>
              </c:numCache>
            </c:numRef>
          </c:bubbleSize>
          <c:bubble3D val="0"/>
          <c:extLst>
            <c:ext xmlns:c16="http://schemas.microsoft.com/office/drawing/2014/chart" uri="{C3380CC4-5D6E-409C-BE32-E72D297353CC}">
              <c16:uniqueId val="{00000004-97AF-449B-AC74-AADA0BAC7F9A}"/>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bg2"/>
            </a:solidFill>
            <a:ln w="25400">
              <a:noFill/>
            </a:ln>
            <a:effectLst/>
          </c:spPr>
          <c:invertIfNegative val="0"/>
          <c:dPt>
            <c:idx val="0"/>
            <c:invertIfNegative val="0"/>
            <c:bubble3D val="0"/>
            <c:extLst>
              <c:ext xmlns:c16="http://schemas.microsoft.com/office/drawing/2014/chart" uri="{C3380CC4-5D6E-409C-BE32-E72D297353CC}">
                <c16:uniqueId val="{00000000-093E-4A0C-8866-6C2D3B99EBAF}"/>
              </c:ext>
            </c:extLst>
          </c:dPt>
          <c:dPt>
            <c:idx val="1"/>
            <c:invertIfNegative val="0"/>
            <c:bubble3D val="0"/>
            <c:extLst>
              <c:ext xmlns:c16="http://schemas.microsoft.com/office/drawing/2014/chart" uri="{C3380CC4-5D6E-409C-BE32-E72D297353CC}">
                <c16:uniqueId val="{00000001-093E-4A0C-8866-6C2D3B99EBAF}"/>
              </c:ext>
            </c:extLst>
          </c:dPt>
          <c:dPt>
            <c:idx val="3"/>
            <c:invertIfNegative val="0"/>
            <c:bubble3D val="0"/>
            <c:extLst>
              <c:ext xmlns:c16="http://schemas.microsoft.com/office/drawing/2014/chart" uri="{C3380CC4-5D6E-409C-BE32-E72D297353CC}">
                <c16:uniqueId val="{00000002-093E-4A0C-8866-6C2D3B99EBAF}"/>
              </c:ext>
            </c:extLst>
          </c:dPt>
          <c:dPt>
            <c:idx val="5"/>
            <c:invertIfNegative val="0"/>
            <c:bubble3D val="0"/>
            <c:extLst>
              <c:ext xmlns:c16="http://schemas.microsoft.com/office/drawing/2014/chart" uri="{C3380CC4-5D6E-409C-BE32-E72D297353CC}">
                <c16:uniqueId val="{00000003-093E-4A0C-8866-6C2D3B99EB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Sheet1!$B$6:$B$7</c:f>
              <c:numCache>
                <c:formatCode>General</c:formatCode>
                <c:ptCount val="2"/>
                <c:pt idx="0">
                  <c:v>1</c:v>
                </c:pt>
                <c:pt idx="1">
                  <c:v>2</c:v>
                </c:pt>
              </c:numCache>
            </c:numRef>
          </c:xVal>
          <c:yVal>
            <c:numRef>
              <c:f>Sheet1!$C$6:$C$7</c:f>
              <c:numCache>
                <c:formatCode>General</c:formatCode>
                <c:ptCount val="2"/>
                <c:pt idx="0">
                  <c:v>2</c:v>
                </c:pt>
                <c:pt idx="1">
                  <c:v>2</c:v>
                </c:pt>
              </c:numCache>
            </c:numRef>
          </c:yVal>
          <c:bubbleSize>
            <c:numRef>
              <c:f>Sheet1!$D$6:$D$7</c:f>
              <c:numCache>
                <c:formatCode>0%</c:formatCode>
                <c:ptCount val="2"/>
                <c:pt idx="0">
                  <c:v>0.5</c:v>
                </c:pt>
                <c:pt idx="1">
                  <c:v>0.45200000000000001</c:v>
                </c:pt>
              </c:numCache>
            </c:numRef>
          </c:bubbleSize>
          <c:bubble3D val="0"/>
          <c:extLst>
            <c:ext xmlns:c16="http://schemas.microsoft.com/office/drawing/2014/chart" uri="{C3380CC4-5D6E-409C-BE32-E72D297353CC}">
              <c16:uniqueId val="{00000004-093E-4A0C-8866-6C2D3B99EBAF}"/>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1"/>
            </a:solidFill>
            <a:ln w="25400">
              <a:noFill/>
            </a:ln>
            <a:effectLst/>
          </c:spPr>
          <c:invertIfNegative val="0"/>
          <c:dPt>
            <c:idx val="0"/>
            <c:invertIfNegative val="0"/>
            <c:bubble3D val="0"/>
            <c:extLst>
              <c:ext xmlns:c16="http://schemas.microsoft.com/office/drawing/2014/chart" uri="{C3380CC4-5D6E-409C-BE32-E72D297353CC}">
                <c16:uniqueId val="{00000000-4F2C-4477-B5EB-9FEF2B0A9E72}"/>
              </c:ext>
            </c:extLst>
          </c:dPt>
          <c:dPt>
            <c:idx val="1"/>
            <c:invertIfNegative val="0"/>
            <c:bubble3D val="0"/>
            <c:extLst>
              <c:ext xmlns:c16="http://schemas.microsoft.com/office/drawing/2014/chart" uri="{C3380CC4-5D6E-409C-BE32-E72D297353CC}">
                <c16:uniqueId val="{00000001-4F2C-4477-B5EB-9FEF2B0A9E72}"/>
              </c:ext>
            </c:extLst>
          </c:dPt>
          <c:dPt>
            <c:idx val="3"/>
            <c:invertIfNegative val="0"/>
            <c:bubble3D val="0"/>
            <c:extLst>
              <c:ext xmlns:c16="http://schemas.microsoft.com/office/drawing/2014/chart" uri="{C3380CC4-5D6E-409C-BE32-E72D297353CC}">
                <c16:uniqueId val="{00000002-4F2C-4477-B5EB-9FEF2B0A9E72}"/>
              </c:ext>
            </c:extLst>
          </c:dPt>
          <c:dPt>
            <c:idx val="5"/>
            <c:invertIfNegative val="0"/>
            <c:bubble3D val="0"/>
            <c:extLst>
              <c:ext xmlns:c16="http://schemas.microsoft.com/office/drawing/2014/chart" uri="{C3380CC4-5D6E-409C-BE32-E72D297353CC}">
                <c16:uniqueId val="{00000003-4F2C-4477-B5EB-9FEF2B0A9E72}"/>
              </c:ext>
            </c:extLst>
          </c:dPt>
          <c:dLbls>
            <c:dLbl>
              <c:idx val="1"/>
              <c:tx>
                <c:rich>
                  <a:bodyPr/>
                  <a:lstStyle/>
                  <a:p>
                    <a:r>
                      <a:rPr lang="en-US"/>
                      <a:t>48%</a:t>
                    </a:r>
                    <a:endParaRPr lang="en-US" dirty="0"/>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4F2C-4477-B5EB-9FEF2B0A9E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Sheet1!$B$4:$B$5</c:f>
              <c:numCache>
                <c:formatCode>General</c:formatCode>
                <c:ptCount val="2"/>
                <c:pt idx="0">
                  <c:v>1</c:v>
                </c:pt>
                <c:pt idx="1">
                  <c:v>2</c:v>
                </c:pt>
              </c:numCache>
            </c:numRef>
          </c:xVal>
          <c:yVal>
            <c:numRef>
              <c:f>Sheet1!$C$4:$C$5</c:f>
              <c:numCache>
                <c:formatCode>General</c:formatCode>
                <c:ptCount val="2"/>
                <c:pt idx="0">
                  <c:v>2</c:v>
                </c:pt>
                <c:pt idx="1">
                  <c:v>2</c:v>
                </c:pt>
              </c:numCache>
            </c:numRef>
          </c:yVal>
          <c:bubbleSize>
            <c:numRef>
              <c:f>Sheet1!$D$4:$D$5</c:f>
              <c:numCache>
                <c:formatCode>0%</c:formatCode>
                <c:ptCount val="2"/>
                <c:pt idx="0">
                  <c:v>0.44400000000000001</c:v>
                </c:pt>
                <c:pt idx="1">
                  <c:v>0.45</c:v>
                </c:pt>
              </c:numCache>
            </c:numRef>
          </c:bubbleSize>
          <c:bubble3D val="0"/>
          <c:extLst>
            <c:ext xmlns:c16="http://schemas.microsoft.com/office/drawing/2014/chart" uri="{C3380CC4-5D6E-409C-BE32-E72D297353CC}">
              <c16:uniqueId val="{00000004-4F2C-4477-B5EB-9FEF2B0A9E72}"/>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709356576140676"/>
          <c:w val="1"/>
          <c:h val="0.74012457990202918"/>
        </c:manualLayout>
      </c:layout>
      <c:barChart>
        <c:barDir val="col"/>
        <c:grouping val="clustered"/>
        <c:varyColors val="0"/>
        <c:ser>
          <c:idx val="0"/>
          <c:order val="0"/>
          <c:tx>
            <c:strRef>
              <c:f>Sheet1!$B$1</c:f>
              <c:strCache>
                <c:ptCount val="1"/>
                <c:pt idx="0">
                  <c:v>Opportunities</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52E3-49BE-A79D-5F5914E3DCBC}"/>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52E3-49BE-A79D-5F5914E3DCBC}"/>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5-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Sheet1!$B$2:$B$4</c:f>
              <c:numCache>
                <c:formatCode>0.0</c:formatCode>
                <c:ptCount val="3"/>
                <c:pt idx="0">
                  <c:v>23.7</c:v>
                </c:pt>
                <c:pt idx="1">
                  <c:v>44.7</c:v>
                </c:pt>
                <c:pt idx="2">
                  <c:v>62</c:v>
                </c:pt>
              </c:numCache>
            </c:numRef>
          </c:val>
          <c:extLst>
            <c:ext xmlns:c16="http://schemas.microsoft.com/office/drawing/2014/chart" uri="{C3380CC4-5D6E-409C-BE32-E72D297353CC}">
              <c16:uniqueId val="{00000006-52E3-49BE-A79D-5F5914E3DCBC}"/>
            </c:ext>
          </c:extLst>
        </c:ser>
        <c:ser>
          <c:idx val="1"/>
          <c:order val="1"/>
          <c:tx>
            <c:strRef>
              <c:f>Sheet1!$C$1</c:f>
              <c:strCache>
                <c:ptCount val="1"/>
                <c:pt idx="0">
                  <c:v>To pitch</c:v>
                </c:pt>
              </c:strCache>
            </c:strRef>
          </c:tx>
          <c:spPr>
            <a:solidFill>
              <a:schemeClr val="accent1">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8-52E3-49BE-A79D-5F5914E3DCB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A-52E3-49BE-A79D-5F5914E3DCBC}"/>
              </c:ext>
            </c:extLst>
          </c:dPt>
          <c:dPt>
            <c:idx val="2"/>
            <c:invertIfNegative val="0"/>
            <c:bubble3D val="0"/>
            <c:spPr>
              <a:solidFill>
                <a:schemeClr val="bg2"/>
              </a:solidFill>
              <a:ln>
                <a:noFill/>
              </a:ln>
              <a:effectLst/>
            </c:spPr>
            <c:extLst>
              <c:ext xmlns:c16="http://schemas.microsoft.com/office/drawing/2014/chart" uri="{C3380CC4-5D6E-409C-BE32-E72D297353CC}">
                <c16:uniqueId val="{0000000C-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Sheet1!$C$2:$C$4</c:f>
              <c:numCache>
                <c:formatCode>0.0</c:formatCode>
                <c:ptCount val="3"/>
                <c:pt idx="0">
                  <c:v>8.8400999999999996</c:v>
                </c:pt>
                <c:pt idx="1">
                  <c:v>20.338500000000003</c:v>
                </c:pt>
                <c:pt idx="2">
                  <c:v>31.31</c:v>
                </c:pt>
              </c:numCache>
            </c:numRef>
          </c:val>
          <c:extLst>
            <c:ext xmlns:c16="http://schemas.microsoft.com/office/drawing/2014/chart" uri="{C3380CC4-5D6E-409C-BE32-E72D297353CC}">
              <c16:uniqueId val="{0000000D-52E3-49BE-A79D-5F5914E3DCBC}"/>
            </c:ext>
          </c:extLst>
        </c:ser>
        <c:ser>
          <c:idx val="2"/>
          <c:order val="2"/>
          <c:tx>
            <c:strRef>
              <c:f>Sheet1!$D$1</c:f>
              <c:strCache>
                <c:ptCount val="1"/>
                <c:pt idx="0">
                  <c:v>Won</c:v>
                </c:pt>
              </c:strCache>
            </c:strRef>
          </c:tx>
          <c:spPr>
            <a:solidFill>
              <a:schemeClr val="accent1">
                <a:lumMod val="60000"/>
                <a:lumOff val="40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52E3-49BE-A79D-5F5914E3DCBC}"/>
              </c:ext>
            </c:extLst>
          </c:dPt>
          <c:dPt>
            <c:idx val="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11-52E3-49BE-A79D-5F5914E3D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Small</c:v>
                </c:pt>
                <c:pt idx="1">
                  <c:v>Medium</c:v>
                </c:pt>
                <c:pt idx="2">
                  <c:v>Large</c:v>
                </c:pt>
              </c:strCache>
            </c:strRef>
          </c:cat>
          <c:val>
            <c:numRef>
              <c:f>Sheet1!$D$2:$D$4</c:f>
              <c:numCache>
                <c:formatCode>0.0</c:formatCode>
                <c:ptCount val="3"/>
                <c:pt idx="0">
                  <c:v>3.8896439999999997</c:v>
                </c:pt>
                <c:pt idx="1">
                  <c:v>8.5625085000000016</c:v>
                </c:pt>
                <c:pt idx="2">
                  <c:v>14.214739999999997</c:v>
                </c:pt>
              </c:numCache>
            </c:numRef>
          </c:val>
          <c:extLst>
            <c:ext xmlns:c16="http://schemas.microsoft.com/office/drawing/2014/chart" uri="{C3380CC4-5D6E-409C-BE32-E72D297353CC}">
              <c16:uniqueId val="{00000012-52E3-49BE-A79D-5F5914E3DCBC}"/>
            </c:ext>
          </c:extLst>
        </c:ser>
        <c:dLbls>
          <c:dLblPos val="outEnd"/>
          <c:showLegendKey val="0"/>
          <c:showVal val="1"/>
          <c:showCatName val="0"/>
          <c:showSerName val="0"/>
          <c:showPercent val="0"/>
          <c:showBubbleSize val="0"/>
        </c:dLbls>
        <c:gapWidth val="120"/>
        <c:overlap val="-7"/>
        <c:axId val="820376432"/>
        <c:axId val="144309808"/>
      </c:barChart>
      <c:catAx>
        <c:axId val="820376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4309808"/>
        <c:crosses val="autoZero"/>
        <c:auto val="1"/>
        <c:lblAlgn val="ctr"/>
        <c:lblOffset val="100"/>
        <c:noMultiLvlLbl val="0"/>
      </c:catAx>
      <c:valAx>
        <c:axId val="1443098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2037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accent4"/>
            </a:solidFill>
            <a:ln w="25400">
              <a:noFill/>
            </a:ln>
            <a:effectLst/>
          </c:spPr>
          <c:invertIfNegative val="0"/>
          <c:dPt>
            <c:idx val="0"/>
            <c:invertIfNegative val="0"/>
            <c:bubble3D val="0"/>
            <c:spPr>
              <a:solidFill>
                <a:schemeClr val="accent4"/>
              </a:solidFill>
              <a:ln w="25400">
                <a:noFill/>
              </a:ln>
              <a:effectLst/>
            </c:spPr>
            <c:extLst>
              <c:ext xmlns:c16="http://schemas.microsoft.com/office/drawing/2014/chart" uri="{C3380CC4-5D6E-409C-BE32-E72D297353CC}">
                <c16:uniqueId val="{00000001-97AF-449B-AC74-AADA0BAC7F9A}"/>
              </c:ext>
            </c:extLst>
          </c:dPt>
          <c:dPt>
            <c:idx val="1"/>
            <c:invertIfNegative val="0"/>
            <c:bubble3D val="0"/>
            <c:spPr>
              <a:solidFill>
                <a:schemeClr val="accent4"/>
              </a:solidFill>
              <a:ln w="25400">
                <a:noFill/>
              </a:ln>
              <a:effectLst/>
            </c:spPr>
            <c:extLst>
              <c:ext xmlns:c16="http://schemas.microsoft.com/office/drawing/2014/chart" uri="{C3380CC4-5D6E-409C-BE32-E72D297353CC}">
                <c16:uniqueId val="{00000003-97AF-449B-AC74-AADA0BAC7F9A}"/>
              </c:ext>
            </c:extLst>
          </c:dPt>
          <c:dLbls>
            <c:dLbl>
              <c:idx val="0"/>
              <c:tx>
                <c:rich>
                  <a:bodyPr/>
                  <a:lstStyle/>
                  <a:p>
                    <a:r>
                      <a:rPr lang="en-US"/>
                      <a:t>37%</a:t>
                    </a:r>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97AF-449B-AC74-AADA0BAC7F9A}"/>
                </c:ext>
              </c:extLst>
            </c:dLbl>
            <c:dLbl>
              <c:idx val="1"/>
              <c:tx>
                <c:rich>
                  <a:bodyPr/>
                  <a:lstStyle/>
                  <a:p>
                    <a:r>
                      <a:rPr lang="en-US"/>
                      <a:t>42%</a:t>
                    </a:r>
                    <a:endParaRPr lang="en-US" dirty="0"/>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97AF-449B-AC74-AADA0BAC7F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Sheet1!$B$2:$B$3</c:f>
              <c:numCache>
                <c:formatCode>General</c:formatCode>
                <c:ptCount val="2"/>
                <c:pt idx="0">
                  <c:v>1</c:v>
                </c:pt>
                <c:pt idx="1">
                  <c:v>2</c:v>
                </c:pt>
              </c:numCache>
            </c:numRef>
          </c:xVal>
          <c:yVal>
            <c:numRef>
              <c:f>Sheet1!$C$2:$C$3</c:f>
              <c:numCache>
                <c:formatCode>General</c:formatCode>
                <c:ptCount val="2"/>
                <c:pt idx="0">
                  <c:v>2</c:v>
                </c:pt>
                <c:pt idx="1">
                  <c:v>2</c:v>
                </c:pt>
              </c:numCache>
            </c:numRef>
          </c:yVal>
          <c:bubbleSize>
            <c:numRef>
              <c:f>Sheet1!$D$2:$D$3</c:f>
              <c:numCache>
                <c:formatCode>0%</c:formatCode>
                <c:ptCount val="2"/>
                <c:pt idx="0">
                  <c:v>0.375</c:v>
                </c:pt>
                <c:pt idx="1">
                  <c:v>0.44400000000000001</c:v>
                </c:pt>
              </c:numCache>
            </c:numRef>
          </c:bubbleSize>
          <c:bubble3D val="0"/>
          <c:extLst>
            <c:ext xmlns:c16="http://schemas.microsoft.com/office/drawing/2014/chart" uri="{C3380CC4-5D6E-409C-BE32-E72D297353CC}">
              <c16:uniqueId val="{00000004-97AF-449B-AC74-AADA0BAC7F9A}"/>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79070831825818988"/>
        </c:manualLayout>
      </c:layout>
      <c:bubbleChart>
        <c:varyColors val="0"/>
        <c:ser>
          <c:idx val="0"/>
          <c:order val="0"/>
          <c:spPr>
            <a:solidFill>
              <a:schemeClr val="bg2"/>
            </a:solidFill>
            <a:ln w="25400">
              <a:noFill/>
            </a:ln>
            <a:effectLst/>
          </c:spPr>
          <c:invertIfNegative val="0"/>
          <c:dPt>
            <c:idx val="0"/>
            <c:invertIfNegative val="0"/>
            <c:bubble3D val="0"/>
            <c:extLst>
              <c:ext xmlns:c16="http://schemas.microsoft.com/office/drawing/2014/chart" uri="{C3380CC4-5D6E-409C-BE32-E72D297353CC}">
                <c16:uniqueId val="{00000000-093E-4A0C-8866-6C2D3B99EBAF}"/>
              </c:ext>
            </c:extLst>
          </c:dPt>
          <c:dPt>
            <c:idx val="1"/>
            <c:invertIfNegative val="0"/>
            <c:bubble3D val="0"/>
            <c:extLst>
              <c:ext xmlns:c16="http://schemas.microsoft.com/office/drawing/2014/chart" uri="{C3380CC4-5D6E-409C-BE32-E72D297353CC}">
                <c16:uniqueId val="{00000001-093E-4A0C-8866-6C2D3B99EBAF}"/>
              </c:ext>
            </c:extLst>
          </c:dPt>
          <c:dPt>
            <c:idx val="3"/>
            <c:invertIfNegative val="0"/>
            <c:bubble3D val="0"/>
            <c:extLst>
              <c:ext xmlns:c16="http://schemas.microsoft.com/office/drawing/2014/chart" uri="{C3380CC4-5D6E-409C-BE32-E72D297353CC}">
                <c16:uniqueId val="{00000002-093E-4A0C-8866-6C2D3B99EBAF}"/>
              </c:ext>
            </c:extLst>
          </c:dPt>
          <c:dPt>
            <c:idx val="5"/>
            <c:invertIfNegative val="0"/>
            <c:bubble3D val="0"/>
            <c:extLst>
              <c:ext xmlns:c16="http://schemas.microsoft.com/office/drawing/2014/chart" uri="{C3380CC4-5D6E-409C-BE32-E72D297353CC}">
                <c16:uniqueId val="{00000003-093E-4A0C-8866-6C2D3B99EBAF}"/>
              </c:ext>
            </c:extLst>
          </c:dPt>
          <c:dLbls>
            <c:dLbl>
              <c:idx val="1"/>
              <c:tx>
                <c:rich>
                  <a:bodyPr/>
                  <a:lstStyle/>
                  <a:p>
                    <a:r>
                      <a:rPr lang="en-US"/>
                      <a:t>49%</a:t>
                    </a:r>
                    <a:endParaRPr lang="en-US" dirty="0"/>
                  </a:p>
                </c:rich>
              </c:tx>
              <c:dLblPos val="ctr"/>
              <c:showLegendKey val="0"/>
              <c:showVal val="0"/>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093E-4A0C-8866-6C2D3B99EB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Sheet1!$B$6:$B$7</c:f>
              <c:numCache>
                <c:formatCode>General</c:formatCode>
                <c:ptCount val="2"/>
                <c:pt idx="0">
                  <c:v>1</c:v>
                </c:pt>
                <c:pt idx="1">
                  <c:v>2</c:v>
                </c:pt>
              </c:numCache>
            </c:numRef>
          </c:xVal>
          <c:yVal>
            <c:numRef>
              <c:f>Sheet1!$C$6:$C$7</c:f>
              <c:numCache>
                <c:formatCode>General</c:formatCode>
                <c:ptCount val="2"/>
                <c:pt idx="0">
                  <c:v>2</c:v>
                </c:pt>
                <c:pt idx="1">
                  <c:v>2</c:v>
                </c:pt>
              </c:numCache>
            </c:numRef>
          </c:yVal>
          <c:bubbleSize>
            <c:numRef>
              <c:f>Sheet1!$D$6:$D$7</c:f>
              <c:numCache>
                <c:formatCode>0%</c:formatCode>
                <c:ptCount val="2"/>
                <c:pt idx="0">
                  <c:v>0.5</c:v>
                </c:pt>
                <c:pt idx="1">
                  <c:v>0.45200000000000001</c:v>
                </c:pt>
              </c:numCache>
            </c:numRef>
          </c:bubbleSize>
          <c:bubble3D val="0"/>
          <c:extLst>
            <c:ext xmlns:c16="http://schemas.microsoft.com/office/drawing/2014/chart" uri="{C3380CC4-5D6E-409C-BE32-E72D297353CC}">
              <c16:uniqueId val="{00000004-093E-4A0C-8866-6C2D3B99EBAF}"/>
            </c:ext>
          </c:extLst>
        </c:ser>
        <c:dLbls>
          <c:dLblPos val="ctr"/>
          <c:showLegendKey val="0"/>
          <c:showVal val="1"/>
          <c:showCatName val="0"/>
          <c:showSerName val="0"/>
          <c:showPercent val="0"/>
          <c:showBubbleSize val="0"/>
        </c:dLbls>
        <c:bubbleScale val="100"/>
        <c:showNegBubbles val="0"/>
        <c:axId val="1689624624"/>
        <c:axId val="1933525424"/>
      </c:bubbleChart>
      <c:valAx>
        <c:axId val="1689624624"/>
        <c:scaling>
          <c:orientation val="minMax"/>
        </c:scaling>
        <c:delete val="1"/>
        <c:axPos val="b"/>
        <c:numFmt formatCode="General" sourceLinked="1"/>
        <c:majorTickMark val="none"/>
        <c:minorTickMark val="none"/>
        <c:tickLblPos val="nextTo"/>
        <c:crossAx val="1933525424"/>
        <c:crosses val="autoZero"/>
        <c:crossBetween val="midCat"/>
      </c:valAx>
      <c:valAx>
        <c:axId val="1933525424"/>
        <c:scaling>
          <c:orientation val="minMax"/>
        </c:scaling>
        <c:delete val="1"/>
        <c:axPos val="l"/>
        <c:numFmt formatCode="General" sourceLinked="1"/>
        <c:majorTickMark val="none"/>
        <c:minorTickMark val="none"/>
        <c:tickLblPos val="nextTo"/>
        <c:crossAx val="1689624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5B645F"/>
                </a:solidFill>
                <a:latin typeface="Century Gothic Bold" panose="020B0702020202020204" pitchFamily="34" charset="0"/>
                <a:ea typeface="+mn-ea"/>
                <a:cs typeface="+mn-cs"/>
              </a:defRPr>
            </a:pPr>
            <a:r>
              <a:rPr lang="en-GB" sz="1600">
                <a:solidFill>
                  <a:srgbClr val="0563C1"/>
                </a:solidFill>
                <a:latin typeface="Century Gothic Bold" panose="020B0702020202020204" pitchFamily="34" charset="0"/>
              </a:rPr>
              <a:t>Conversion rate: opportunities to pitches</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5B645F"/>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8464064995856332E-2"/>
          <c:y val="0.11763600069679717"/>
          <c:w val="0.78314268906961881"/>
          <c:h val="0.80328809207650609"/>
        </c:manualLayout>
      </c:layout>
      <c:lineChart>
        <c:grouping val="standard"/>
        <c:varyColors val="0"/>
        <c:ser>
          <c:idx val="0"/>
          <c:order val="0"/>
          <c:tx>
            <c:strRef>
              <c:f>Sheet1!$A$2</c:f>
              <c:strCache>
                <c:ptCount val="1"/>
                <c:pt idx="0">
                  <c:v>Small</c:v>
                </c:pt>
              </c:strCache>
            </c:strRef>
          </c:tx>
          <c:spPr>
            <a:ln w="28575" cap="rnd">
              <a:solidFill>
                <a:schemeClr val="accent4"/>
              </a:solidFill>
              <a:round/>
            </a:ln>
            <a:effectLst/>
          </c:spPr>
          <c:marker>
            <c:symbol val="none"/>
          </c:marker>
          <c:dLbls>
            <c:dLbl>
              <c:idx val="2"/>
              <c:layout>
                <c:manualLayout>
                  <c:x val="0.19087890671076424"/>
                  <c:y val="-3.2105067452815661E-2"/>
                </c:manualLayout>
              </c:layout>
              <c:tx>
                <c:rich>
                  <a:bodyPr/>
                  <a:lstStyle/>
                  <a:p>
                    <a:fld id="{F9720ABD-2E7C-438B-B177-8A3676B7129D}" type="SERIESNAME">
                      <a:rPr lang="en-US"/>
                      <a:pPr/>
                      <a:t>[SERIES NAME]</a:t>
                    </a:fld>
                    <a:r>
                      <a:rPr lang="en-US"/>
                      <a:t>, </a:t>
                    </a:r>
                    <a:r>
                      <a:rPr lang="en-US" sz="1400">
                        <a:solidFill>
                          <a:schemeClr val="accent4"/>
                        </a:solidFill>
                      </a:rPr>
                      <a:t>37%</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0-4C57-BAE1-84AAACCA8F1F}"/>
                </c:ext>
              </c:extLst>
            </c:dLbl>
            <c:spPr>
              <a:noFill/>
              <a:ln>
                <a:noFill/>
              </a:ln>
              <a:effectLst/>
            </c:spPr>
            <c:txPr>
              <a:bodyPr rot="0" spcFirstLastPara="1" vertOverflow="ellipsis" vert="horz" wrap="square" anchor="ctr" anchorCtr="1"/>
              <a:lstStyle/>
              <a:p>
                <a:pP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Sheet1!$B$2:$E$2</c:f>
              <c:numCache>
                <c:formatCode>0%</c:formatCode>
                <c:ptCount val="4"/>
                <c:pt idx="0">
                  <c:v>0.32954545454545453</c:v>
                </c:pt>
                <c:pt idx="1">
                  <c:v>0.371</c:v>
                </c:pt>
                <c:pt idx="2">
                  <c:v>0.35399999999999998</c:v>
                </c:pt>
                <c:pt idx="3">
                  <c:v>0.373</c:v>
                </c:pt>
              </c:numCache>
            </c:numRef>
          </c:val>
          <c:smooth val="0"/>
          <c:extLst>
            <c:ext xmlns:c16="http://schemas.microsoft.com/office/drawing/2014/chart" uri="{C3380CC4-5D6E-409C-BE32-E72D297353CC}">
              <c16:uniqueId val="{00000001-A370-4C57-BAE1-84AAACCA8F1F}"/>
            </c:ext>
          </c:extLst>
        </c:ser>
        <c:ser>
          <c:idx val="1"/>
          <c:order val="1"/>
          <c:tx>
            <c:strRef>
              <c:f>Sheet1!$A$3</c:f>
              <c:strCache>
                <c:ptCount val="1"/>
                <c:pt idx="0">
                  <c:v>Medium</c:v>
                </c:pt>
              </c:strCache>
            </c:strRef>
          </c:tx>
          <c:spPr>
            <a:ln w="28575" cap="rnd">
              <a:solidFill>
                <a:schemeClr val="accent1"/>
              </a:solidFill>
              <a:round/>
            </a:ln>
            <a:effectLst/>
          </c:spPr>
          <c:marker>
            <c:symbol val="none"/>
          </c:marker>
          <c:dLbls>
            <c:dLbl>
              <c:idx val="2"/>
              <c:delete val="1"/>
              <c:extLst>
                <c:ext xmlns:c15="http://schemas.microsoft.com/office/drawing/2012/chart" uri="{CE6537A1-D6FC-4f65-9D91-7224C49458BB}">
                  <c15:layout>
                    <c:manualLayout>
                      <c:w val="0.21831178042285965"/>
                      <c:h val="9.5906592409047517E-2"/>
                    </c:manualLayout>
                  </c15:layout>
                </c:ext>
                <c:ext xmlns:c16="http://schemas.microsoft.com/office/drawing/2014/chart" uri="{C3380CC4-5D6E-409C-BE32-E72D297353CC}">
                  <c16:uniqueId val="{00000002-A370-4C57-BAE1-84AAACCA8F1F}"/>
                </c:ext>
              </c:extLst>
            </c:dLbl>
            <c:dLbl>
              <c:idx val="3"/>
              <c:layout>
                <c:manualLayout>
                  <c:x val="-2.3618720097286793E-3"/>
                  <c:y val="-1.2783654131212055E-2"/>
                </c:manualLayout>
              </c:layout>
              <c:tx>
                <c:rich>
                  <a:bodyPr/>
                  <a:lstStyle/>
                  <a:p>
                    <a:fld id="{5731CA20-FD53-4062-9C53-778BE1876A5A}" type="SERIESNAME">
                      <a:rPr lang="en-US"/>
                      <a:pPr/>
                      <a:t>[SERIES NAME]</a:t>
                    </a:fld>
                    <a:r>
                      <a:rPr lang="en-US" baseline="0">
                        <a:solidFill>
                          <a:schemeClr val="tx1">
                            <a:lumMod val="50000"/>
                          </a:schemeClr>
                        </a:solidFill>
                      </a:rPr>
                      <a:t>,</a:t>
                    </a:r>
                    <a:r>
                      <a:rPr lang="en-US" baseline="0"/>
                      <a:t> </a:t>
                    </a:r>
                    <a:fld id="{87EEBEAD-2D1B-4B70-9779-BB5C10CBD466}" type="VALUE">
                      <a:rPr lang="en-US" sz="1400" baseline="0">
                        <a:solidFill>
                          <a:schemeClr val="accent1"/>
                        </a:solidFill>
                      </a:rPr>
                      <a:pPr/>
                      <a:t>[VALUE]</a:t>
                    </a:fld>
                    <a:endParaRPr lang="en-US" baseline="0"/>
                  </a:p>
                </c:rich>
              </c:tx>
              <c:dLblPos val="r"/>
              <c:showLegendKey val="0"/>
              <c:showVal val="1"/>
              <c:showCatName val="0"/>
              <c:showSerName val="1"/>
              <c:showPercent val="0"/>
              <c:showBubbleSize val="0"/>
              <c:extLst>
                <c:ext xmlns:c15="http://schemas.microsoft.com/office/drawing/2012/chart" uri="{CE6537A1-D6FC-4f65-9D91-7224C49458BB}">
                  <c15:layout>
                    <c:manualLayout>
                      <c:w val="0.21623176538541439"/>
                      <c:h val="9.882523490475803E-2"/>
                    </c:manualLayout>
                  </c15:layout>
                  <c15:dlblFieldTable/>
                  <c15:showDataLabelsRange val="0"/>
                </c:ext>
                <c:ext xmlns:c16="http://schemas.microsoft.com/office/drawing/2014/chart" uri="{C3380CC4-5D6E-409C-BE32-E72D297353CC}">
                  <c16:uniqueId val="{00000001-DDA6-4135-960E-B9689A3DC65C}"/>
                </c:ext>
              </c:extLst>
            </c:dLbl>
            <c:spPr>
              <a:noFill/>
              <a:ln>
                <a:noFill/>
              </a:ln>
              <a:effectLst/>
            </c:spPr>
            <c:txPr>
              <a:bodyPr rot="0" spcFirstLastPara="1" vertOverflow="ellipsis" vert="horz" wrap="square" anchor="ctr" anchorCtr="1"/>
              <a:lstStyle/>
              <a:p>
                <a:pPr algn="ct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Sheet1!$B$3:$E$3</c:f>
              <c:numCache>
                <c:formatCode>0%</c:formatCode>
                <c:ptCount val="4"/>
                <c:pt idx="0">
                  <c:v>0.46863636363636368</c:v>
                </c:pt>
                <c:pt idx="1">
                  <c:v>0.38200000000000001</c:v>
                </c:pt>
                <c:pt idx="2">
                  <c:v>0.436</c:v>
                </c:pt>
                <c:pt idx="3">
                  <c:v>0.44</c:v>
                </c:pt>
              </c:numCache>
            </c:numRef>
          </c:val>
          <c:smooth val="0"/>
          <c:extLst>
            <c:ext xmlns:c16="http://schemas.microsoft.com/office/drawing/2014/chart" uri="{C3380CC4-5D6E-409C-BE32-E72D297353CC}">
              <c16:uniqueId val="{00000003-A370-4C57-BAE1-84AAACCA8F1F}"/>
            </c:ext>
          </c:extLst>
        </c:ser>
        <c:ser>
          <c:idx val="2"/>
          <c:order val="2"/>
          <c:tx>
            <c:strRef>
              <c:f>Sheet1!$A$4</c:f>
              <c:strCache>
                <c:ptCount val="1"/>
                <c:pt idx="0">
                  <c:v>Large</c:v>
                </c:pt>
              </c:strCache>
            </c:strRef>
          </c:tx>
          <c:spPr>
            <a:ln w="28575" cap="rnd">
              <a:solidFill>
                <a:schemeClr val="bg2"/>
              </a:solidFill>
              <a:round/>
            </a:ln>
            <a:effectLst/>
          </c:spPr>
          <c:marker>
            <c:symbol val="none"/>
          </c:marker>
          <c:dLbls>
            <c:dLbl>
              <c:idx val="2"/>
              <c:layout>
                <c:manualLayout>
                  <c:x val="0.18846271801822301"/>
                  <c:y val="-7.0047419897052349E-2"/>
                </c:manualLayout>
              </c:layout>
              <c:tx>
                <c:rich>
                  <a:bodyPr/>
                  <a:lstStyle/>
                  <a:p>
                    <a:fld id="{F642A051-D3B3-48DD-85F5-D5B59DBE4FF9}" type="SERIESNAME">
                      <a:rPr lang="en-US"/>
                      <a:pPr/>
                      <a:t>[SERIES NAME]</a:t>
                    </a:fld>
                    <a:r>
                      <a:rPr lang="en-US"/>
                      <a:t>, </a:t>
                    </a:r>
                    <a:r>
                      <a:rPr lang="en-US" sz="1400">
                        <a:solidFill>
                          <a:schemeClr val="bg2"/>
                        </a:solidFill>
                      </a:rPr>
                      <a:t>50%</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370-4C57-BAE1-84AAACCA8F1F}"/>
                </c:ext>
              </c:extLst>
            </c:dLbl>
            <c:spPr>
              <a:noFill/>
              <a:ln>
                <a:noFill/>
              </a:ln>
              <a:effectLst/>
            </c:spPr>
            <c:txPr>
              <a:bodyPr rot="0" spcFirstLastPara="1" vertOverflow="ellipsis" vert="horz" wrap="square" anchor="ctr" anchorCtr="1"/>
              <a:lstStyle/>
              <a:p>
                <a:pP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Sheet1!$B$4:$E$4</c:f>
              <c:numCache>
                <c:formatCode>0%</c:formatCode>
                <c:ptCount val="4"/>
                <c:pt idx="0">
                  <c:v>0.47285714285714286</c:v>
                </c:pt>
                <c:pt idx="1">
                  <c:v>0.54</c:v>
                </c:pt>
                <c:pt idx="2">
                  <c:v>0.46299999999999997</c:v>
                </c:pt>
                <c:pt idx="3">
                  <c:v>0.5</c:v>
                </c:pt>
              </c:numCache>
            </c:numRef>
          </c:val>
          <c:smooth val="0"/>
          <c:extLst>
            <c:ext xmlns:c16="http://schemas.microsoft.com/office/drawing/2014/chart" uri="{C3380CC4-5D6E-409C-BE32-E72D297353CC}">
              <c16:uniqueId val="{00000005-A370-4C57-BAE1-84AAACCA8F1F}"/>
            </c:ext>
          </c:extLst>
        </c:ser>
        <c:dLbls>
          <c:showLegendKey val="0"/>
          <c:showVal val="0"/>
          <c:showCatName val="0"/>
          <c:showSerName val="0"/>
          <c:showPercent val="0"/>
          <c:showBubbleSize val="0"/>
        </c:dLbls>
        <c:smooth val="0"/>
        <c:axId val="820353632"/>
        <c:axId val="154833648"/>
      </c:lineChart>
      <c:catAx>
        <c:axId val="820353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5B645F"/>
                </a:solidFill>
                <a:latin typeface="+mn-lt"/>
                <a:ea typeface="+mn-ea"/>
                <a:cs typeface="+mn-cs"/>
              </a:defRPr>
            </a:pPr>
            <a:endParaRPr lang="en-US"/>
          </a:p>
        </c:txPr>
        <c:crossAx val="154833648"/>
        <c:crosses val="autoZero"/>
        <c:auto val="1"/>
        <c:lblAlgn val="ctr"/>
        <c:lblOffset val="100"/>
        <c:noMultiLvlLbl val="0"/>
      </c:catAx>
      <c:valAx>
        <c:axId val="15483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rgbClr val="5B645F"/>
                </a:solidFill>
                <a:latin typeface="+mn-lt"/>
                <a:ea typeface="+mn-ea"/>
                <a:cs typeface="+mn-cs"/>
              </a:defRPr>
            </a:pPr>
            <a:endParaRPr lang="en-US"/>
          </a:p>
        </c:txPr>
        <c:crossAx val="8203536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B645F"/>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r>
              <a:rPr lang="en-GB" sz="1600">
                <a:solidFill>
                  <a:schemeClr val="accent1"/>
                </a:solidFill>
                <a:latin typeface="Century Gothic Bold" panose="020B0702020202020204" pitchFamily="34" charset="0"/>
              </a:rPr>
              <a:t>Who</a:t>
            </a:r>
            <a:r>
              <a:rPr lang="en-GB" sz="1600" baseline="0">
                <a:solidFill>
                  <a:schemeClr val="accent1"/>
                </a:solidFill>
                <a:latin typeface="Century Gothic Bold" panose="020B0702020202020204" pitchFamily="34" charset="0"/>
              </a:rPr>
              <a:t> leads new business, </a:t>
            </a:r>
          </a:p>
          <a:p>
            <a:pPr>
              <a:defRPr sz="1600">
                <a:solidFill>
                  <a:schemeClr val="accent1"/>
                </a:solidFill>
                <a:latin typeface="Century Gothic Bold" panose="020B0702020202020204" pitchFamily="34" charset="0"/>
              </a:defRPr>
            </a:pPr>
            <a:r>
              <a:rPr lang="en-GB" sz="1600" baseline="0">
                <a:solidFill>
                  <a:schemeClr val="accent1"/>
                </a:solidFill>
                <a:latin typeface="Century Gothic Bold" panose="020B0702020202020204" pitchFamily="34" charset="0"/>
              </a:rPr>
              <a:t>by agency size</a:t>
            </a:r>
            <a:endParaRPr lang="en-GB" sz="1600">
              <a:solidFill>
                <a:schemeClr val="accent1"/>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2.6578075617954527E-2"/>
          <c:y val="0.15596896081889333"/>
          <c:w val="0.946843848764091"/>
          <c:h val="0.72995503483036206"/>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Sheet1!$B$2:$B$5</c:f>
              <c:numCache>
                <c:formatCode>0\ %</c:formatCode>
                <c:ptCount val="4"/>
                <c:pt idx="0">
                  <c:v>0.32608695652173902</c:v>
                </c:pt>
                <c:pt idx="1">
                  <c:v>0.58695652173912993</c:v>
                </c:pt>
                <c:pt idx="2">
                  <c:v>0</c:v>
                </c:pt>
                <c:pt idx="3">
                  <c:v>8.6956521739130391E-2</c:v>
                </c:pt>
              </c:numCache>
            </c:numRef>
          </c:val>
          <c:extLst>
            <c:ext xmlns:c16="http://schemas.microsoft.com/office/drawing/2014/chart" uri="{C3380CC4-5D6E-409C-BE32-E72D297353CC}">
              <c16:uniqueId val="{00000000-3D86-4F49-8098-C583C5381689}"/>
            </c:ext>
          </c:extLst>
        </c:ser>
        <c:ser>
          <c:idx val="1"/>
          <c:order val="1"/>
          <c:tx>
            <c:strRef>
              <c:f>Sheet1!$C$1</c:f>
              <c:strCache>
                <c:ptCount val="1"/>
                <c:pt idx="0">
                  <c:v>Medium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Sheet1!$C$2:$C$5</c:f>
              <c:numCache>
                <c:formatCode>0\ %</c:formatCode>
                <c:ptCount val="4"/>
                <c:pt idx="0">
                  <c:v>0.54545454545454497</c:v>
                </c:pt>
                <c:pt idx="1">
                  <c:v>0.18181818181818202</c:v>
                </c:pt>
                <c:pt idx="2">
                  <c:v>9.0909090909090898E-2</c:v>
                </c:pt>
                <c:pt idx="3">
                  <c:v>0.18181818181818202</c:v>
                </c:pt>
              </c:numCache>
            </c:numRef>
          </c:val>
          <c:extLst>
            <c:ext xmlns:c16="http://schemas.microsoft.com/office/drawing/2014/chart" uri="{C3380CC4-5D6E-409C-BE32-E72D297353CC}">
              <c16:uniqueId val="{00000001-3D86-4F49-8098-C583C5381689}"/>
            </c:ext>
          </c:extLst>
        </c:ser>
        <c:ser>
          <c:idx val="2"/>
          <c:order val="2"/>
          <c:tx>
            <c:strRef>
              <c:f>Sheet1!$D$1</c:f>
              <c:strCache>
                <c:ptCount val="1"/>
                <c:pt idx="0">
                  <c:v>Large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Sheet1!$D$2:$D$5</c:f>
              <c:numCache>
                <c:formatCode>0\ %</c:formatCode>
                <c:ptCount val="4"/>
                <c:pt idx="0">
                  <c:v>0.66666666666666696</c:v>
                </c:pt>
                <c:pt idx="1">
                  <c:v>0.16666666666666699</c:v>
                </c:pt>
                <c:pt idx="2">
                  <c:v>0.16666666666666699</c:v>
                </c:pt>
                <c:pt idx="3">
                  <c:v>0</c:v>
                </c:pt>
              </c:numCache>
            </c:numRef>
          </c:val>
          <c:extLst>
            <c:ext xmlns:c16="http://schemas.microsoft.com/office/drawing/2014/chart" uri="{C3380CC4-5D6E-409C-BE32-E72D297353CC}">
              <c16:uniqueId val="{00000002-3D86-4F49-8098-C583C5381689}"/>
            </c:ext>
          </c:extLst>
        </c:ser>
        <c:dLbls>
          <c:dLblPos val="outEnd"/>
          <c:showLegendKey val="0"/>
          <c:showVal val="1"/>
          <c:showCatName val="0"/>
          <c:showSerName val="0"/>
          <c:showPercent val="0"/>
          <c:showBubbleSize val="0"/>
        </c:dLbls>
        <c:gapWidth val="80"/>
        <c:axId val="2113379839"/>
        <c:axId val="2107175903"/>
      </c:barChart>
      <c:catAx>
        <c:axId val="211337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7175903"/>
        <c:crosses val="autoZero"/>
        <c:auto val="1"/>
        <c:lblAlgn val="ctr"/>
        <c:lblOffset val="100"/>
        <c:noMultiLvlLbl val="0"/>
      </c:catAx>
      <c:valAx>
        <c:axId val="2107175903"/>
        <c:scaling>
          <c:orientation val="minMax"/>
          <c:max val="0.70000000000000007"/>
        </c:scaling>
        <c:delete val="1"/>
        <c:axPos val="l"/>
        <c:numFmt formatCode="0\ %" sourceLinked="1"/>
        <c:majorTickMark val="out"/>
        <c:minorTickMark val="none"/>
        <c:tickLblPos val="nextTo"/>
        <c:crossAx val="2113379839"/>
        <c:crosses val="autoZero"/>
        <c:crossBetween val="between"/>
      </c:valAx>
      <c:spPr>
        <a:noFill/>
        <a:ln>
          <a:noFill/>
        </a:ln>
        <a:effectLst/>
      </c:spPr>
    </c:plotArea>
    <c:legend>
      <c:legendPos val="t"/>
      <c:layout>
        <c:manualLayout>
          <c:xMode val="edge"/>
          <c:yMode val="edge"/>
          <c:x val="0.2796723741701464"/>
          <c:y val="0.13855498905388011"/>
          <c:w val="0.41576503320198355"/>
          <c:h val="5.37141502757032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bg2"/>
                </a:solidFill>
                <a:latin typeface="Century Gothic Bold" panose="020B0702020202020204" pitchFamily="34" charset="0"/>
                <a:ea typeface="+mn-ea"/>
                <a:cs typeface="+mn-cs"/>
              </a:defRPr>
            </a:pPr>
            <a:r>
              <a:rPr lang="en-GB" sz="1600" b="0" i="0" baseline="0" dirty="0">
                <a:solidFill>
                  <a:schemeClr val="bg2"/>
                </a:solidFill>
                <a:effectLst/>
                <a:latin typeface="Century Gothic Bold" panose="020B0702020202020204" pitchFamily="34" charset="0"/>
              </a:rPr>
              <a:t>Conversion rate: pitches to wins</a:t>
            </a:r>
            <a:endParaRPr lang="en-GB" sz="1600" dirty="0">
              <a:solidFill>
                <a:schemeClr val="bg2"/>
              </a:solidFill>
              <a:effectLst/>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bg2"/>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8434326144014608E-2"/>
          <c:y val="0.11868969566221502"/>
          <c:w val="0.76388451443569549"/>
          <c:h val="0.80152609450952861"/>
        </c:manualLayout>
      </c:layout>
      <c:lineChart>
        <c:grouping val="standard"/>
        <c:varyColors val="0"/>
        <c:ser>
          <c:idx val="0"/>
          <c:order val="0"/>
          <c:tx>
            <c:strRef>
              <c:f>Sheet1!$A$2</c:f>
              <c:strCache>
                <c:ptCount val="1"/>
                <c:pt idx="0">
                  <c:v>Small</c:v>
                </c:pt>
              </c:strCache>
            </c:strRef>
          </c:tx>
          <c:spPr>
            <a:ln w="28575" cap="rnd">
              <a:solidFill>
                <a:schemeClr val="accent4"/>
              </a:solidFill>
              <a:round/>
            </a:ln>
            <a:effectLst/>
          </c:spPr>
          <c:marker>
            <c:symbol val="none"/>
          </c:marker>
          <c:dLbls>
            <c:dLbl>
              <c:idx val="2"/>
              <c:layout>
                <c:manualLayout>
                  <c:x val="0.1884057971014492"/>
                  <c:y val="1.1779142014715581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EA4A835C-1675-459D-8E36-DD8EDEA40F22}" type="SERIESNAME">
                      <a:rPr lang="en-US">
                        <a:solidFill>
                          <a:schemeClr val="tx1"/>
                        </a:solidFill>
                      </a:rPr>
                      <a:pPr>
                        <a:defRPr>
                          <a:solidFill>
                            <a:schemeClr val="tx1"/>
                          </a:solidFill>
                        </a:defRPr>
                      </a:pPr>
                      <a:t>[SERIES NAME]</a:t>
                    </a:fld>
                    <a:r>
                      <a:rPr lang="en-US" baseline="0">
                        <a:solidFill>
                          <a:schemeClr val="tx1"/>
                        </a:solidFill>
                      </a:rPr>
                      <a:t>, </a:t>
                    </a:r>
                    <a:fld id="{8BD5BB43-5511-4869-8A9B-8A0633A75211}" type="VALUE">
                      <a:rPr lang="en-US" sz="1400" b="1" i="0" baseline="0">
                        <a:solidFill>
                          <a:schemeClr val="accent4"/>
                        </a:solidFill>
                        <a:latin typeface="Century Gothic Bold" panose="020B0702020202020204" pitchFamily="34" charset="0"/>
                      </a:rPr>
                      <a:pPr>
                        <a:defRPr>
                          <a:solidFill>
                            <a:schemeClr val="tx1"/>
                          </a:solidFill>
                        </a:defRPr>
                      </a:pPr>
                      <a:t>[VALUE]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Sheet1!$B$2:$E$2</c:f>
              <c:numCache>
                <c:formatCode>0%</c:formatCode>
                <c:ptCount val="4"/>
                <c:pt idx="0">
                  <c:v>0.38079545454545455</c:v>
                </c:pt>
                <c:pt idx="1">
                  <c:v>0.39700000000000002</c:v>
                </c:pt>
                <c:pt idx="2">
                  <c:v>0.42</c:v>
                </c:pt>
                <c:pt idx="3">
                  <c:v>0.41599999999999998</c:v>
                </c:pt>
              </c:numCache>
            </c:numRef>
          </c:val>
          <c:smooth val="0"/>
          <c:extLst>
            <c:ext xmlns:c16="http://schemas.microsoft.com/office/drawing/2014/chart" uri="{C3380CC4-5D6E-409C-BE32-E72D297353CC}">
              <c16:uniqueId val="{00000001-FB82-4823-8731-6B8776DAE203}"/>
            </c:ext>
          </c:extLst>
        </c:ser>
        <c:ser>
          <c:idx val="1"/>
          <c:order val="1"/>
          <c:tx>
            <c:strRef>
              <c:f>Sheet1!$A$3</c:f>
              <c:strCache>
                <c:ptCount val="1"/>
                <c:pt idx="0">
                  <c:v>Medium</c:v>
                </c:pt>
              </c:strCache>
            </c:strRef>
          </c:tx>
          <c:spPr>
            <a:ln w="28575" cap="rnd">
              <a:solidFill>
                <a:schemeClr val="accent1"/>
              </a:solidFill>
              <a:round/>
            </a:ln>
            <a:effectLst/>
          </c:spPr>
          <c:marker>
            <c:symbol val="none"/>
          </c:marker>
          <c:dLbls>
            <c:dLbl>
              <c:idx val="2"/>
              <c:layout>
                <c:manualLayout>
                  <c:x val="0.19082125603864716"/>
                  <c:y val="-0.1472391592475076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223DE97E-FA8D-4F00-8BA2-42C15A284B11}" type="SERIESNAME">
                      <a:rPr lang="en-US">
                        <a:solidFill>
                          <a:schemeClr val="tx1"/>
                        </a:solidFill>
                      </a:rPr>
                      <a:pPr>
                        <a:defRPr>
                          <a:solidFill>
                            <a:schemeClr val="tx1"/>
                          </a:solidFill>
                        </a:defRPr>
                      </a:pPr>
                      <a:t>[SERIES NAME]</a:t>
                    </a:fld>
                    <a:r>
                      <a:rPr lang="en-US" baseline="0">
                        <a:solidFill>
                          <a:schemeClr val="tx1"/>
                        </a:solidFill>
                      </a:rPr>
                      <a:t>, </a:t>
                    </a:r>
                    <a:r>
                      <a:rPr lang="en-US" sz="1400" b="1" baseline="0">
                        <a:solidFill>
                          <a:schemeClr val="accent1"/>
                        </a:solidFill>
                        <a:latin typeface="Century Gothic Bold" panose="020B0702020202020204" pitchFamily="34" charset="0"/>
                      </a:rPr>
                      <a:t>48%</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0.20259576248621097"/>
                      <c:h val="9.9901964148743652E-2"/>
                    </c:manualLayout>
                  </c15:layout>
                  <c15:dlblFieldTable/>
                  <c15:showDataLabelsRange val="0"/>
                </c:ext>
                <c:ext xmlns:c16="http://schemas.microsoft.com/office/drawing/2014/chart" uri="{C3380CC4-5D6E-409C-BE32-E72D297353CC}">
                  <c16:uniqueId val="{00000002-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Sheet1!$B$3:$E$3</c:f>
              <c:numCache>
                <c:formatCode>0%</c:formatCode>
                <c:ptCount val="4"/>
                <c:pt idx="0">
                  <c:v>0.40045454545454545</c:v>
                </c:pt>
                <c:pt idx="1">
                  <c:v>0.49099999999999999</c:v>
                </c:pt>
                <c:pt idx="2">
                  <c:v>0.36099999999999999</c:v>
                </c:pt>
                <c:pt idx="3">
                  <c:v>0.47799999999999998</c:v>
                </c:pt>
              </c:numCache>
            </c:numRef>
          </c:val>
          <c:smooth val="0"/>
          <c:extLst>
            <c:ext xmlns:c16="http://schemas.microsoft.com/office/drawing/2014/chart" uri="{C3380CC4-5D6E-409C-BE32-E72D297353CC}">
              <c16:uniqueId val="{00000003-FB82-4823-8731-6B8776DAE203}"/>
            </c:ext>
          </c:extLst>
        </c:ser>
        <c:ser>
          <c:idx val="2"/>
          <c:order val="2"/>
          <c:tx>
            <c:strRef>
              <c:f>Sheet1!$A$4</c:f>
              <c:strCache>
                <c:ptCount val="1"/>
                <c:pt idx="0">
                  <c:v>Large</c:v>
                </c:pt>
              </c:strCache>
            </c:strRef>
          </c:tx>
          <c:spPr>
            <a:ln w="28575" cap="rnd">
              <a:solidFill>
                <a:schemeClr val="bg2"/>
              </a:solidFill>
              <a:round/>
            </a:ln>
            <a:effectLst/>
          </c:spPr>
          <c:marker>
            <c:symbol val="none"/>
          </c:marker>
          <c:dLbls>
            <c:dLbl>
              <c:idx val="2"/>
              <c:layout>
                <c:manualLayout>
                  <c:x val="0.19323671497584533"/>
                  <c:y val="-6.1840495577256821E-2"/>
                </c:manualLayout>
              </c:layout>
              <c:tx>
                <c:rich>
                  <a:bodyPr/>
                  <a:lstStyle/>
                  <a:p>
                    <a:fld id="{D2547464-3907-482E-861D-D84B7419A70E}" type="SERIESNAME">
                      <a:rPr lang="en-US"/>
                      <a:pPr/>
                      <a:t>[SERIES NAME]</a:t>
                    </a:fld>
                    <a:r>
                      <a:rPr lang="en-US" baseline="0"/>
                      <a:t>, </a:t>
                    </a:r>
                    <a:r>
                      <a:rPr lang="en-US" sz="1400" baseline="0">
                        <a:solidFill>
                          <a:schemeClr val="bg2"/>
                        </a:solidFill>
                        <a:latin typeface="Century Gothic Bold" panose="020B0702020202020204" pitchFamily="34" charset="0"/>
                      </a:rPr>
                      <a:t>49%</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Sheet1!$B$4:$E$4</c:f>
              <c:numCache>
                <c:formatCode>0%</c:formatCode>
                <c:ptCount val="4"/>
                <c:pt idx="0">
                  <c:v>0.46928571428571431</c:v>
                </c:pt>
                <c:pt idx="1">
                  <c:v>0.48499999999999999</c:v>
                </c:pt>
                <c:pt idx="2">
                  <c:v>0.47</c:v>
                </c:pt>
                <c:pt idx="3">
                  <c:v>0.48799999999999999</c:v>
                </c:pt>
              </c:numCache>
            </c:numRef>
          </c:val>
          <c:smooth val="0"/>
          <c:extLst>
            <c:ext xmlns:c16="http://schemas.microsoft.com/office/drawing/2014/chart" uri="{C3380CC4-5D6E-409C-BE32-E72D297353CC}">
              <c16:uniqueId val="{00000005-FB82-4823-8731-6B8776DAE203}"/>
            </c:ext>
          </c:extLst>
        </c:ser>
        <c:dLbls>
          <c:showLegendKey val="0"/>
          <c:showVal val="0"/>
          <c:showCatName val="0"/>
          <c:showSerName val="0"/>
          <c:showPercent val="0"/>
          <c:showBubbleSize val="0"/>
        </c:dLbls>
        <c:smooth val="0"/>
        <c:axId val="820361232"/>
        <c:axId val="507728960"/>
      </c:lineChart>
      <c:catAx>
        <c:axId val="820361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28960"/>
        <c:crosses val="autoZero"/>
        <c:auto val="1"/>
        <c:lblAlgn val="ctr"/>
        <c:lblOffset val="100"/>
        <c:noMultiLvlLbl val="0"/>
      </c:catAx>
      <c:valAx>
        <c:axId val="50772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036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2"/>
                </a:solidFill>
                <a:latin typeface="Century Gothic Bold" panose="020B0702020202020204" pitchFamily="34" charset="0"/>
                <a:ea typeface="+mn-ea"/>
                <a:cs typeface="+mn-cs"/>
              </a:defRPr>
            </a:pPr>
            <a:r>
              <a:rPr lang="en-GB" sz="1600" b="0" i="0" baseline="0">
                <a:solidFill>
                  <a:schemeClr val="accent2"/>
                </a:solidFill>
                <a:effectLst/>
                <a:latin typeface="Century Gothic Bold" panose="020B0702020202020204" pitchFamily="34" charset="0"/>
              </a:rPr>
              <a:t>Conversion rate: pitches to wins</a:t>
            </a:r>
            <a:endParaRPr lang="en-GB" sz="1600">
              <a:solidFill>
                <a:schemeClr val="accent2"/>
              </a:solidFill>
              <a:effectLst/>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2"/>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8434326144014608E-2"/>
          <c:y val="0.11868969566221502"/>
          <c:w val="0.76388451443569549"/>
          <c:h val="0.80152609450952861"/>
        </c:manualLayout>
      </c:layout>
      <c:lineChart>
        <c:grouping val="standard"/>
        <c:varyColors val="0"/>
        <c:ser>
          <c:idx val="0"/>
          <c:order val="0"/>
          <c:tx>
            <c:strRef>
              <c:f>Sheet1!$A$2</c:f>
              <c:strCache>
                <c:ptCount val="1"/>
                <c:pt idx="0">
                  <c:v>Small</c:v>
                </c:pt>
              </c:strCache>
            </c:strRef>
          </c:tx>
          <c:spPr>
            <a:ln w="28575" cap="rnd">
              <a:solidFill>
                <a:schemeClr val="accent4"/>
              </a:solidFill>
              <a:round/>
            </a:ln>
            <a:effectLst/>
          </c:spPr>
          <c:marker>
            <c:symbol val="none"/>
          </c:marker>
          <c:dLbls>
            <c:dLbl>
              <c:idx val="2"/>
              <c:layout>
                <c:manualLayout>
                  <c:x val="0.1884057971014492"/>
                  <c:y val="1.1779142014715581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Bold" panose="020B0702020202020204" pitchFamily="34" charset="0"/>
                        <a:ea typeface="+mn-ea"/>
                        <a:cs typeface="+mn-cs"/>
                      </a:defRPr>
                    </a:pPr>
                    <a:fld id="{EA4A835C-1675-459D-8E36-DD8EDEA40F22}" type="SERIESNAME">
                      <a:rPr lang="en-US">
                        <a:solidFill>
                          <a:schemeClr val="tx1"/>
                        </a:solidFill>
                        <a:latin typeface="Century Gothic Bold" panose="020B0702020202020204" pitchFamily="34" charset="0"/>
                      </a:rPr>
                      <a:pPr>
                        <a:defRPr>
                          <a:solidFill>
                            <a:schemeClr val="tx1"/>
                          </a:solidFill>
                          <a:latin typeface="Century Gothic Bold" panose="020B0702020202020204" pitchFamily="34" charset="0"/>
                        </a:defRPr>
                      </a:pPr>
                      <a:t>[SERIES NAME]</a:t>
                    </a:fld>
                    <a:r>
                      <a:rPr lang="en-US" baseline="0">
                        <a:solidFill>
                          <a:schemeClr val="tx1"/>
                        </a:solidFill>
                        <a:latin typeface="Century Gothic Bold" panose="020B0702020202020204" pitchFamily="34" charset="0"/>
                      </a:rPr>
                      <a:t>, </a:t>
                    </a:r>
                    <a:fld id="{8BD5BB43-5511-4869-8A9B-8A0633A75211}" type="VALUE">
                      <a:rPr lang="en-US" sz="1400" b="1" i="0" baseline="0">
                        <a:solidFill>
                          <a:schemeClr val="accent4"/>
                        </a:solidFill>
                        <a:latin typeface="Century Gothic Bold" panose="020B0702020202020204" pitchFamily="34" charset="0"/>
                      </a:rPr>
                      <a:pPr>
                        <a:defRPr>
                          <a:solidFill>
                            <a:schemeClr val="tx1"/>
                          </a:solidFill>
                          <a:latin typeface="Century Gothic Bold" panose="020B0702020202020204" pitchFamily="34" charset="0"/>
                        </a:defRPr>
                      </a:pPr>
                      <a:t>[VALUE]</a:t>
                    </a:fld>
                    <a:endParaRPr lang="en-US" baseline="0">
                      <a:solidFill>
                        <a:schemeClr val="tx1"/>
                      </a:solidFill>
                      <a:latin typeface="Century Gothic Bold" panose="020B0702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Bold" panose="020B0702020202020204" pitchFamily="34" charset="0"/>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Sheet1!$B$2:$E$2</c:f>
              <c:numCache>
                <c:formatCode>0%</c:formatCode>
                <c:ptCount val="4"/>
                <c:pt idx="0">
                  <c:v>0.38079545454545455</c:v>
                </c:pt>
                <c:pt idx="1">
                  <c:v>0.39700000000000002</c:v>
                </c:pt>
                <c:pt idx="2">
                  <c:v>0.42</c:v>
                </c:pt>
                <c:pt idx="3">
                  <c:v>0.41599999999999998</c:v>
                </c:pt>
              </c:numCache>
            </c:numRef>
          </c:val>
          <c:smooth val="0"/>
          <c:extLst>
            <c:ext xmlns:c16="http://schemas.microsoft.com/office/drawing/2014/chart" uri="{C3380CC4-5D6E-409C-BE32-E72D297353CC}">
              <c16:uniqueId val="{00000001-FB82-4823-8731-6B8776DAE203}"/>
            </c:ext>
          </c:extLst>
        </c:ser>
        <c:ser>
          <c:idx val="1"/>
          <c:order val="1"/>
          <c:tx>
            <c:strRef>
              <c:f>Sheet1!$A$3</c:f>
              <c:strCache>
                <c:ptCount val="1"/>
                <c:pt idx="0">
                  <c:v>Medium</c:v>
                </c:pt>
              </c:strCache>
            </c:strRef>
          </c:tx>
          <c:spPr>
            <a:ln w="28575" cap="rnd">
              <a:solidFill>
                <a:schemeClr val="accent1"/>
              </a:solidFill>
              <a:round/>
            </a:ln>
            <a:effectLst/>
          </c:spPr>
          <c:marker>
            <c:symbol val="none"/>
          </c:marker>
          <c:dLbls>
            <c:dLbl>
              <c:idx val="2"/>
              <c:layout>
                <c:manualLayout>
                  <c:x val="0.19953916086576118"/>
                  <c:y val="-0.1472391592475076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Bold" panose="020B0702020202020204" pitchFamily="34" charset="0"/>
                        <a:ea typeface="+mn-ea"/>
                        <a:cs typeface="+mn-cs"/>
                      </a:defRPr>
                    </a:pPr>
                    <a:fld id="{223DE97E-FA8D-4F00-8BA2-42C15A284B11}" type="SERIESNAME">
                      <a:rPr lang="en-US">
                        <a:solidFill>
                          <a:schemeClr val="tx1"/>
                        </a:solidFill>
                        <a:latin typeface="Century Gothic Bold" panose="020B0702020202020204" pitchFamily="34" charset="0"/>
                      </a:rPr>
                      <a:pPr>
                        <a:defRPr>
                          <a:solidFill>
                            <a:schemeClr val="tx1"/>
                          </a:solidFill>
                          <a:latin typeface="Century Gothic Bold" panose="020B0702020202020204" pitchFamily="34" charset="0"/>
                        </a:defRPr>
                      </a:pPr>
                      <a:t>[SERIES NAME]</a:t>
                    </a:fld>
                    <a:r>
                      <a:rPr lang="en-US" baseline="0">
                        <a:solidFill>
                          <a:schemeClr val="tx1"/>
                        </a:solidFill>
                        <a:latin typeface="Century Gothic Bold" panose="020B0702020202020204" pitchFamily="34" charset="0"/>
                      </a:rPr>
                      <a:t>, </a:t>
                    </a:r>
                    <a:r>
                      <a:rPr lang="en-US" sz="1400" b="1" baseline="0">
                        <a:solidFill>
                          <a:schemeClr val="accent1"/>
                        </a:solidFill>
                        <a:latin typeface="Century Gothic Bold" panose="020B0702020202020204" pitchFamily="34" charset="0"/>
                      </a:rPr>
                      <a:t>48%</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Bold" panose="020B0702020202020204" pitchFamily="34" charset="0"/>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0.22003157214043897"/>
                      <c:h val="9.9901964148743652E-2"/>
                    </c:manualLayout>
                  </c15:layout>
                  <c15:dlblFieldTable/>
                  <c15:showDataLabelsRange val="0"/>
                </c:ext>
                <c:ext xmlns:c16="http://schemas.microsoft.com/office/drawing/2014/chart" uri="{C3380CC4-5D6E-409C-BE32-E72D297353CC}">
                  <c16:uniqueId val="{00000002-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Sheet1!$B$3:$E$3</c:f>
              <c:numCache>
                <c:formatCode>0%</c:formatCode>
                <c:ptCount val="4"/>
                <c:pt idx="0">
                  <c:v>0.40045454545454545</c:v>
                </c:pt>
                <c:pt idx="1">
                  <c:v>0.49099999999999999</c:v>
                </c:pt>
                <c:pt idx="2">
                  <c:v>0.36099999999999999</c:v>
                </c:pt>
                <c:pt idx="3">
                  <c:v>0.47799999999999998</c:v>
                </c:pt>
              </c:numCache>
            </c:numRef>
          </c:val>
          <c:smooth val="0"/>
          <c:extLst>
            <c:ext xmlns:c16="http://schemas.microsoft.com/office/drawing/2014/chart" uri="{C3380CC4-5D6E-409C-BE32-E72D297353CC}">
              <c16:uniqueId val="{00000003-FB82-4823-8731-6B8776DAE203}"/>
            </c:ext>
          </c:extLst>
        </c:ser>
        <c:ser>
          <c:idx val="2"/>
          <c:order val="2"/>
          <c:tx>
            <c:strRef>
              <c:f>Sheet1!$A$4</c:f>
              <c:strCache>
                <c:ptCount val="1"/>
                <c:pt idx="0">
                  <c:v>Large</c:v>
                </c:pt>
              </c:strCache>
            </c:strRef>
          </c:tx>
          <c:spPr>
            <a:ln w="28575" cap="rnd">
              <a:solidFill>
                <a:schemeClr val="bg2"/>
              </a:solidFill>
              <a:round/>
            </a:ln>
            <a:effectLst/>
          </c:spPr>
          <c:marker>
            <c:symbol val="none"/>
          </c:marker>
          <c:dLbls>
            <c:dLbl>
              <c:idx val="2"/>
              <c:layout>
                <c:manualLayout>
                  <c:x val="0.19323671497584533"/>
                  <c:y val="-6.1840495577256821E-2"/>
                </c:manualLayout>
              </c:layout>
              <c:tx>
                <c:rich>
                  <a:bodyPr/>
                  <a:lstStyle/>
                  <a:p>
                    <a:fld id="{D2547464-3907-482E-861D-D84B7419A70E}" type="SERIESNAME">
                      <a:rPr lang="en-US"/>
                      <a:pPr/>
                      <a:t>[SERIES NAME]</a:t>
                    </a:fld>
                    <a:r>
                      <a:rPr lang="en-US" baseline="0"/>
                      <a:t>, </a:t>
                    </a:r>
                    <a:r>
                      <a:rPr lang="en-US" sz="1400" baseline="0">
                        <a:solidFill>
                          <a:schemeClr val="bg2"/>
                        </a:solidFill>
                        <a:latin typeface="Century Gothic Bold" panose="020B0702020202020204" pitchFamily="34" charset="0"/>
                      </a:rPr>
                      <a:t>49%</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B82-4823-8731-6B8776DAE2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Sheet1!$B$4:$E$4</c:f>
              <c:numCache>
                <c:formatCode>0%</c:formatCode>
                <c:ptCount val="4"/>
                <c:pt idx="0">
                  <c:v>0.46928571428571431</c:v>
                </c:pt>
                <c:pt idx="1">
                  <c:v>0.48499999999999999</c:v>
                </c:pt>
                <c:pt idx="2">
                  <c:v>0.47</c:v>
                </c:pt>
                <c:pt idx="3">
                  <c:v>0.48799999999999999</c:v>
                </c:pt>
              </c:numCache>
            </c:numRef>
          </c:val>
          <c:smooth val="0"/>
          <c:extLst>
            <c:ext xmlns:c16="http://schemas.microsoft.com/office/drawing/2014/chart" uri="{C3380CC4-5D6E-409C-BE32-E72D297353CC}">
              <c16:uniqueId val="{00000005-FB82-4823-8731-6B8776DAE203}"/>
            </c:ext>
          </c:extLst>
        </c:ser>
        <c:dLbls>
          <c:showLegendKey val="0"/>
          <c:showVal val="0"/>
          <c:showCatName val="0"/>
          <c:showSerName val="0"/>
          <c:showPercent val="0"/>
          <c:showBubbleSize val="0"/>
        </c:dLbls>
        <c:smooth val="0"/>
        <c:axId val="820361232"/>
        <c:axId val="507728960"/>
      </c:lineChart>
      <c:catAx>
        <c:axId val="820361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728960"/>
        <c:crosses val="autoZero"/>
        <c:auto val="1"/>
        <c:lblAlgn val="ctr"/>
        <c:lblOffset val="100"/>
        <c:noMultiLvlLbl val="0"/>
      </c:catAx>
      <c:valAx>
        <c:axId val="50772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036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5B645F"/>
                </a:solidFill>
                <a:latin typeface="Century Gothic Bold" panose="020B0702020202020204" pitchFamily="34" charset="0"/>
                <a:ea typeface="+mn-ea"/>
                <a:cs typeface="+mn-cs"/>
              </a:defRPr>
            </a:pPr>
            <a:r>
              <a:rPr lang="en-GB" sz="1600">
                <a:solidFill>
                  <a:srgbClr val="0563C1"/>
                </a:solidFill>
                <a:latin typeface="Century Gothic Bold" panose="020B0702020202020204" pitchFamily="34" charset="0"/>
              </a:rPr>
              <a:t>Conversion rate: opportunities to pitches</a:t>
            </a:r>
          </a:p>
        </c:rich>
      </c:tx>
      <c:layout>
        <c:manualLayout>
          <c:xMode val="edge"/>
          <c:yMode val="edge"/>
          <c:x val="0.16764715730644048"/>
          <c:y val="2.33491399656841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5B645F"/>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8464064995856332E-2"/>
          <c:y val="0.11763600069679717"/>
          <c:w val="0.78314268906961881"/>
          <c:h val="0.80328809207650609"/>
        </c:manualLayout>
      </c:layout>
      <c:lineChart>
        <c:grouping val="standard"/>
        <c:varyColors val="0"/>
        <c:ser>
          <c:idx val="0"/>
          <c:order val="0"/>
          <c:tx>
            <c:strRef>
              <c:f>Sheet1!$A$2</c:f>
              <c:strCache>
                <c:ptCount val="1"/>
                <c:pt idx="0">
                  <c:v>Small</c:v>
                </c:pt>
              </c:strCache>
            </c:strRef>
          </c:tx>
          <c:spPr>
            <a:ln w="28575" cap="rnd">
              <a:solidFill>
                <a:schemeClr val="accent4"/>
              </a:solidFill>
              <a:round/>
            </a:ln>
            <a:effectLst/>
          </c:spPr>
          <c:marker>
            <c:symbol val="none"/>
          </c:marker>
          <c:dLbls>
            <c:dLbl>
              <c:idx val="2"/>
              <c:layout>
                <c:manualLayout>
                  <c:x val="0.19087890671076424"/>
                  <c:y val="-3.2105067452815661E-2"/>
                </c:manualLayout>
              </c:layout>
              <c:tx>
                <c:rich>
                  <a:bodyPr/>
                  <a:lstStyle/>
                  <a:p>
                    <a:fld id="{F9720ABD-2E7C-438B-B177-8A3676B7129D}" type="SERIESNAME">
                      <a:rPr lang="en-US"/>
                      <a:pPr/>
                      <a:t>[SERIES NAME]</a:t>
                    </a:fld>
                    <a:r>
                      <a:rPr lang="en-US"/>
                      <a:t>, </a:t>
                    </a:r>
                    <a:r>
                      <a:rPr lang="en-US" sz="1400">
                        <a:solidFill>
                          <a:schemeClr val="accent4"/>
                        </a:solidFill>
                      </a:rPr>
                      <a:t>37%</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FB-4C85-A3D5-397EDD524F5F}"/>
                </c:ext>
              </c:extLst>
            </c:dLbl>
            <c:spPr>
              <a:noFill/>
              <a:ln>
                <a:noFill/>
              </a:ln>
              <a:effectLst/>
            </c:spPr>
            <c:txPr>
              <a:bodyPr rot="0" spcFirstLastPara="1" vertOverflow="ellipsis" vert="horz" wrap="square" anchor="ctr" anchorCtr="1"/>
              <a:lstStyle/>
              <a:p>
                <a:pP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c:v>
                </c:pt>
                <c:pt idx="1">
                  <c:v>2018</c:v>
                </c:pt>
                <c:pt idx="2">
                  <c:v>2019</c:v>
                </c:pt>
                <c:pt idx="3">
                  <c:v>2020</c:v>
                </c:pt>
              </c:strCache>
            </c:strRef>
          </c:cat>
          <c:val>
            <c:numRef>
              <c:f>Sheet1!$B$2:$E$2</c:f>
              <c:numCache>
                <c:formatCode>0%</c:formatCode>
                <c:ptCount val="4"/>
                <c:pt idx="0">
                  <c:v>0.32954545454545453</c:v>
                </c:pt>
                <c:pt idx="1">
                  <c:v>0.371</c:v>
                </c:pt>
                <c:pt idx="2">
                  <c:v>0.35399999999999998</c:v>
                </c:pt>
                <c:pt idx="3">
                  <c:v>0.373</c:v>
                </c:pt>
              </c:numCache>
            </c:numRef>
          </c:val>
          <c:smooth val="0"/>
          <c:extLst>
            <c:ext xmlns:c16="http://schemas.microsoft.com/office/drawing/2014/chart" uri="{C3380CC4-5D6E-409C-BE32-E72D297353CC}">
              <c16:uniqueId val="{00000001-22FB-4C85-A3D5-397EDD524F5F}"/>
            </c:ext>
          </c:extLst>
        </c:ser>
        <c:ser>
          <c:idx val="1"/>
          <c:order val="1"/>
          <c:tx>
            <c:strRef>
              <c:f>Sheet1!$A$3</c:f>
              <c:strCache>
                <c:ptCount val="1"/>
                <c:pt idx="0">
                  <c:v>Medium</c:v>
                </c:pt>
              </c:strCache>
            </c:strRef>
          </c:tx>
          <c:spPr>
            <a:ln w="28575" cap="rnd">
              <a:solidFill>
                <a:schemeClr val="accent1"/>
              </a:solidFill>
              <a:round/>
            </a:ln>
            <a:effectLst/>
          </c:spPr>
          <c:marker>
            <c:symbol val="none"/>
          </c:marker>
          <c:dLbls>
            <c:dLbl>
              <c:idx val="2"/>
              <c:delete val="1"/>
              <c:extLst>
                <c:ext xmlns:c15="http://schemas.microsoft.com/office/drawing/2012/chart" uri="{CE6537A1-D6FC-4f65-9D91-7224C49458BB}">
                  <c15:layout>
                    <c:manualLayout>
                      <c:w val="0.21831178042285965"/>
                      <c:h val="9.5906592409047517E-2"/>
                    </c:manualLayout>
                  </c15:layout>
                </c:ext>
                <c:ext xmlns:c16="http://schemas.microsoft.com/office/drawing/2014/chart" uri="{C3380CC4-5D6E-409C-BE32-E72D297353CC}">
                  <c16:uniqueId val="{00000002-22FB-4C85-A3D5-397EDD524F5F}"/>
                </c:ext>
              </c:extLst>
            </c:dLbl>
            <c:dLbl>
              <c:idx val="3"/>
              <c:layout>
                <c:manualLayout>
                  <c:x val="-2.3618720097286793E-3"/>
                  <c:y val="-1.2783654131212055E-2"/>
                </c:manualLayout>
              </c:layout>
              <c:tx>
                <c:rich>
                  <a:bodyPr/>
                  <a:lstStyle/>
                  <a:p>
                    <a:fld id="{5731CA20-FD53-4062-9C53-778BE1876A5A}" type="SERIESNAME">
                      <a:rPr lang="en-US"/>
                      <a:pPr/>
                      <a:t>[SERIES NAME]</a:t>
                    </a:fld>
                    <a:r>
                      <a:rPr lang="en-US" baseline="0">
                        <a:solidFill>
                          <a:schemeClr val="tx1">
                            <a:lumMod val="50000"/>
                          </a:schemeClr>
                        </a:solidFill>
                      </a:rPr>
                      <a:t>,</a:t>
                    </a:r>
                    <a:r>
                      <a:rPr lang="en-US" baseline="0"/>
                      <a:t> </a:t>
                    </a:r>
                    <a:fld id="{87EEBEAD-2D1B-4B70-9779-BB5C10CBD466}" type="VALUE">
                      <a:rPr lang="en-US" sz="1400" baseline="0">
                        <a:solidFill>
                          <a:schemeClr val="accent1"/>
                        </a:solidFill>
                      </a:rPr>
                      <a:pPr/>
                      <a:t>[VALUE]</a:t>
                    </a:fld>
                    <a:endParaRPr lang="en-US" baseline="0"/>
                  </a:p>
                </c:rich>
              </c:tx>
              <c:dLblPos val="r"/>
              <c:showLegendKey val="0"/>
              <c:showVal val="1"/>
              <c:showCatName val="0"/>
              <c:showSerName val="1"/>
              <c:showPercent val="0"/>
              <c:showBubbleSize val="0"/>
              <c:extLst>
                <c:ext xmlns:c15="http://schemas.microsoft.com/office/drawing/2012/chart" uri="{CE6537A1-D6FC-4f65-9D91-7224C49458BB}">
                  <c15:layout>
                    <c:manualLayout>
                      <c:w val="0.21623176538541439"/>
                      <c:h val="9.882523490475803E-2"/>
                    </c:manualLayout>
                  </c15:layout>
                  <c15:dlblFieldTable/>
                  <c15:showDataLabelsRange val="0"/>
                </c:ext>
                <c:ext xmlns:c16="http://schemas.microsoft.com/office/drawing/2014/chart" uri="{C3380CC4-5D6E-409C-BE32-E72D297353CC}">
                  <c16:uniqueId val="{00000003-22FB-4C85-A3D5-397EDD524F5F}"/>
                </c:ext>
              </c:extLst>
            </c:dLbl>
            <c:spPr>
              <a:noFill/>
              <a:ln>
                <a:noFill/>
              </a:ln>
              <a:effectLst/>
            </c:spPr>
            <c:txPr>
              <a:bodyPr rot="0" spcFirstLastPara="1" vertOverflow="ellipsis" vert="horz" wrap="square" anchor="ctr" anchorCtr="1"/>
              <a:lstStyle/>
              <a:p>
                <a:pPr algn="ct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Sheet1!$B$3:$E$3</c:f>
              <c:numCache>
                <c:formatCode>0%</c:formatCode>
                <c:ptCount val="4"/>
                <c:pt idx="0">
                  <c:v>0.46863636363636368</c:v>
                </c:pt>
                <c:pt idx="1">
                  <c:v>0.38200000000000001</c:v>
                </c:pt>
                <c:pt idx="2">
                  <c:v>0.436</c:v>
                </c:pt>
                <c:pt idx="3">
                  <c:v>0.44</c:v>
                </c:pt>
              </c:numCache>
            </c:numRef>
          </c:val>
          <c:smooth val="0"/>
          <c:extLst>
            <c:ext xmlns:c16="http://schemas.microsoft.com/office/drawing/2014/chart" uri="{C3380CC4-5D6E-409C-BE32-E72D297353CC}">
              <c16:uniqueId val="{00000004-22FB-4C85-A3D5-397EDD524F5F}"/>
            </c:ext>
          </c:extLst>
        </c:ser>
        <c:ser>
          <c:idx val="2"/>
          <c:order val="2"/>
          <c:tx>
            <c:strRef>
              <c:f>Sheet1!$A$4</c:f>
              <c:strCache>
                <c:ptCount val="1"/>
                <c:pt idx="0">
                  <c:v>Large</c:v>
                </c:pt>
              </c:strCache>
            </c:strRef>
          </c:tx>
          <c:spPr>
            <a:ln w="28575" cap="rnd">
              <a:solidFill>
                <a:schemeClr val="bg2"/>
              </a:solidFill>
              <a:round/>
            </a:ln>
            <a:effectLst/>
          </c:spPr>
          <c:marker>
            <c:symbol val="none"/>
          </c:marker>
          <c:dLbls>
            <c:dLbl>
              <c:idx val="2"/>
              <c:layout>
                <c:manualLayout>
                  <c:x val="0.18846271801822301"/>
                  <c:y val="-7.0047419897052349E-2"/>
                </c:manualLayout>
              </c:layout>
              <c:tx>
                <c:rich>
                  <a:bodyPr/>
                  <a:lstStyle/>
                  <a:p>
                    <a:fld id="{F642A051-D3B3-48DD-85F5-D5B59DBE4FF9}" type="SERIESNAME">
                      <a:rPr lang="en-US"/>
                      <a:pPr/>
                      <a:t>[SERIES NAME]</a:t>
                    </a:fld>
                    <a:r>
                      <a:rPr lang="en-US"/>
                      <a:t>, </a:t>
                    </a:r>
                    <a:r>
                      <a:rPr lang="en-US" sz="1400">
                        <a:solidFill>
                          <a:schemeClr val="bg2"/>
                        </a:solidFill>
                      </a:rPr>
                      <a:t>50%</a:t>
                    </a: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FB-4C85-A3D5-397EDD524F5F}"/>
                </c:ext>
              </c:extLst>
            </c:dLbl>
            <c:spPr>
              <a:noFill/>
              <a:ln>
                <a:noFill/>
              </a:ln>
              <a:effectLst/>
            </c:spPr>
            <c:txPr>
              <a:bodyPr rot="0" spcFirstLastPara="1" vertOverflow="ellipsis" vert="horz" wrap="square" anchor="ctr" anchorCtr="1"/>
              <a:lstStyle/>
              <a:p>
                <a:pPr>
                  <a:defRPr sz="1197" b="0" i="0" u="none" strike="noStrike" kern="1200" baseline="0">
                    <a:solidFill>
                      <a:srgbClr val="5B645F"/>
                    </a:solidFill>
                    <a:latin typeface="Century Gothic Bold" panose="020B07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Sheet1!$B$1:$E$1</c:f>
              <c:strCache>
                <c:ptCount val="4"/>
                <c:pt idx="0">
                  <c:v>2017</c:v>
                </c:pt>
                <c:pt idx="1">
                  <c:v>2018</c:v>
                </c:pt>
                <c:pt idx="2">
                  <c:v>2019</c:v>
                </c:pt>
                <c:pt idx="3">
                  <c:v>2020</c:v>
                </c:pt>
              </c:strCache>
            </c:strRef>
          </c:cat>
          <c:val>
            <c:numRef>
              <c:f>Sheet1!$B$4:$E$4</c:f>
              <c:numCache>
                <c:formatCode>0%</c:formatCode>
                <c:ptCount val="4"/>
                <c:pt idx="0">
                  <c:v>0.47285714285714286</c:v>
                </c:pt>
                <c:pt idx="1">
                  <c:v>0.54</c:v>
                </c:pt>
                <c:pt idx="2">
                  <c:v>0.46299999999999997</c:v>
                </c:pt>
                <c:pt idx="3">
                  <c:v>0.5</c:v>
                </c:pt>
              </c:numCache>
            </c:numRef>
          </c:val>
          <c:smooth val="0"/>
          <c:extLst>
            <c:ext xmlns:c16="http://schemas.microsoft.com/office/drawing/2014/chart" uri="{C3380CC4-5D6E-409C-BE32-E72D297353CC}">
              <c16:uniqueId val="{00000006-22FB-4C85-A3D5-397EDD524F5F}"/>
            </c:ext>
          </c:extLst>
        </c:ser>
        <c:dLbls>
          <c:showLegendKey val="0"/>
          <c:showVal val="0"/>
          <c:showCatName val="0"/>
          <c:showSerName val="0"/>
          <c:showPercent val="0"/>
          <c:showBubbleSize val="0"/>
        </c:dLbls>
        <c:smooth val="0"/>
        <c:axId val="820353632"/>
        <c:axId val="154833648"/>
      </c:lineChart>
      <c:catAx>
        <c:axId val="820353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5B645F"/>
                </a:solidFill>
                <a:latin typeface="+mn-lt"/>
                <a:ea typeface="+mn-ea"/>
                <a:cs typeface="+mn-cs"/>
              </a:defRPr>
            </a:pPr>
            <a:endParaRPr lang="en-US"/>
          </a:p>
        </c:txPr>
        <c:crossAx val="154833648"/>
        <c:crosses val="autoZero"/>
        <c:auto val="1"/>
        <c:lblAlgn val="ctr"/>
        <c:lblOffset val="100"/>
        <c:noMultiLvlLbl val="0"/>
      </c:catAx>
      <c:valAx>
        <c:axId val="15483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rgbClr val="5B645F"/>
                </a:solidFill>
                <a:latin typeface="+mn-lt"/>
                <a:ea typeface="+mn-ea"/>
                <a:cs typeface="+mn-cs"/>
              </a:defRPr>
            </a:pPr>
            <a:endParaRPr lang="en-US"/>
          </a:p>
        </c:txPr>
        <c:crossAx val="8203536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B645F"/>
          </a:solidFill>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2017</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£100k</c:v>
                </c:pt>
                <c:pt idx="1">
                  <c:v>£101-500k</c:v>
                </c:pt>
                <c:pt idx="2">
                  <c:v>£500k-£1m</c:v>
                </c:pt>
                <c:pt idx="3">
                  <c:v>£1-5m</c:v>
                </c:pt>
                <c:pt idx="4">
                  <c:v>£5m+</c:v>
                </c:pt>
              </c:strCache>
            </c:strRef>
          </c:cat>
          <c:val>
            <c:numRef>
              <c:f>Sheet1!$B$2:$B$6</c:f>
              <c:numCache>
                <c:formatCode>0\ %</c:formatCode>
                <c:ptCount val="5"/>
                <c:pt idx="0">
                  <c:v>0.31</c:v>
                </c:pt>
                <c:pt idx="1">
                  <c:v>0.41000000000000003</c:v>
                </c:pt>
                <c:pt idx="2">
                  <c:v>0.2</c:v>
                </c:pt>
                <c:pt idx="3">
                  <c:v>7.0000000000000007E-2</c:v>
                </c:pt>
                <c:pt idx="4">
                  <c:v>0</c:v>
                </c:pt>
              </c:numCache>
            </c:numRef>
          </c:val>
          <c:extLst>
            <c:ext xmlns:c16="http://schemas.microsoft.com/office/drawing/2014/chart" uri="{C3380CC4-5D6E-409C-BE32-E72D297353CC}">
              <c16:uniqueId val="{00000000-F4BD-4A6D-AF81-1F5A1D36F117}"/>
            </c:ext>
          </c:extLst>
        </c:ser>
        <c:ser>
          <c:idx val="1"/>
          <c:order val="1"/>
          <c:tx>
            <c:strRef>
              <c:f>Sheet1!$C$1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£100k</c:v>
                </c:pt>
                <c:pt idx="1">
                  <c:v>£101-500k</c:v>
                </c:pt>
                <c:pt idx="2">
                  <c:v>£500k-£1m</c:v>
                </c:pt>
                <c:pt idx="3">
                  <c:v>£1-5m</c:v>
                </c:pt>
                <c:pt idx="4">
                  <c:v>£5m+</c:v>
                </c:pt>
              </c:strCache>
            </c:strRef>
          </c:cat>
          <c:val>
            <c:numRef>
              <c:f>Sheet1!$C$2:$C$6</c:f>
              <c:numCache>
                <c:formatCode>0\ %</c:formatCode>
                <c:ptCount val="5"/>
                <c:pt idx="0">
                  <c:v>0.35897435897435798</c:v>
                </c:pt>
                <c:pt idx="1">
                  <c:v>0.33333333333333404</c:v>
                </c:pt>
                <c:pt idx="2">
                  <c:v>0.102564102564103</c:v>
                </c:pt>
                <c:pt idx="3">
                  <c:v>0.20512820512820501</c:v>
                </c:pt>
                <c:pt idx="4">
                  <c:v>0</c:v>
                </c:pt>
              </c:numCache>
            </c:numRef>
          </c:val>
          <c:extLst>
            <c:ext xmlns:c16="http://schemas.microsoft.com/office/drawing/2014/chart" uri="{C3380CC4-5D6E-409C-BE32-E72D297353CC}">
              <c16:uniqueId val="{00000001-F4BD-4A6D-AF81-1F5A1D36F117}"/>
            </c:ext>
          </c:extLst>
        </c:ser>
        <c:ser>
          <c:idx val="2"/>
          <c:order val="2"/>
          <c:tx>
            <c:strRef>
              <c:f>Sheet1!$D$1</c:f>
              <c:strCache>
                <c:ptCount val="1"/>
                <c:pt idx="0">
                  <c:v>2019</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£100k</c:v>
                </c:pt>
                <c:pt idx="1">
                  <c:v>£101-500k</c:v>
                </c:pt>
                <c:pt idx="2">
                  <c:v>£500k-£1m</c:v>
                </c:pt>
                <c:pt idx="3">
                  <c:v>£1-5m</c:v>
                </c:pt>
                <c:pt idx="4">
                  <c:v>£5m+</c:v>
                </c:pt>
              </c:strCache>
            </c:strRef>
          </c:cat>
          <c:val>
            <c:numRef>
              <c:f>Sheet1!$D$2:$D$6</c:f>
              <c:numCache>
                <c:formatCode>0\ %</c:formatCode>
                <c:ptCount val="5"/>
                <c:pt idx="0">
                  <c:v>0.29411764705882298</c:v>
                </c:pt>
                <c:pt idx="1">
                  <c:v>0.30882352941176511</c:v>
                </c:pt>
                <c:pt idx="2">
                  <c:v>0.26470588235294101</c:v>
                </c:pt>
                <c:pt idx="3">
                  <c:v>0.13235294117647101</c:v>
                </c:pt>
                <c:pt idx="4">
                  <c:v>0</c:v>
                </c:pt>
              </c:numCache>
            </c:numRef>
          </c:val>
          <c:extLst>
            <c:ext xmlns:c16="http://schemas.microsoft.com/office/drawing/2014/chart" uri="{C3380CC4-5D6E-409C-BE32-E72D297353CC}">
              <c16:uniqueId val="{00000002-F4BD-4A6D-AF81-1F5A1D36F117}"/>
            </c:ext>
          </c:extLst>
        </c:ser>
        <c:ser>
          <c:idx val="3"/>
          <c:order val="3"/>
          <c:tx>
            <c:strRef>
              <c:f>Sheet1!$E$1</c:f>
              <c:strCache>
                <c:ptCount val="1"/>
                <c:pt idx="0">
                  <c:v>2020</c:v>
                </c:pt>
              </c:strCache>
            </c:strRef>
          </c:tx>
          <c:spPr>
            <a:solidFill>
              <a:srgbClr val="40BAAE">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£100k</c:v>
                </c:pt>
                <c:pt idx="1">
                  <c:v>£101-500k</c:v>
                </c:pt>
                <c:pt idx="2">
                  <c:v>£500k-£1m</c:v>
                </c:pt>
                <c:pt idx="3">
                  <c:v>£1-5m</c:v>
                </c:pt>
                <c:pt idx="4">
                  <c:v>£5m+</c:v>
                </c:pt>
              </c:strCache>
            </c:strRef>
          </c:cat>
          <c:val>
            <c:numRef>
              <c:f>Sheet1!$E$2:$E$6</c:f>
              <c:numCache>
                <c:formatCode>0%</c:formatCode>
                <c:ptCount val="5"/>
                <c:pt idx="0">
                  <c:v>0.32608695652173914</c:v>
                </c:pt>
                <c:pt idx="1">
                  <c:v>0.47826086956521741</c:v>
                </c:pt>
                <c:pt idx="2">
                  <c:v>8.6956521739130432E-2</c:v>
                </c:pt>
                <c:pt idx="3">
                  <c:v>8.6956521739130432E-2</c:v>
                </c:pt>
                <c:pt idx="4">
                  <c:v>2.1739130434782608E-2</c:v>
                </c:pt>
              </c:numCache>
            </c:numRef>
          </c:val>
          <c:extLst>
            <c:ext xmlns:c16="http://schemas.microsoft.com/office/drawing/2014/chart" uri="{C3380CC4-5D6E-409C-BE32-E72D297353CC}">
              <c16:uniqueId val="{00000001-6474-4C48-BFFE-7DBF6BB1A47B}"/>
            </c:ext>
          </c:extLst>
        </c:ser>
        <c:dLbls>
          <c:dLblPos val="outEnd"/>
          <c:showLegendKey val="0"/>
          <c:showVal val="1"/>
          <c:showCatName val="0"/>
          <c:showSerName val="0"/>
          <c:showPercent val="0"/>
          <c:showBubbleSize val="0"/>
        </c:dLbls>
        <c:gapWidth val="80"/>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2017</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Under £100k</c:v>
                </c:pt>
                <c:pt idx="1">
                  <c:v>£101-500k</c:v>
                </c:pt>
                <c:pt idx="2">
                  <c:v>£500k-£1m</c:v>
                </c:pt>
                <c:pt idx="3">
                  <c:v>£1-5m</c:v>
                </c:pt>
                <c:pt idx="4">
                  <c:v>£5m+</c:v>
                </c:pt>
              </c:strCache>
            </c:strRef>
          </c:cat>
          <c:val>
            <c:numRef>
              <c:f>Sheet1!$B$8:$B$12</c:f>
              <c:numCache>
                <c:formatCode>0\ %</c:formatCode>
                <c:ptCount val="5"/>
                <c:pt idx="0">
                  <c:v>0</c:v>
                </c:pt>
                <c:pt idx="1">
                  <c:v>0.37</c:v>
                </c:pt>
                <c:pt idx="2">
                  <c:v>0.27</c:v>
                </c:pt>
                <c:pt idx="3">
                  <c:v>0.27</c:v>
                </c:pt>
                <c:pt idx="4">
                  <c:v>0.09</c:v>
                </c:pt>
              </c:numCache>
            </c:numRef>
          </c:val>
          <c:extLst>
            <c:ext xmlns:c16="http://schemas.microsoft.com/office/drawing/2014/chart" uri="{C3380CC4-5D6E-409C-BE32-E72D297353CC}">
              <c16:uniqueId val="{00000000-B8FD-4888-9559-BCA11694E7F4}"/>
            </c:ext>
          </c:extLst>
        </c:ser>
        <c:ser>
          <c:idx val="1"/>
          <c:order val="1"/>
          <c:tx>
            <c:strRef>
              <c:f>Sheet1!$C$1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Under £100k</c:v>
                </c:pt>
                <c:pt idx="1">
                  <c:v>£101-500k</c:v>
                </c:pt>
                <c:pt idx="2">
                  <c:v>£500k-£1m</c:v>
                </c:pt>
                <c:pt idx="3">
                  <c:v>£1-5m</c:v>
                </c:pt>
                <c:pt idx="4">
                  <c:v>£5m+</c:v>
                </c:pt>
              </c:strCache>
            </c:strRef>
          </c:cat>
          <c:val>
            <c:numRef>
              <c:f>Sheet1!$C$8:$C$12</c:f>
              <c:numCache>
                <c:formatCode>0\ %</c:formatCode>
                <c:ptCount val="5"/>
                <c:pt idx="0">
                  <c:v>0</c:v>
                </c:pt>
                <c:pt idx="1">
                  <c:v>0.27272727272727254</c:v>
                </c:pt>
                <c:pt idx="2">
                  <c:v>0.27272727272727298</c:v>
                </c:pt>
                <c:pt idx="3">
                  <c:v>0.40909090909090901</c:v>
                </c:pt>
                <c:pt idx="4">
                  <c:v>4.5454545454545504E-2</c:v>
                </c:pt>
              </c:numCache>
            </c:numRef>
          </c:val>
          <c:extLst>
            <c:ext xmlns:c16="http://schemas.microsoft.com/office/drawing/2014/chart" uri="{C3380CC4-5D6E-409C-BE32-E72D297353CC}">
              <c16:uniqueId val="{00000001-B8FD-4888-9559-BCA11694E7F4}"/>
            </c:ext>
          </c:extLst>
        </c:ser>
        <c:ser>
          <c:idx val="2"/>
          <c:order val="2"/>
          <c:tx>
            <c:strRef>
              <c:f>Sheet1!$D$1</c:f>
              <c:strCache>
                <c:ptCount val="1"/>
                <c:pt idx="0">
                  <c:v>2019</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Under £100k</c:v>
                </c:pt>
                <c:pt idx="1">
                  <c:v>£101-500k</c:v>
                </c:pt>
                <c:pt idx="2">
                  <c:v>£500k-£1m</c:v>
                </c:pt>
                <c:pt idx="3">
                  <c:v>£1-5m</c:v>
                </c:pt>
                <c:pt idx="4">
                  <c:v>£5m+</c:v>
                </c:pt>
              </c:strCache>
            </c:strRef>
          </c:cat>
          <c:val>
            <c:numRef>
              <c:f>Sheet1!$D$8:$D$12</c:f>
              <c:numCache>
                <c:formatCode>0\ %</c:formatCode>
                <c:ptCount val="5"/>
                <c:pt idx="0">
                  <c:v>0</c:v>
                </c:pt>
                <c:pt idx="1">
                  <c:v>0.21875</c:v>
                </c:pt>
                <c:pt idx="2">
                  <c:v>0.34375</c:v>
                </c:pt>
                <c:pt idx="3">
                  <c:v>0.4375</c:v>
                </c:pt>
                <c:pt idx="4">
                  <c:v>0</c:v>
                </c:pt>
              </c:numCache>
            </c:numRef>
          </c:val>
          <c:extLst>
            <c:ext xmlns:c16="http://schemas.microsoft.com/office/drawing/2014/chart" uri="{C3380CC4-5D6E-409C-BE32-E72D297353CC}">
              <c16:uniqueId val="{00000002-B8FD-4888-9559-BCA11694E7F4}"/>
            </c:ext>
          </c:extLst>
        </c:ser>
        <c:ser>
          <c:idx val="3"/>
          <c:order val="3"/>
          <c:tx>
            <c:strRef>
              <c:f>Sheet1!$E$1</c:f>
              <c:strCache>
                <c:ptCount val="1"/>
                <c:pt idx="0">
                  <c:v>2020</c:v>
                </c:pt>
              </c:strCache>
            </c:strRef>
          </c:tx>
          <c:spPr>
            <a:solidFill>
              <a:srgbClr val="F84CBC">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Under £100k</c:v>
                </c:pt>
                <c:pt idx="1">
                  <c:v>£101-500k</c:v>
                </c:pt>
                <c:pt idx="2">
                  <c:v>£500k-£1m</c:v>
                </c:pt>
                <c:pt idx="3">
                  <c:v>£1-5m</c:v>
                </c:pt>
                <c:pt idx="4">
                  <c:v>£5m+</c:v>
                </c:pt>
              </c:strCache>
            </c:strRef>
          </c:cat>
          <c:val>
            <c:numRef>
              <c:f>Sheet1!$E$8:$E$12</c:f>
              <c:numCache>
                <c:formatCode>0%</c:formatCode>
                <c:ptCount val="5"/>
                <c:pt idx="0">
                  <c:v>0</c:v>
                </c:pt>
                <c:pt idx="1">
                  <c:v>0.22727272727272727</c:v>
                </c:pt>
                <c:pt idx="2">
                  <c:v>0.27272727272727271</c:v>
                </c:pt>
                <c:pt idx="3">
                  <c:v>0.5</c:v>
                </c:pt>
                <c:pt idx="4">
                  <c:v>0</c:v>
                </c:pt>
              </c:numCache>
            </c:numRef>
          </c:val>
          <c:extLst>
            <c:ext xmlns:c16="http://schemas.microsoft.com/office/drawing/2014/chart" uri="{C3380CC4-5D6E-409C-BE32-E72D297353CC}">
              <c16:uniqueId val="{00000001-24C8-44E3-8CDF-7581EF5E6EFC}"/>
            </c:ext>
          </c:extLst>
        </c:ser>
        <c:dLbls>
          <c:dLblPos val="outEnd"/>
          <c:showLegendKey val="0"/>
          <c:showVal val="1"/>
          <c:showCatName val="0"/>
          <c:showSerName val="0"/>
          <c:showPercent val="0"/>
          <c:showBubbleSize val="0"/>
        </c:dLbls>
        <c:gapWidth val="80"/>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37981511314437E-2"/>
          <c:y val="4.6825396825396822E-3"/>
          <c:w val="0.98316201848868556"/>
          <c:h val="0.96828505291005296"/>
        </c:manualLayout>
      </c:layout>
      <c:barChart>
        <c:barDir val="col"/>
        <c:grouping val="clustered"/>
        <c:varyColors val="0"/>
        <c:ser>
          <c:idx val="0"/>
          <c:order val="0"/>
          <c:tx>
            <c:strRef>
              <c:f>Sheet1!$B$1</c:f>
              <c:strCache>
                <c:ptCount val="1"/>
                <c:pt idx="0">
                  <c:v>2017</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Under £100k</c:v>
                </c:pt>
                <c:pt idx="1">
                  <c:v>£101-500k</c:v>
                </c:pt>
                <c:pt idx="2">
                  <c:v>£500k-£1m</c:v>
                </c:pt>
                <c:pt idx="3">
                  <c:v>£1-5m</c:v>
                </c:pt>
                <c:pt idx="4">
                  <c:v>£5m+</c:v>
                </c:pt>
              </c:strCache>
            </c:strRef>
          </c:cat>
          <c:val>
            <c:numRef>
              <c:f>Sheet1!$B$15:$B$19</c:f>
              <c:numCache>
                <c:formatCode>0%</c:formatCode>
                <c:ptCount val="5"/>
                <c:pt idx="0">
                  <c:v>0</c:v>
                </c:pt>
                <c:pt idx="1">
                  <c:v>0.11000000000000001</c:v>
                </c:pt>
                <c:pt idx="2">
                  <c:v>0.14000000000000001</c:v>
                </c:pt>
                <c:pt idx="3">
                  <c:v>0.39</c:v>
                </c:pt>
                <c:pt idx="4">
                  <c:v>0.36</c:v>
                </c:pt>
              </c:numCache>
            </c:numRef>
          </c:val>
          <c:extLst>
            <c:ext xmlns:c16="http://schemas.microsoft.com/office/drawing/2014/chart" uri="{C3380CC4-5D6E-409C-BE32-E72D297353CC}">
              <c16:uniqueId val="{00000000-AFBE-4D5F-8C6B-1FE235598892}"/>
            </c:ext>
          </c:extLst>
        </c:ser>
        <c:ser>
          <c:idx val="1"/>
          <c:order val="1"/>
          <c:tx>
            <c:strRef>
              <c:f>Sheet1!$C$1</c:f>
              <c:strCache>
                <c:ptCount val="1"/>
                <c:pt idx="0">
                  <c:v>2018</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Under £100k</c:v>
                </c:pt>
                <c:pt idx="1">
                  <c:v>£101-500k</c:v>
                </c:pt>
                <c:pt idx="2">
                  <c:v>£500k-£1m</c:v>
                </c:pt>
                <c:pt idx="3">
                  <c:v>£1-5m</c:v>
                </c:pt>
                <c:pt idx="4">
                  <c:v>£5m+</c:v>
                </c:pt>
              </c:strCache>
            </c:strRef>
          </c:cat>
          <c:val>
            <c:numRef>
              <c:f>Sheet1!$C$15:$C$19</c:f>
              <c:numCache>
                <c:formatCode>0%</c:formatCode>
                <c:ptCount val="5"/>
                <c:pt idx="0">
                  <c:v>0</c:v>
                </c:pt>
                <c:pt idx="1">
                  <c:v>0.13043478260869559</c:v>
                </c:pt>
                <c:pt idx="2">
                  <c:v>0.26086956521739102</c:v>
                </c:pt>
                <c:pt idx="3">
                  <c:v>0.217391304347826</c:v>
                </c:pt>
                <c:pt idx="4">
                  <c:v>0.39130434782608703</c:v>
                </c:pt>
              </c:numCache>
            </c:numRef>
          </c:val>
          <c:extLst>
            <c:ext xmlns:c16="http://schemas.microsoft.com/office/drawing/2014/chart" uri="{C3380CC4-5D6E-409C-BE32-E72D297353CC}">
              <c16:uniqueId val="{00000001-AFBE-4D5F-8C6B-1FE235598892}"/>
            </c:ext>
          </c:extLst>
        </c:ser>
        <c:ser>
          <c:idx val="2"/>
          <c:order val="2"/>
          <c:tx>
            <c:strRef>
              <c:f>Sheet1!$D$1</c:f>
              <c:strCache>
                <c:ptCount val="1"/>
                <c:pt idx="0">
                  <c:v>2019</c:v>
                </c:pt>
              </c:strCache>
            </c:strRef>
          </c:tx>
          <c:spPr>
            <a:solidFill>
              <a:schemeClr val="bg2">
                <a:lumMod val="75000"/>
              </a:schemeClr>
            </a:solidFill>
            <a:ln>
              <a:noFill/>
            </a:ln>
            <a:effectLst/>
          </c:spPr>
          <c:invertIfNegative val="0"/>
          <c:dLbls>
            <c:dLbl>
              <c:idx val="3"/>
              <c:layout>
                <c:manualLayout>
                  <c:x val="1.3152881325073048E-3"/>
                  <c:y val="0.15837386207756579"/>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F-4EA3-A9FE-379EC6A17C1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Under £100k</c:v>
                </c:pt>
                <c:pt idx="1">
                  <c:v>£101-500k</c:v>
                </c:pt>
                <c:pt idx="2">
                  <c:v>£500k-£1m</c:v>
                </c:pt>
                <c:pt idx="3">
                  <c:v>£1-5m</c:v>
                </c:pt>
                <c:pt idx="4">
                  <c:v>£5m+</c:v>
                </c:pt>
              </c:strCache>
            </c:strRef>
          </c:cat>
          <c:val>
            <c:numRef>
              <c:f>Sheet1!$D$15:$D$19</c:f>
              <c:numCache>
                <c:formatCode>0%</c:formatCode>
                <c:ptCount val="5"/>
                <c:pt idx="0">
                  <c:v>0</c:v>
                </c:pt>
                <c:pt idx="1">
                  <c:v>0.15384615384615399</c:v>
                </c:pt>
                <c:pt idx="2">
                  <c:v>0.11538461538461499</c:v>
                </c:pt>
                <c:pt idx="3">
                  <c:v>0.61538461538461497</c:v>
                </c:pt>
                <c:pt idx="4">
                  <c:v>0.11538461538461499</c:v>
                </c:pt>
              </c:numCache>
            </c:numRef>
          </c:val>
          <c:extLst>
            <c:ext xmlns:c16="http://schemas.microsoft.com/office/drawing/2014/chart" uri="{C3380CC4-5D6E-409C-BE32-E72D297353CC}">
              <c16:uniqueId val="{00000002-AFBE-4D5F-8C6B-1FE235598892}"/>
            </c:ext>
          </c:extLst>
        </c:ser>
        <c:ser>
          <c:idx val="3"/>
          <c:order val="3"/>
          <c:tx>
            <c:strRef>
              <c:f>Sheet1!$E$1</c:f>
              <c:strCache>
                <c:ptCount val="1"/>
                <c:pt idx="0">
                  <c:v>2020</c:v>
                </c:pt>
              </c:strCache>
            </c:strRef>
          </c:tx>
          <c:spPr>
            <a:solidFill>
              <a:srgbClr val="00BCF2">
                <a:lumMod val="50000"/>
              </a:srgbClr>
            </a:solidFill>
            <a:ln>
              <a:noFill/>
            </a:ln>
            <a:effectLst/>
          </c:spPr>
          <c:invertIfNegative val="0"/>
          <c:dLbls>
            <c:dLbl>
              <c:idx val="3"/>
              <c:layout>
                <c:manualLayout>
                  <c:x val="-9.6453348813219506E-17"/>
                  <c:y val="7.9186931038782896E-2"/>
                </c:manualLayout>
              </c:layout>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AF-4EA3-A9FE-379EC6A17C11}"/>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Under £100k</c:v>
                </c:pt>
                <c:pt idx="1">
                  <c:v>£101-500k</c:v>
                </c:pt>
                <c:pt idx="2">
                  <c:v>£500k-£1m</c:v>
                </c:pt>
                <c:pt idx="3">
                  <c:v>£1-5m</c:v>
                </c:pt>
                <c:pt idx="4">
                  <c:v>£5m+</c:v>
                </c:pt>
              </c:strCache>
            </c:strRef>
          </c:cat>
          <c:val>
            <c:numRef>
              <c:f>Sheet1!$E$15:$E$19</c:f>
              <c:numCache>
                <c:formatCode>0%</c:formatCode>
                <c:ptCount val="5"/>
                <c:pt idx="0">
                  <c:v>0</c:v>
                </c:pt>
                <c:pt idx="1">
                  <c:v>0.16666666666666666</c:v>
                </c:pt>
                <c:pt idx="2">
                  <c:v>0</c:v>
                </c:pt>
                <c:pt idx="3">
                  <c:v>0.66666666666666663</c:v>
                </c:pt>
                <c:pt idx="4">
                  <c:v>0.16666666666666666</c:v>
                </c:pt>
              </c:numCache>
            </c:numRef>
          </c:val>
          <c:extLst>
            <c:ext xmlns:c16="http://schemas.microsoft.com/office/drawing/2014/chart" uri="{C3380CC4-5D6E-409C-BE32-E72D297353CC}">
              <c16:uniqueId val="{00000001-D9AF-4EA3-A9FE-379EC6A17C11}"/>
            </c:ext>
          </c:extLst>
        </c:ser>
        <c:dLbls>
          <c:dLblPos val="outEnd"/>
          <c:showLegendKey val="0"/>
          <c:showVal val="1"/>
          <c:showCatName val="0"/>
          <c:showSerName val="0"/>
          <c:showPercent val="0"/>
          <c:showBubbleSize val="0"/>
        </c:dLbls>
        <c:gapWidth val="80"/>
        <c:axId val="455914687"/>
        <c:axId val="310695647"/>
      </c:barChart>
      <c:catAx>
        <c:axId val="4559146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310695647"/>
        <c:crosses val="autoZero"/>
        <c:auto val="1"/>
        <c:lblAlgn val="ctr"/>
        <c:lblOffset val="100"/>
        <c:noMultiLvlLbl val="0"/>
      </c:catAx>
      <c:valAx>
        <c:axId val="310695647"/>
        <c:scaling>
          <c:orientation val="minMax"/>
          <c:max val="0.70000000000000007"/>
          <c:min val="0"/>
        </c:scaling>
        <c:delete val="1"/>
        <c:axPos val="l"/>
        <c:numFmt formatCode="0%" sourceLinked="1"/>
        <c:majorTickMark val="out"/>
        <c:minorTickMark val="none"/>
        <c:tickLblPos val="nextTo"/>
        <c:crossAx val="45591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Sheet1!$B$1</c:f>
              <c:strCache>
                <c:ptCount val="1"/>
                <c:pt idx="0">
                  <c:v>Won</c:v>
                </c:pt>
              </c:strCache>
            </c:strRef>
          </c:tx>
          <c:spPr>
            <a:solidFill>
              <a:schemeClr val="accent4">
                <a:alpha val="9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740F-474F-A4BC-F03ABD695548}"/>
                </c:ext>
              </c:extLst>
            </c:dLbl>
            <c:dLbl>
              <c:idx val="1"/>
              <c:delete val="1"/>
              <c:extLst>
                <c:ext xmlns:c15="http://schemas.microsoft.com/office/drawing/2012/chart" uri="{CE6537A1-D6FC-4f65-9D91-7224C49458BB}"/>
                <c:ext xmlns:c16="http://schemas.microsoft.com/office/drawing/2014/chart" uri="{C3380CC4-5D6E-409C-BE32-E72D297353CC}">
                  <c16:uniqueId val="{00000001-740F-474F-A4BC-F03ABD695548}"/>
                </c:ext>
              </c:extLst>
            </c:dLbl>
            <c:dLbl>
              <c:idx val="2"/>
              <c:delete val="1"/>
              <c:extLst>
                <c:ext xmlns:c15="http://schemas.microsoft.com/office/drawing/2012/chart" uri="{CE6537A1-D6FC-4f65-9D91-7224C49458BB}"/>
                <c:ext xmlns:c16="http://schemas.microsoft.com/office/drawing/2014/chart" uri="{C3380CC4-5D6E-409C-BE32-E72D297353CC}">
                  <c16:uniqueId val="{00000002-740F-474F-A4BC-F03ABD695548}"/>
                </c:ext>
              </c:extLst>
            </c:dLbl>
            <c:dLbl>
              <c:idx val="3"/>
              <c:layout>
                <c:manualLayout>
                  <c:x val="-7.2589824907055012E-2"/>
                  <c:y val="-1.225314162008943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BC-4021-9FC5-8CB05423E0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Sheet1!$B$2:$B$5</c:f>
              <c:numCache>
                <c:formatCode>_-"£"* #,##0_-;\-"£"* #,##0_-;_-"£"* "-"??_-;_-@_-</c:formatCode>
                <c:ptCount val="4"/>
                <c:pt idx="0">
                  <c:v>483</c:v>
                </c:pt>
                <c:pt idx="1">
                  <c:v>447.4359</c:v>
                </c:pt>
                <c:pt idx="2">
                  <c:v>637</c:v>
                </c:pt>
                <c:pt idx="3">
                  <c:v>601</c:v>
                </c:pt>
              </c:numCache>
            </c:numRef>
          </c:val>
          <c:extLst>
            <c:ext xmlns:c16="http://schemas.microsoft.com/office/drawing/2014/chart" uri="{C3380CC4-5D6E-409C-BE32-E72D297353CC}">
              <c16:uniqueId val="{00000003-740F-474F-A4BC-F03ABD695548}"/>
            </c:ext>
          </c:extLst>
        </c:ser>
        <c:ser>
          <c:idx val="1"/>
          <c:order val="1"/>
          <c:tx>
            <c:strRef>
              <c:f>Sheet1!$C$1</c:f>
              <c:strCache>
                <c:ptCount val="1"/>
                <c:pt idx="0">
                  <c:v>Lost</c:v>
                </c:pt>
              </c:strCache>
            </c:strRef>
          </c:tx>
          <c:spPr>
            <a:solidFill>
              <a:schemeClr val="accent4">
                <a:alpha val="62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4-740F-474F-A4BC-F03ABD695548}"/>
                </c:ext>
              </c:extLst>
            </c:dLbl>
            <c:dLbl>
              <c:idx val="1"/>
              <c:delete val="1"/>
              <c:extLst>
                <c:ext xmlns:c15="http://schemas.microsoft.com/office/drawing/2012/chart" uri="{CE6537A1-D6FC-4f65-9D91-7224C49458BB}"/>
                <c:ext xmlns:c16="http://schemas.microsoft.com/office/drawing/2014/chart" uri="{C3380CC4-5D6E-409C-BE32-E72D297353CC}">
                  <c16:uniqueId val="{00000005-740F-474F-A4BC-F03ABD695548}"/>
                </c:ext>
              </c:extLst>
            </c:dLbl>
            <c:dLbl>
              <c:idx val="2"/>
              <c:delete val="1"/>
              <c:extLst>
                <c:ext xmlns:c15="http://schemas.microsoft.com/office/drawing/2012/chart" uri="{CE6537A1-D6FC-4f65-9D91-7224C49458BB}"/>
                <c:ext xmlns:c16="http://schemas.microsoft.com/office/drawing/2014/chart" uri="{C3380CC4-5D6E-409C-BE32-E72D297353CC}">
                  <c16:uniqueId val="{00000006-740F-474F-A4BC-F03ABD695548}"/>
                </c:ext>
              </c:extLst>
            </c:dLbl>
            <c:dLbl>
              <c:idx val="3"/>
              <c:layout>
                <c:manualLayout>
                  <c:x val="-7.62193161524077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BC-4021-9FC5-8CB05423E0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Sheet1!$C$2:$C$5</c:f>
              <c:numCache>
                <c:formatCode>_-"£"* #,##0_-;\-"£"* #,##0_-;_-"£"* "-"??_-;_-@_-</c:formatCode>
                <c:ptCount val="4"/>
                <c:pt idx="0">
                  <c:v>1043</c:v>
                </c:pt>
                <c:pt idx="1">
                  <c:v>798.39740000000006</c:v>
                </c:pt>
                <c:pt idx="2">
                  <c:v>994</c:v>
                </c:pt>
                <c:pt idx="3">
                  <c:v>650</c:v>
                </c:pt>
              </c:numCache>
            </c:numRef>
          </c:val>
          <c:extLst>
            <c:ext xmlns:c16="http://schemas.microsoft.com/office/drawing/2014/chart" uri="{C3380CC4-5D6E-409C-BE32-E72D297353CC}">
              <c16:uniqueId val="{00000007-740F-474F-A4BC-F03ABD695548}"/>
            </c:ext>
          </c:extLst>
        </c:ser>
        <c:dLbls>
          <c:showLegendKey val="0"/>
          <c:showVal val="0"/>
          <c:showCatName val="0"/>
          <c:showSerName val="0"/>
          <c:showPercent val="0"/>
          <c:showBubbleSize val="0"/>
        </c:dLbls>
        <c:axId val="511188032"/>
        <c:axId val="1933523344"/>
      </c:areaChart>
      <c:catAx>
        <c:axId val="5111880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33523344"/>
        <c:crosses val="autoZero"/>
        <c:auto val="1"/>
        <c:lblAlgn val="ctr"/>
        <c:lblOffset val="100"/>
        <c:noMultiLvlLbl val="0"/>
      </c:catAx>
      <c:valAx>
        <c:axId val="1933523344"/>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1188032"/>
        <c:crosses val="autoZero"/>
        <c:crossBetween val="midCat"/>
        <c:majorUnit val="2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Sheet1!$B$1</c:f>
              <c:strCache>
                <c:ptCount val="1"/>
                <c:pt idx="0">
                  <c:v>Won</c:v>
                </c:pt>
              </c:strCache>
            </c:strRef>
          </c:tx>
          <c:spPr>
            <a:solidFill>
              <a:schemeClr val="accent1"/>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4B0C-438B-A6C9-1E29318EDF39}"/>
                </c:ext>
              </c:extLst>
            </c:dLbl>
            <c:dLbl>
              <c:idx val="1"/>
              <c:delete val="1"/>
              <c:extLst>
                <c:ext xmlns:c15="http://schemas.microsoft.com/office/drawing/2012/chart" uri="{CE6537A1-D6FC-4f65-9D91-7224C49458BB}"/>
                <c:ext xmlns:c16="http://schemas.microsoft.com/office/drawing/2014/chart" uri="{C3380CC4-5D6E-409C-BE32-E72D297353CC}">
                  <c16:uniqueId val="{00000001-4B0C-438B-A6C9-1E29318EDF39}"/>
                </c:ext>
              </c:extLst>
            </c:dLbl>
            <c:dLbl>
              <c:idx val="2"/>
              <c:delete val="1"/>
              <c:extLst>
                <c:ext xmlns:c15="http://schemas.microsoft.com/office/drawing/2012/chart" uri="{CE6537A1-D6FC-4f65-9D91-7224C49458BB}"/>
                <c:ext xmlns:c16="http://schemas.microsoft.com/office/drawing/2014/chart" uri="{C3380CC4-5D6E-409C-BE32-E72D297353CC}">
                  <c16:uniqueId val="{00000002-4B0C-438B-A6C9-1E29318EDF39}"/>
                </c:ext>
              </c:extLst>
            </c:dLbl>
            <c:dLbl>
              <c:idx val="3"/>
              <c:layout>
                <c:manualLayout>
                  <c:x val="-9.7996263624524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B6-4DC3-BAC9-7CC34D921A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Sheet1!$A$7:$A$10</c:f>
              <c:numCache>
                <c:formatCode>General</c:formatCode>
                <c:ptCount val="4"/>
                <c:pt idx="0">
                  <c:v>2017</c:v>
                </c:pt>
                <c:pt idx="1">
                  <c:v>2018</c:v>
                </c:pt>
                <c:pt idx="2">
                  <c:v>2019</c:v>
                </c:pt>
                <c:pt idx="3">
                  <c:v>2020</c:v>
                </c:pt>
              </c:numCache>
            </c:numRef>
          </c:cat>
          <c:val>
            <c:numRef>
              <c:f>Sheet1!$B$7:$B$10</c:f>
              <c:numCache>
                <c:formatCode>_-"£"* #,##0_-;\-"£"* #,##0_-;_-"£"* "-"??_-;_-@_-</c:formatCode>
                <c:ptCount val="4"/>
                <c:pt idx="0">
                  <c:v>1428.125</c:v>
                </c:pt>
                <c:pt idx="1">
                  <c:v>1143.1818000000001</c:v>
                </c:pt>
                <c:pt idx="2">
                  <c:v>1428.125</c:v>
                </c:pt>
                <c:pt idx="3">
                  <c:v>1525</c:v>
                </c:pt>
              </c:numCache>
            </c:numRef>
          </c:val>
          <c:extLst>
            <c:ext xmlns:c16="http://schemas.microsoft.com/office/drawing/2014/chart" uri="{C3380CC4-5D6E-409C-BE32-E72D297353CC}">
              <c16:uniqueId val="{00000003-4B0C-438B-A6C9-1E29318EDF39}"/>
            </c:ext>
          </c:extLst>
        </c:ser>
        <c:ser>
          <c:idx val="1"/>
          <c:order val="1"/>
          <c:tx>
            <c:strRef>
              <c:f>Sheet1!$C$1</c:f>
              <c:strCache>
                <c:ptCount val="1"/>
                <c:pt idx="0">
                  <c:v>Lost</c:v>
                </c:pt>
              </c:strCache>
            </c:strRef>
          </c:tx>
          <c:spPr>
            <a:solidFill>
              <a:schemeClr val="accent1">
                <a:alpha val="62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4-4B0C-438B-A6C9-1E29318EDF39}"/>
                </c:ext>
              </c:extLst>
            </c:dLbl>
            <c:dLbl>
              <c:idx val="1"/>
              <c:delete val="1"/>
              <c:extLst>
                <c:ext xmlns:c15="http://schemas.microsoft.com/office/drawing/2012/chart" uri="{CE6537A1-D6FC-4f65-9D91-7224C49458BB}"/>
                <c:ext xmlns:c16="http://schemas.microsoft.com/office/drawing/2014/chart" uri="{C3380CC4-5D6E-409C-BE32-E72D297353CC}">
                  <c16:uniqueId val="{00000005-4B0C-438B-A6C9-1E29318EDF39}"/>
                </c:ext>
              </c:extLst>
            </c:dLbl>
            <c:dLbl>
              <c:idx val="2"/>
              <c:delete val="1"/>
              <c:extLst>
                <c:ext xmlns:c15="http://schemas.microsoft.com/office/drawing/2012/chart" uri="{CE6537A1-D6FC-4f65-9D91-7224C49458BB}"/>
                <c:ext xmlns:c16="http://schemas.microsoft.com/office/drawing/2014/chart" uri="{C3380CC4-5D6E-409C-BE32-E72D297353CC}">
                  <c16:uniqueId val="{00000006-4B0C-438B-A6C9-1E29318EDF39}"/>
                </c:ext>
              </c:extLst>
            </c:dLbl>
            <c:dLbl>
              <c:idx val="3"/>
              <c:layout>
                <c:manualLayout>
                  <c:x val="-9.7996263624524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B6-4DC3-BAC9-7CC34D921A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Sheet1!$A$7:$A$10</c:f>
              <c:numCache>
                <c:formatCode>General</c:formatCode>
                <c:ptCount val="4"/>
                <c:pt idx="0">
                  <c:v>2017</c:v>
                </c:pt>
                <c:pt idx="1">
                  <c:v>2018</c:v>
                </c:pt>
                <c:pt idx="2">
                  <c:v>2019</c:v>
                </c:pt>
                <c:pt idx="3">
                  <c:v>2020</c:v>
                </c:pt>
              </c:numCache>
            </c:numRef>
          </c:cat>
          <c:val>
            <c:numRef>
              <c:f>Sheet1!$C$7:$C$10</c:f>
              <c:numCache>
                <c:formatCode>_-"£"* #,##0_-;\-"£"* #,##0_-;_-"£"* "-"??_-;_-@_-</c:formatCode>
                <c:ptCount val="4"/>
                <c:pt idx="0">
                  <c:v>2938.7082999999998</c:v>
                </c:pt>
                <c:pt idx="1">
                  <c:v>2666.8182000000002</c:v>
                </c:pt>
                <c:pt idx="2">
                  <c:v>2938.7083000000002</c:v>
                </c:pt>
                <c:pt idx="3">
                  <c:v>2446</c:v>
                </c:pt>
              </c:numCache>
            </c:numRef>
          </c:val>
          <c:extLst>
            <c:ext xmlns:c16="http://schemas.microsoft.com/office/drawing/2014/chart" uri="{C3380CC4-5D6E-409C-BE32-E72D297353CC}">
              <c16:uniqueId val="{00000007-4B0C-438B-A6C9-1E29318EDF39}"/>
            </c:ext>
          </c:extLst>
        </c:ser>
        <c:dLbls>
          <c:showLegendKey val="0"/>
          <c:showVal val="1"/>
          <c:showCatName val="0"/>
          <c:showSerName val="0"/>
          <c:showPercent val="0"/>
          <c:showBubbleSize val="0"/>
        </c:dLbls>
        <c:axId val="511188032"/>
        <c:axId val="1933523344"/>
      </c:areaChart>
      <c:catAx>
        <c:axId val="5111880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33523344"/>
        <c:crosses val="autoZero"/>
        <c:auto val="1"/>
        <c:lblAlgn val="ctr"/>
        <c:lblOffset val="100"/>
        <c:noMultiLvlLbl val="0"/>
      </c:catAx>
      <c:valAx>
        <c:axId val="1933523344"/>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1188032"/>
        <c:crosses val="autoZero"/>
        <c:crossBetween val="midCat"/>
        <c:majorUnit val="2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spPr>
            <a:solidFill>
              <a:schemeClr val="bg2"/>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8122-4CC3-A20C-2E17257D5CE2}"/>
                </c:ext>
              </c:extLst>
            </c:dLbl>
            <c:dLbl>
              <c:idx val="1"/>
              <c:delete val="1"/>
              <c:extLst>
                <c:ext xmlns:c15="http://schemas.microsoft.com/office/drawing/2012/chart" uri="{CE6537A1-D6FC-4f65-9D91-7224C49458BB}"/>
                <c:ext xmlns:c16="http://schemas.microsoft.com/office/drawing/2014/chart" uri="{C3380CC4-5D6E-409C-BE32-E72D297353CC}">
                  <c16:uniqueId val="{00000001-8122-4CC3-A20C-2E17257D5CE2}"/>
                </c:ext>
              </c:extLst>
            </c:dLbl>
            <c:dLbl>
              <c:idx val="2"/>
              <c:delete val="1"/>
              <c:extLst>
                <c:ext xmlns:c15="http://schemas.microsoft.com/office/drawing/2012/chart" uri="{CE6537A1-D6FC-4f65-9D91-7224C49458BB}"/>
                <c:ext xmlns:c16="http://schemas.microsoft.com/office/drawing/2014/chart" uri="{C3380CC4-5D6E-409C-BE32-E72D297353CC}">
                  <c16:uniqueId val="{00000002-8122-4CC3-A20C-2E17257D5CE2}"/>
                </c:ext>
              </c:extLst>
            </c:dLbl>
            <c:dLbl>
              <c:idx val="3"/>
              <c:layout>
                <c:manualLayout>
                  <c:x val="-9.7996263624524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6F-4A6E-BAA2-5E3CD754CA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Sheet1!$A$12:$A$15</c:f>
              <c:numCache>
                <c:formatCode>General</c:formatCode>
                <c:ptCount val="4"/>
                <c:pt idx="0">
                  <c:v>2017</c:v>
                </c:pt>
                <c:pt idx="1">
                  <c:v>2018</c:v>
                </c:pt>
                <c:pt idx="2">
                  <c:v>2019</c:v>
                </c:pt>
                <c:pt idx="3">
                  <c:v>2020</c:v>
                </c:pt>
              </c:numCache>
            </c:numRef>
          </c:cat>
          <c:val>
            <c:numRef>
              <c:f>Sheet1!$B$12:$B$15</c:f>
              <c:numCache>
                <c:formatCode>_-"£"* #,##0_-;\-"£"* #,##0_-;_-"£"* "-"??_-;_-@_-</c:formatCode>
                <c:ptCount val="4"/>
                <c:pt idx="0">
                  <c:v>3542</c:v>
                </c:pt>
                <c:pt idx="1">
                  <c:v>3439.1304</c:v>
                </c:pt>
                <c:pt idx="2">
                  <c:v>2544</c:v>
                </c:pt>
                <c:pt idx="3">
                  <c:v>2942</c:v>
                </c:pt>
              </c:numCache>
            </c:numRef>
          </c:val>
          <c:extLst>
            <c:ext xmlns:c16="http://schemas.microsoft.com/office/drawing/2014/chart" uri="{C3380CC4-5D6E-409C-BE32-E72D297353CC}">
              <c16:uniqueId val="{00000003-8122-4CC3-A20C-2E17257D5CE2}"/>
            </c:ext>
          </c:extLst>
        </c:ser>
        <c:ser>
          <c:idx val="1"/>
          <c:order val="1"/>
          <c:spPr>
            <a:solidFill>
              <a:schemeClr val="bg2">
                <a:alpha val="62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4-8122-4CC3-A20C-2E17257D5CE2}"/>
                </c:ext>
              </c:extLst>
            </c:dLbl>
            <c:dLbl>
              <c:idx val="1"/>
              <c:delete val="1"/>
              <c:extLst>
                <c:ext xmlns:c15="http://schemas.microsoft.com/office/drawing/2012/chart" uri="{CE6537A1-D6FC-4f65-9D91-7224C49458BB}"/>
                <c:ext xmlns:c16="http://schemas.microsoft.com/office/drawing/2014/chart" uri="{C3380CC4-5D6E-409C-BE32-E72D297353CC}">
                  <c16:uniqueId val="{00000005-8122-4CC3-A20C-2E17257D5CE2}"/>
                </c:ext>
              </c:extLst>
            </c:dLbl>
            <c:dLbl>
              <c:idx val="2"/>
              <c:delete val="1"/>
              <c:extLst>
                <c:ext xmlns:c15="http://schemas.microsoft.com/office/drawing/2012/chart" uri="{CE6537A1-D6FC-4f65-9D91-7224C49458BB}"/>
                <c:ext xmlns:c16="http://schemas.microsoft.com/office/drawing/2014/chart" uri="{C3380CC4-5D6E-409C-BE32-E72D297353CC}">
                  <c16:uniqueId val="{00000006-8122-4CC3-A20C-2E17257D5CE2}"/>
                </c:ext>
              </c:extLst>
            </c:dLbl>
            <c:dLbl>
              <c:idx val="3"/>
              <c:layout>
                <c:manualLayout>
                  <c:x val="-9.4366772379171654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6F-4A6E-BAA2-5E3CD754CA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Sheet1!$A$12:$A$15</c:f>
              <c:numCache>
                <c:formatCode>General</c:formatCode>
                <c:ptCount val="4"/>
                <c:pt idx="0">
                  <c:v>2017</c:v>
                </c:pt>
                <c:pt idx="1">
                  <c:v>2018</c:v>
                </c:pt>
                <c:pt idx="2">
                  <c:v>2019</c:v>
                </c:pt>
                <c:pt idx="3">
                  <c:v>2020</c:v>
                </c:pt>
              </c:numCache>
            </c:numRef>
          </c:cat>
          <c:val>
            <c:numRef>
              <c:f>Sheet1!$C$12:$C$15</c:f>
              <c:numCache>
                <c:formatCode>_-"£"* #,##0_-;\-"£"* #,##0_-;_-"£"* "-"??_-;_-@_-</c:formatCode>
                <c:ptCount val="4"/>
                <c:pt idx="0">
                  <c:v>4640</c:v>
                </c:pt>
                <c:pt idx="1">
                  <c:v>5771.7391999999991</c:v>
                </c:pt>
                <c:pt idx="2">
                  <c:v>4590</c:v>
                </c:pt>
                <c:pt idx="3">
                  <c:v>6475</c:v>
                </c:pt>
              </c:numCache>
            </c:numRef>
          </c:val>
          <c:extLst>
            <c:ext xmlns:c16="http://schemas.microsoft.com/office/drawing/2014/chart" uri="{C3380CC4-5D6E-409C-BE32-E72D297353CC}">
              <c16:uniqueId val="{00000007-8122-4CC3-A20C-2E17257D5CE2}"/>
            </c:ext>
          </c:extLst>
        </c:ser>
        <c:dLbls>
          <c:showLegendKey val="0"/>
          <c:showVal val="1"/>
          <c:showCatName val="0"/>
          <c:showSerName val="0"/>
          <c:showPercent val="0"/>
          <c:showBubbleSize val="0"/>
        </c:dLbls>
        <c:axId val="511188032"/>
        <c:axId val="1933523344"/>
      </c:areaChart>
      <c:catAx>
        <c:axId val="5111880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33523344"/>
        <c:crosses val="autoZero"/>
        <c:auto val="1"/>
        <c:lblAlgn val="ctr"/>
        <c:lblOffset val="100"/>
        <c:noMultiLvlLbl val="0"/>
      </c:catAx>
      <c:valAx>
        <c:axId val="1933523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1188032"/>
        <c:crosses val="autoZero"/>
        <c:crossBetween val="midCat"/>
        <c:majorUnit val="2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accent3"/>
                </a:solidFill>
                <a:latin typeface="Century Gothic Bold" panose="020B0702020202020204" pitchFamily="34" charset="0"/>
                <a:ea typeface="+mn-ea"/>
                <a:cs typeface="+mn-cs"/>
              </a:defRPr>
            </a:pPr>
            <a:r>
              <a:rPr lang="en-GB" sz="1800" b="0" i="0" baseline="0" dirty="0">
                <a:solidFill>
                  <a:schemeClr val="accent3"/>
                </a:solidFill>
                <a:effectLst/>
                <a:latin typeface="Century Gothic Bold" panose="020B0702020202020204" pitchFamily="34" charset="0"/>
              </a:rPr>
              <a:t>Reasons given for not winning pitches</a:t>
            </a:r>
            <a:endParaRPr lang="en-GB" dirty="0">
              <a:solidFill>
                <a:schemeClr val="accent3"/>
              </a:solidFill>
              <a:effectLst/>
              <a:latin typeface="Century Gothic Bold" panose="020B0702020202020204" pitchFamily="34" charset="0"/>
            </a:endParaRPr>
          </a:p>
        </c:rich>
      </c:tx>
      <c:layout>
        <c:manualLayout>
          <c:xMode val="edge"/>
          <c:yMode val="edge"/>
          <c:x val="0.21594439876994623"/>
          <c:y val="1.681850035038542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0.49196339132958944"/>
          <c:y val="0.14885079098819726"/>
          <c:w val="0.48629419483257202"/>
          <c:h val="0.81904416526594814"/>
        </c:manualLayout>
      </c:layout>
      <c:barChart>
        <c:barDir val="bar"/>
        <c:grouping val="clustered"/>
        <c:varyColors val="0"/>
        <c:ser>
          <c:idx val="0"/>
          <c:order val="0"/>
          <c:tx>
            <c:strRef>
              <c:f>Sheet1!$E$1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budget was withdrawn</c:v>
                </c:pt>
                <c:pt idx="1">
                  <c:v>We are rarely given detailed reasons</c:v>
                </c:pt>
                <c:pt idx="2">
                  <c:v>The remuneration terms were not acceptable</c:v>
                </c:pt>
                <c:pt idx="3">
                  <c:v>The agency failed to demonstrate the relevant expertise / capabilities</c:v>
                </c:pt>
                <c:pt idx="4">
                  <c:v>The strategy / ideas presented did not fully address the brief / commercial objectives</c:v>
                </c:pt>
                <c:pt idx="5">
                  <c:v>The ideas were not considered to be deliverable / practical / affordable</c:v>
                </c:pt>
                <c:pt idx="6">
                  <c:v>There was an issue with the chemistry / pitch team fielded on the day</c:v>
                </c:pt>
                <c:pt idx="7">
                  <c:v>The pitch failed to live up to expectations</c:v>
                </c:pt>
              </c:strCache>
            </c:strRef>
          </c:cat>
          <c:val>
            <c:numRef>
              <c:f>Sheet1!$E$2:$E$9</c:f>
              <c:numCache>
                <c:formatCode>0\ %</c:formatCode>
                <c:ptCount val="8"/>
                <c:pt idx="0">
                  <c:v>0.34</c:v>
                </c:pt>
                <c:pt idx="1">
                  <c:v>0.22</c:v>
                </c:pt>
                <c:pt idx="2">
                  <c:v>0.18</c:v>
                </c:pt>
                <c:pt idx="3">
                  <c:v>0.18</c:v>
                </c:pt>
                <c:pt idx="4">
                  <c:v>0.16</c:v>
                </c:pt>
                <c:pt idx="5">
                  <c:v>0.16</c:v>
                </c:pt>
                <c:pt idx="6">
                  <c:v>0.05</c:v>
                </c:pt>
                <c:pt idx="7">
                  <c:v>0.01</c:v>
                </c:pt>
              </c:numCache>
            </c:numRef>
          </c:val>
          <c:extLst>
            <c:ext xmlns:c16="http://schemas.microsoft.com/office/drawing/2014/chart" uri="{C3380CC4-5D6E-409C-BE32-E72D297353CC}">
              <c16:uniqueId val="{00000000-391B-44D9-8F8C-71FEAEEE8C2A}"/>
            </c:ext>
          </c:extLst>
        </c:ser>
        <c:dLbls>
          <c:dLblPos val="outEnd"/>
          <c:showLegendKey val="0"/>
          <c:showVal val="1"/>
          <c:showCatName val="0"/>
          <c:showSerName val="0"/>
          <c:showPercent val="0"/>
          <c:showBubbleSize val="0"/>
        </c:dLbls>
        <c:gapWidth val="112"/>
        <c:axId val="809469440"/>
        <c:axId val="155324176"/>
      </c:barChart>
      <c:catAx>
        <c:axId val="80946944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324176"/>
        <c:crosses val="autoZero"/>
        <c:auto val="1"/>
        <c:lblAlgn val="ctr"/>
        <c:lblOffset val="100"/>
        <c:noMultiLvlLbl val="0"/>
      </c:catAx>
      <c:valAx>
        <c:axId val="155324176"/>
        <c:scaling>
          <c:orientation val="minMax"/>
        </c:scaling>
        <c:delete val="1"/>
        <c:axPos val="t"/>
        <c:numFmt formatCode="0\ %" sourceLinked="1"/>
        <c:majorTickMark val="none"/>
        <c:minorTickMark val="none"/>
        <c:tickLblPos val="nextTo"/>
        <c:crossAx val="80946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r>
              <a:rPr lang="en-GB" sz="1600">
                <a:solidFill>
                  <a:schemeClr val="accent1"/>
                </a:solidFill>
                <a:latin typeface="Century Gothic Bold" panose="020B0702020202020204" pitchFamily="34" charset="0"/>
              </a:rPr>
              <a:t>Number</a:t>
            </a:r>
            <a:r>
              <a:rPr lang="en-GB" sz="1600" baseline="0">
                <a:solidFill>
                  <a:schemeClr val="accent1"/>
                </a:solidFill>
                <a:latin typeface="Century Gothic Bold" panose="020B0702020202020204" pitchFamily="34" charset="0"/>
              </a:rPr>
              <a:t> of people dedicated to new business, by agency size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2.6578075617954527E-2"/>
          <c:y val="0.16488956824336115"/>
          <c:w val="0.946843848764091"/>
          <c:h val="0.75600803792103743"/>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Sheet1!$B$2:$B$5</c:f>
              <c:numCache>
                <c:formatCode>0%</c:formatCode>
                <c:ptCount val="4"/>
                <c:pt idx="0">
                  <c:v>0.38</c:v>
                </c:pt>
                <c:pt idx="1">
                  <c:v>0.35</c:v>
                </c:pt>
                <c:pt idx="2">
                  <c:v>0.25</c:v>
                </c:pt>
                <c:pt idx="3">
                  <c:v>0.01</c:v>
                </c:pt>
              </c:numCache>
            </c:numRef>
          </c:val>
          <c:extLst>
            <c:ext xmlns:c16="http://schemas.microsoft.com/office/drawing/2014/chart" uri="{C3380CC4-5D6E-409C-BE32-E72D297353CC}">
              <c16:uniqueId val="{00000000-6029-4EEF-B5FA-7ACC0A69655F}"/>
            </c:ext>
          </c:extLst>
        </c:ser>
        <c:ser>
          <c:idx val="1"/>
          <c:order val="1"/>
          <c:tx>
            <c:strRef>
              <c:f>Sheet1!$C$1</c:f>
              <c:strCache>
                <c:ptCount val="1"/>
                <c:pt idx="0">
                  <c:v>Medium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Sheet1!$C$2:$C$5</c:f>
              <c:numCache>
                <c:formatCode>0%</c:formatCode>
                <c:ptCount val="4"/>
                <c:pt idx="0">
                  <c:v>0.06</c:v>
                </c:pt>
                <c:pt idx="1">
                  <c:v>0.28000000000000003</c:v>
                </c:pt>
                <c:pt idx="2">
                  <c:v>0.59</c:v>
                </c:pt>
                <c:pt idx="3">
                  <c:v>0.06</c:v>
                </c:pt>
              </c:numCache>
            </c:numRef>
          </c:val>
          <c:extLst>
            <c:ext xmlns:c16="http://schemas.microsoft.com/office/drawing/2014/chart" uri="{C3380CC4-5D6E-409C-BE32-E72D297353CC}">
              <c16:uniqueId val="{00000001-6029-4EEF-B5FA-7ACC0A69655F}"/>
            </c:ext>
          </c:extLst>
        </c:ser>
        <c:ser>
          <c:idx val="2"/>
          <c:order val="2"/>
          <c:tx>
            <c:strRef>
              <c:f>Sheet1!$D$1</c:f>
              <c:strCache>
                <c:ptCount val="1"/>
                <c:pt idx="0">
                  <c:v>Large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Sheet1!$D$2:$D$5</c:f>
              <c:numCache>
                <c:formatCode>0%</c:formatCode>
                <c:ptCount val="4"/>
                <c:pt idx="0">
                  <c:v>0.08</c:v>
                </c:pt>
                <c:pt idx="1">
                  <c:v>0.08</c:v>
                </c:pt>
                <c:pt idx="2">
                  <c:v>0.58000000000000007</c:v>
                </c:pt>
                <c:pt idx="3">
                  <c:v>0.27</c:v>
                </c:pt>
              </c:numCache>
            </c:numRef>
          </c:val>
          <c:extLst>
            <c:ext xmlns:c16="http://schemas.microsoft.com/office/drawing/2014/chart" uri="{C3380CC4-5D6E-409C-BE32-E72D297353CC}">
              <c16:uniqueId val="{00000002-6029-4EEF-B5FA-7ACC0A69655F}"/>
            </c:ext>
          </c:extLst>
        </c:ser>
        <c:dLbls>
          <c:dLblPos val="outEnd"/>
          <c:showLegendKey val="0"/>
          <c:showVal val="1"/>
          <c:showCatName val="0"/>
          <c:showSerName val="0"/>
          <c:showPercent val="0"/>
          <c:showBubbleSize val="0"/>
        </c:dLbls>
        <c:gapWidth val="80"/>
        <c:axId val="2113379839"/>
        <c:axId val="2107175903"/>
      </c:barChart>
      <c:catAx>
        <c:axId val="211337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7175903"/>
        <c:crosses val="autoZero"/>
        <c:auto val="1"/>
        <c:lblAlgn val="ctr"/>
        <c:lblOffset val="100"/>
        <c:noMultiLvlLbl val="0"/>
      </c:catAx>
      <c:valAx>
        <c:axId val="2107175903"/>
        <c:scaling>
          <c:orientation val="minMax"/>
          <c:max val="0.70000000000000007"/>
        </c:scaling>
        <c:delete val="1"/>
        <c:axPos val="l"/>
        <c:numFmt formatCode="0%" sourceLinked="1"/>
        <c:majorTickMark val="out"/>
        <c:minorTickMark val="none"/>
        <c:tickLblPos val="nextTo"/>
        <c:crossAx val="211337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29858364247635"/>
          <c:y val="0.18600508625163109"/>
          <c:w val="0.51241438567884456"/>
          <c:h val="0.78188984629555325"/>
        </c:manualLayout>
      </c:layout>
      <c:barChart>
        <c:barDir val="bar"/>
        <c:grouping val="stacked"/>
        <c:varyColors val="0"/>
        <c:ser>
          <c:idx val="1"/>
          <c:order val="0"/>
          <c:tx>
            <c:strRef>
              <c:f>Sheet1!$C$1</c:f>
              <c:strCache>
                <c:ptCount val="1"/>
                <c:pt idx="0">
                  <c:v>Easy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Getting the attention of / engaging with prospects through agency marketing</c:v>
                </c:pt>
                <c:pt idx="1">
                  <c:v>Turning new business conversations into pitches</c:v>
                </c:pt>
                <c:pt idx="2">
                  <c:v>Making direct first contact with prospects via our prospecting strategies</c:v>
                </c:pt>
                <c:pt idx="3">
                  <c:v>Maintaining contact / keeping prospects engaged</c:v>
                </c:pt>
                <c:pt idx="4">
                  <c:v>Differentiating ourselves</c:v>
                </c:pt>
                <c:pt idx="5">
                  <c:v>Creating and maintaining agency presence</c:v>
                </c:pt>
              </c:strCache>
            </c:strRef>
          </c:cat>
          <c:val>
            <c:numRef>
              <c:f>Sheet1!$C$2:$C$7</c:f>
              <c:numCache>
                <c:formatCode>0\ %</c:formatCode>
                <c:ptCount val="6"/>
                <c:pt idx="0">
                  <c:v>0.21621621621621601</c:v>
                </c:pt>
                <c:pt idx="1">
                  <c:v>0.18918918918918901</c:v>
                </c:pt>
                <c:pt idx="2">
                  <c:v>0.21621621621621601</c:v>
                </c:pt>
                <c:pt idx="3">
                  <c:v>0.31081081081081097</c:v>
                </c:pt>
                <c:pt idx="4">
                  <c:v>0.37837837837837801</c:v>
                </c:pt>
                <c:pt idx="5">
                  <c:v>0.33783783783783794</c:v>
                </c:pt>
              </c:numCache>
            </c:numRef>
          </c:val>
          <c:extLst>
            <c:ext xmlns:c16="http://schemas.microsoft.com/office/drawing/2014/chart" uri="{C3380CC4-5D6E-409C-BE32-E72D297353CC}">
              <c16:uniqueId val="{00000001-4C61-48DF-8F63-2505A813ACD6}"/>
            </c:ext>
          </c:extLst>
        </c:ser>
        <c:ser>
          <c:idx val="0"/>
          <c:order val="1"/>
          <c:tx>
            <c:strRef>
              <c:f>Sheet1!$B$1</c:f>
              <c:strCache>
                <c:ptCount val="1"/>
                <c:pt idx="0">
                  <c:v>Very easy</c:v>
                </c:pt>
              </c:strCache>
            </c:strRef>
          </c:tx>
          <c:spPr>
            <a:solidFill>
              <a:schemeClr val="accent1"/>
            </a:solidFill>
            <a:ln>
              <a:noFill/>
            </a:ln>
            <a:effectLst/>
          </c:spPr>
          <c:invertIfNegative val="0"/>
          <c:dLbls>
            <c:dLbl>
              <c:idx val="0"/>
              <c:layout>
                <c:manualLayout>
                  <c:x val="-7.2474712792796759E-3"/>
                  <c:y val="-1.070156552554040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2B-4DB1-B020-FDDFFA3736A1}"/>
                </c:ext>
              </c:extLst>
            </c:dLbl>
            <c:dLbl>
              <c:idx val="3"/>
              <c:layout>
                <c:manualLayout>
                  <c:x val="-6.03955939939958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2B-4DB1-B020-FDDFFA3736A1}"/>
                </c:ext>
              </c:extLst>
            </c:dLbl>
            <c:dLbl>
              <c:idx val="4"/>
              <c:layout>
                <c:manualLayout>
                  <c:x val="-7.2474712792796759E-3"/>
                  <c:y val="2.91864249571051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2B-4DB1-B020-FDDFFA3736A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Getting the attention of / engaging with prospects through agency marketing</c:v>
                </c:pt>
                <c:pt idx="1">
                  <c:v>Turning new business conversations into pitches</c:v>
                </c:pt>
                <c:pt idx="2">
                  <c:v>Making direct first contact with prospects via our prospecting strategies</c:v>
                </c:pt>
                <c:pt idx="3">
                  <c:v>Maintaining contact / keeping prospects engaged</c:v>
                </c:pt>
                <c:pt idx="4">
                  <c:v>Differentiating ourselves</c:v>
                </c:pt>
                <c:pt idx="5">
                  <c:v>Creating and maintaining agency presence</c:v>
                </c:pt>
              </c:strCache>
            </c:strRef>
          </c:cat>
          <c:val>
            <c:numRef>
              <c:f>Sheet1!$B$2:$B$7</c:f>
              <c:numCache>
                <c:formatCode>0\ %</c:formatCode>
                <c:ptCount val="6"/>
                <c:pt idx="0">
                  <c:v>1.35135135135135E-2</c:v>
                </c:pt>
                <c:pt idx="1">
                  <c:v>4.0540540540540501E-2</c:v>
                </c:pt>
                <c:pt idx="2">
                  <c:v>4.0540540540540501E-2</c:v>
                </c:pt>
                <c:pt idx="3">
                  <c:v>1.35135135135135E-2</c:v>
                </c:pt>
                <c:pt idx="4">
                  <c:v>2.7027027027027001E-2</c:v>
                </c:pt>
                <c:pt idx="5">
                  <c:v>6.7567567567567599E-2</c:v>
                </c:pt>
              </c:numCache>
            </c:numRef>
          </c:val>
          <c:extLst>
            <c:ext xmlns:c16="http://schemas.microsoft.com/office/drawing/2014/chart" uri="{C3380CC4-5D6E-409C-BE32-E72D297353CC}">
              <c16:uniqueId val="{00000000-4C61-48DF-8F63-2505A813ACD6}"/>
            </c:ext>
          </c:extLst>
        </c:ser>
        <c:ser>
          <c:idx val="2"/>
          <c:order val="2"/>
          <c:tx>
            <c:strRef>
              <c:f>Sheet1!$D$1</c:f>
              <c:strCache>
                <c:ptCount val="1"/>
                <c:pt idx="0">
                  <c:v>Difficult</c:v>
                </c:pt>
              </c:strCache>
            </c:strRef>
          </c:tx>
          <c:spPr>
            <a:solidFill>
              <a:schemeClr val="accent3">
                <a:lumMod val="60000"/>
                <a:lumOff val="40000"/>
              </a:schemeClr>
            </a:solidFill>
            <a:ln>
              <a:noFill/>
            </a:ln>
            <a:effectLst/>
          </c:spPr>
          <c:invertIfNegative val="0"/>
          <c:dLbls>
            <c:dLbl>
              <c:idx val="0"/>
              <c:tx>
                <c:rich>
                  <a:bodyPr/>
                  <a:lstStyle/>
                  <a:p>
                    <a:r>
                      <a:rPr lang="en-US"/>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4C-4BBE-A7CE-90A87EAA6E87}"/>
                </c:ext>
              </c:extLst>
            </c:dLbl>
            <c:dLbl>
              <c:idx val="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4C-4BBE-A7CE-90A87EAA6E87}"/>
                </c:ext>
              </c:extLst>
            </c:dLbl>
            <c:dLbl>
              <c:idx val="2"/>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4C-4BBE-A7CE-90A87EAA6E87}"/>
                </c:ext>
              </c:extLst>
            </c:dLbl>
            <c:dLbl>
              <c:idx val="3"/>
              <c:tx>
                <c:rich>
                  <a:bodyPr/>
                  <a:lstStyle/>
                  <a:p>
                    <a:r>
                      <a:rPr lang="en-US"/>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4C-4BBE-A7CE-90A87EAA6E87}"/>
                </c:ext>
              </c:extLst>
            </c:dLbl>
            <c:dLbl>
              <c:idx val="4"/>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4C-4BBE-A7CE-90A87EAA6E87}"/>
                </c:ext>
              </c:extLst>
            </c:dLbl>
            <c:dLbl>
              <c:idx val="5"/>
              <c:tx>
                <c:rich>
                  <a:bodyPr/>
                  <a:lstStyle/>
                  <a:p>
                    <a:r>
                      <a:rPr lang="en-US"/>
                      <a:t>24%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4C-4BBE-A7CE-90A87EAA6E8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Getting the attention of / engaging with prospects through agency marketing</c:v>
                </c:pt>
                <c:pt idx="1">
                  <c:v>Turning new business conversations into pitches</c:v>
                </c:pt>
                <c:pt idx="2">
                  <c:v>Making direct first contact with prospects via our prospecting strategies</c:v>
                </c:pt>
                <c:pt idx="3">
                  <c:v>Maintaining contact / keeping prospects engaged</c:v>
                </c:pt>
                <c:pt idx="4">
                  <c:v>Differentiating ourselves</c:v>
                </c:pt>
                <c:pt idx="5">
                  <c:v>Creating and maintaining agency presence</c:v>
                </c:pt>
              </c:strCache>
            </c:strRef>
          </c:cat>
          <c:val>
            <c:numRef>
              <c:f>Sheet1!$D$2:$D$7</c:f>
              <c:numCache>
                <c:formatCode>0\ %</c:formatCode>
                <c:ptCount val="6"/>
                <c:pt idx="0">
                  <c:v>-0.36486486486486497</c:v>
                </c:pt>
                <c:pt idx="1">
                  <c:v>-0.32432432432432401</c:v>
                </c:pt>
                <c:pt idx="2">
                  <c:v>-0.29729729729729704</c:v>
                </c:pt>
                <c:pt idx="3">
                  <c:v>-0.36486486486486497</c:v>
                </c:pt>
                <c:pt idx="4">
                  <c:v>-0.28378378378378399</c:v>
                </c:pt>
                <c:pt idx="5">
                  <c:v>-0.24324324324324301</c:v>
                </c:pt>
              </c:numCache>
            </c:numRef>
          </c:val>
          <c:extLst>
            <c:ext xmlns:c16="http://schemas.microsoft.com/office/drawing/2014/chart" uri="{C3380CC4-5D6E-409C-BE32-E72D297353CC}">
              <c16:uniqueId val="{00000002-4C61-48DF-8F63-2505A813ACD6}"/>
            </c:ext>
          </c:extLst>
        </c:ser>
        <c:ser>
          <c:idx val="3"/>
          <c:order val="3"/>
          <c:tx>
            <c:strRef>
              <c:f>Sheet1!$E$1</c:f>
              <c:strCache>
                <c:ptCount val="1"/>
                <c:pt idx="0">
                  <c:v>Very difficult</c:v>
                </c:pt>
              </c:strCache>
            </c:strRef>
          </c:tx>
          <c:spPr>
            <a:solidFill>
              <a:schemeClr val="accent3">
                <a:lumMod val="75000"/>
              </a:schemeClr>
            </a:solidFill>
            <a:ln>
              <a:noFill/>
            </a:ln>
            <a:effectLst/>
          </c:spPr>
          <c:invertIfNegative val="0"/>
          <c:dLbls>
            <c:dLbl>
              <c:idx val="0"/>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4C-4BBE-A7CE-90A87EAA6E87}"/>
                </c:ext>
              </c:extLst>
            </c:dLbl>
            <c:dLbl>
              <c:idx val="1"/>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4C-4BBE-A7CE-90A87EAA6E87}"/>
                </c:ext>
              </c:extLst>
            </c:dLbl>
            <c:dLbl>
              <c:idx val="2"/>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4C-4BBE-A7CE-90A87EAA6E87}"/>
                </c:ext>
              </c:extLst>
            </c:dLbl>
            <c:dLbl>
              <c:idx val="3"/>
              <c:layout>
                <c:manualLayout>
                  <c:x val="7.247471279279499E-3"/>
                  <c:y val="5.8375148057908241E-3"/>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2B-4DB1-B020-FDDFFA3736A1}"/>
                </c:ext>
              </c:extLst>
            </c:dLbl>
            <c:dLbl>
              <c:idx val="4"/>
              <c:layout>
                <c:manualLayout>
                  <c:x val="9.6632950390392429E-3"/>
                  <c:y val="-2.9186424957105147E-3"/>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2B-4DB1-B020-FDDFFA3736A1}"/>
                </c:ext>
              </c:extLst>
            </c:dLbl>
            <c:dLbl>
              <c:idx val="5"/>
              <c:layout>
                <c:manualLayout>
                  <c:x val="9.6632950390393314E-3"/>
                  <c:y val="-2.9186424957105416E-3"/>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2B-4DB1-B020-FDDFFA3736A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Getting the attention of / engaging with prospects through agency marketing</c:v>
                </c:pt>
                <c:pt idx="1">
                  <c:v>Turning new business conversations into pitches</c:v>
                </c:pt>
                <c:pt idx="2">
                  <c:v>Making direct first contact with prospects via our prospecting strategies</c:v>
                </c:pt>
                <c:pt idx="3">
                  <c:v>Maintaining contact / keeping prospects engaged</c:v>
                </c:pt>
                <c:pt idx="4">
                  <c:v>Differentiating ourselves</c:v>
                </c:pt>
                <c:pt idx="5">
                  <c:v>Creating and maintaining agency presence</c:v>
                </c:pt>
              </c:strCache>
            </c:strRef>
          </c:cat>
          <c:val>
            <c:numRef>
              <c:f>Sheet1!$E$2:$E$7</c:f>
              <c:numCache>
                <c:formatCode>0\ %</c:formatCode>
                <c:ptCount val="6"/>
                <c:pt idx="0">
                  <c:v>-6.7567567567567599E-2</c:v>
                </c:pt>
                <c:pt idx="1">
                  <c:v>-6.7567567567567599E-2</c:v>
                </c:pt>
                <c:pt idx="2">
                  <c:v>-6.7567567567567599E-2</c:v>
                </c:pt>
                <c:pt idx="3">
                  <c:v>-1.35135135135135E-2</c:v>
                </c:pt>
                <c:pt idx="4">
                  <c:v>-2.7027027027027001E-2</c:v>
                </c:pt>
                <c:pt idx="5">
                  <c:v>-4.0540540540540501E-2</c:v>
                </c:pt>
              </c:numCache>
            </c:numRef>
          </c:val>
          <c:extLst>
            <c:ext xmlns:c16="http://schemas.microsoft.com/office/drawing/2014/chart" uri="{C3380CC4-5D6E-409C-BE32-E72D297353CC}">
              <c16:uniqueId val="{00000004-4C61-48DF-8F63-2505A813ACD6}"/>
            </c:ext>
          </c:extLst>
        </c:ser>
        <c:dLbls>
          <c:dLblPos val="ctr"/>
          <c:showLegendKey val="0"/>
          <c:showVal val="1"/>
          <c:showCatName val="0"/>
          <c:showSerName val="0"/>
          <c:showPercent val="0"/>
          <c:showBubbleSize val="0"/>
        </c:dLbls>
        <c:gapWidth val="80"/>
        <c:overlap val="100"/>
        <c:axId val="1159527840"/>
        <c:axId val="1496441168"/>
      </c:barChart>
      <c:catAx>
        <c:axId val="115952784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lgn="ct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6441168"/>
        <c:crosses val="autoZero"/>
        <c:auto val="1"/>
        <c:lblAlgn val="ctr"/>
        <c:lblOffset val="100"/>
        <c:noMultiLvlLbl val="0"/>
      </c:catAx>
      <c:valAx>
        <c:axId val="1496441168"/>
        <c:scaling>
          <c:orientation val="minMax"/>
        </c:scaling>
        <c:delete val="1"/>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crossAx val="115952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29858364247635"/>
          <c:y val="0.18600508625163109"/>
          <c:w val="0.51241438567884456"/>
          <c:h val="0.78188984629555325"/>
        </c:manualLayout>
      </c:layout>
      <c:barChart>
        <c:barDir val="bar"/>
        <c:grouping val="stacked"/>
        <c:varyColors val="0"/>
        <c:ser>
          <c:idx val="1"/>
          <c:order val="0"/>
          <c:tx>
            <c:strRef>
              <c:f>Sheet1!$C$1</c:f>
              <c:strCache>
                <c:ptCount val="1"/>
                <c:pt idx="0">
                  <c:v>Easy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chemistry with client pitch teams</c:v>
                </c:pt>
                <c:pt idx="1">
                  <c:v>Securing pitch feedback</c:v>
                </c:pt>
                <c:pt idx="2">
                  <c:v>Managing agency pitch teams</c:v>
                </c:pt>
                <c:pt idx="3">
                  <c:v>Presenting virtually / online</c:v>
                </c:pt>
                <c:pt idx="4">
                  <c:v>Managing client pitch teams</c:v>
                </c:pt>
                <c:pt idx="5">
                  <c:v>Developing our pitch response / recommendations</c:v>
                </c:pt>
              </c:strCache>
            </c:strRef>
          </c:cat>
          <c:val>
            <c:numRef>
              <c:f>Sheet1!$C$2:$C$7</c:f>
              <c:numCache>
                <c:formatCode>0\ %</c:formatCode>
                <c:ptCount val="6"/>
                <c:pt idx="0">
                  <c:v>0.25675675675675697</c:v>
                </c:pt>
                <c:pt idx="1">
                  <c:v>0.36486486486486497</c:v>
                </c:pt>
                <c:pt idx="2">
                  <c:v>0.32432432432432401</c:v>
                </c:pt>
                <c:pt idx="3">
                  <c:v>0.37837837837837801</c:v>
                </c:pt>
                <c:pt idx="4">
                  <c:v>0.36486486486486497</c:v>
                </c:pt>
                <c:pt idx="5">
                  <c:v>0.36486486486486497</c:v>
                </c:pt>
              </c:numCache>
            </c:numRef>
          </c:val>
          <c:extLst>
            <c:ext xmlns:c16="http://schemas.microsoft.com/office/drawing/2014/chart" uri="{C3380CC4-5D6E-409C-BE32-E72D297353CC}">
              <c16:uniqueId val="{00000001-4C61-48DF-8F63-2505A813ACD6}"/>
            </c:ext>
          </c:extLst>
        </c:ser>
        <c:ser>
          <c:idx val="0"/>
          <c:order val="1"/>
          <c:tx>
            <c:strRef>
              <c:f>Sheet1!$B$1</c:f>
              <c:strCache>
                <c:ptCount val="1"/>
                <c:pt idx="0">
                  <c:v>Very easy</c:v>
                </c:pt>
              </c:strCache>
            </c:strRef>
          </c:tx>
          <c:spPr>
            <a:solidFill>
              <a:schemeClr val="accent1"/>
            </a:solidFill>
            <a:ln>
              <a:noFill/>
            </a:ln>
            <a:effectLst/>
          </c:spPr>
          <c:invertIfNegative val="0"/>
          <c:dLbls>
            <c:dLbl>
              <c:idx val="0"/>
              <c:layout>
                <c:manualLayout>
                  <c:x val="-2.4158237597598328E-3"/>
                  <c:y val="-1.070156552554040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2B-4DB1-B020-FDDFFA3736A1}"/>
                </c:ext>
              </c:extLst>
            </c:dLbl>
            <c:dLbl>
              <c:idx val="2"/>
              <c:layout>
                <c:manualLayout>
                  <c:x val="-8.455383159159415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1-4847-B411-C535410D848D}"/>
                </c:ext>
              </c:extLst>
            </c:dLbl>
            <c:dLbl>
              <c:idx val="3"/>
              <c:layout>
                <c:manualLayout>
                  <c:x val="-6.03955939939958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2B-4DB1-B020-FDDFFA3736A1}"/>
                </c:ext>
              </c:extLst>
            </c:dLbl>
            <c:dLbl>
              <c:idx val="4"/>
              <c:layout>
                <c:manualLayout>
                  <c:x val="-7.2474712792796759E-3"/>
                  <c:y val="2.91864249571051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2B-4DB1-B020-FDDFFA3736A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chemistry with client pitch teams</c:v>
                </c:pt>
                <c:pt idx="1">
                  <c:v>Securing pitch feedback</c:v>
                </c:pt>
                <c:pt idx="2">
                  <c:v>Managing agency pitch teams</c:v>
                </c:pt>
                <c:pt idx="3">
                  <c:v>Presenting virtually / online</c:v>
                </c:pt>
                <c:pt idx="4">
                  <c:v>Managing client pitch teams</c:v>
                </c:pt>
                <c:pt idx="5">
                  <c:v>Developing our pitch response / recommendations</c:v>
                </c:pt>
              </c:strCache>
            </c:strRef>
          </c:cat>
          <c:val>
            <c:numRef>
              <c:f>Sheet1!$B$2:$B$7</c:f>
              <c:numCache>
                <c:formatCode>0\ %</c:formatCode>
                <c:ptCount val="6"/>
                <c:pt idx="0">
                  <c:v>5.4054054054054099E-2</c:v>
                </c:pt>
                <c:pt idx="1">
                  <c:v>6.7567567567567599E-2</c:v>
                </c:pt>
                <c:pt idx="2">
                  <c:v>2.7027027027027001E-2</c:v>
                </c:pt>
                <c:pt idx="3">
                  <c:v>4.0540540540540501E-2</c:v>
                </c:pt>
                <c:pt idx="4">
                  <c:v>2.7027027027027001E-2</c:v>
                </c:pt>
                <c:pt idx="5">
                  <c:v>5.4054054054054099E-2</c:v>
                </c:pt>
              </c:numCache>
            </c:numRef>
          </c:val>
          <c:extLst>
            <c:ext xmlns:c16="http://schemas.microsoft.com/office/drawing/2014/chart" uri="{C3380CC4-5D6E-409C-BE32-E72D297353CC}">
              <c16:uniqueId val="{00000000-4C61-48DF-8F63-2505A813ACD6}"/>
            </c:ext>
          </c:extLst>
        </c:ser>
        <c:ser>
          <c:idx val="2"/>
          <c:order val="2"/>
          <c:tx>
            <c:strRef>
              <c:f>Sheet1!$D$1</c:f>
              <c:strCache>
                <c:ptCount val="1"/>
                <c:pt idx="0">
                  <c:v>Difficult</c:v>
                </c:pt>
              </c:strCache>
            </c:strRef>
          </c:tx>
          <c:spPr>
            <a:solidFill>
              <a:schemeClr val="accent3">
                <a:lumMod val="60000"/>
                <a:lumOff val="40000"/>
              </a:schemeClr>
            </a:solidFill>
            <a:ln>
              <a:noFill/>
            </a:ln>
            <a:effectLst/>
          </c:spPr>
          <c:invertIfNegative val="0"/>
          <c:dLbls>
            <c:dLbl>
              <c:idx val="0"/>
              <c:tx>
                <c:rich>
                  <a:bodyPr/>
                  <a:lstStyle/>
                  <a:p>
                    <a:r>
                      <a:rPr lang="en-US"/>
                      <a:t>45%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3BE-49C1-B521-FFC30EBE7B17}"/>
                </c:ext>
              </c:extLst>
            </c:dLbl>
            <c:dLbl>
              <c:idx val="1"/>
              <c:tx>
                <c:rich>
                  <a:bodyPr/>
                  <a:lstStyle/>
                  <a:p>
                    <a:r>
                      <a:rPr lang="en-US"/>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3BE-49C1-B521-FFC30EBE7B17}"/>
                </c:ext>
              </c:extLst>
            </c:dLbl>
            <c:dLbl>
              <c:idx val="2"/>
              <c:tx>
                <c:rich>
                  <a:bodyPr/>
                  <a:lstStyle/>
                  <a:p>
                    <a:r>
                      <a:rPr lang="en-US"/>
                      <a:t>27%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BE-49C1-B521-FFC30EBE7B17}"/>
                </c:ext>
              </c:extLst>
            </c:dLbl>
            <c:dLbl>
              <c:idx val="3"/>
              <c:tx>
                <c:rich>
                  <a:bodyPr/>
                  <a:lstStyle/>
                  <a:p>
                    <a:r>
                      <a:rPr lang="en-US"/>
                      <a:t>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BE-49C1-B521-FFC30EBE7B17}"/>
                </c:ext>
              </c:extLst>
            </c:dLbl>
            <c:dLbl>
              <c:idx val="4"/>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BE-49C1-B521-FFC30EBE7B17}"/>
                </c:ext>
              </c:extLst>
            </c:dLbl>
            <c:dLbl>
              <c:idx val="5"/>
              <c:layout>
                <c:manualLayout>
                  <c:x val="1.0871206918919336E-2"/>
                  <c:y val="-2.9184126813407468E-3"/>
                </c:manualLayout>
              </c:layout>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62B-4DB1-B020-FDDFFA3736A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chemistry with client pitch teams</c:v>
                </c:pt>
                <c:pt idx="1">
                  <c:v>Securing pitch feedback</c:v>
                </c:pt>
                <c:pt idx="2">
                  <c:v>Managing agency pitch teams</c:v>
                </c:pt>
                <c:pt idx="3">
                  <c:v>Presenting virtually / online</c:v>
                </c:pt>
                <c:pt idx="4">
                  <c:v>Managing client pitch teams</c:v>
                </c:pt>
                <c:pt idx="5">
                  <c:v>Developing our pitch response / recommendations</c:v>
                </c:pt>
              </c:strCache>
            </c:strRef>
          </c:cat>
          <c:val>
            <c:numRef>
              <c:f>Sheet1!$D$2:$D$7</c:f>
              <c:numCache>
                <c:formatCode>0\ %</c:formatCode>
                <c:ptCount val="6"/>
                <c:pt idx="0">
                  <c:v>-0.44594594594594594</c:v>
                </c:pt>
                <c:pt idx="1">
                  <c:v>-0.25675675675675697</c:v>
                </c:pt>
                <c:pt idx="2">
                  <c:v>-0.27027027027027001</c:v>
                </c:pt>
                <c:pt idx="3">
                  <c:v>-0.22972972972972999</c:v>
                </c:pt>
                <c:pt idx="4">
                  <c:v>-0.20270270270270299</c:v>
                </c:pt>
                <c:pt idx="5">
                  <c:v>-0.17567567567567599</c:v>
                </c:pt>
              </c:numCache>
            </c:numRef>
          </c:val>
          <c:extLst>
            <c:ext xmlns:c16="http://schemas.microsoft.com/office/drawing/2014/chart" uri="{C3380CC4-5D6E-409C-BE32-E72D297353CC}">
              <c16:uniqueId val="{00000002-4C61-48DF-8F63-2505A813ACD6}"/>
            </c:ext>
          </c:extLst>
        </c:ser>
        <c:ser>
          <c:idx val="3"/>
          <c:order val="3"/>
          <c:tx>
            <c:strRef>
              <c:f>Sheet1!$E$1</c:f>
              <c:strCache>
                <c:ptCount val="1"/>
                <c:pt idx="0">
                  <c:v>Very difficult</c:v>
                </c:pt>
              </c:strCache>
            </c:strRef>
          </c:tx>
          <c:spPr>
            <a:solidFill>
              <a:schemeClr val="accent3">
                <a:lumMod val="75000"/>
              </a:schemeClr>
            </a:solidFill>
            <a:ln>
              <a:noFill/>
            </a:ln>
            <a:effectLst/>
          </c:spPr>
          <c:invertIfNegative val="0"/>
          <c:dLbls>
            <c:dLbl>
              <c:idx val="0"/>
              <c:layout>
                <c:manualLayout>
                  <c:x val="9.6632950390392429E-3"/>
                  <c:y val="-2.9186424957105147E-3"/>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E-4C9B-909F-C6C867F6DA56}"/>
                </c:ext>
              </c:extLst>
            </c:dLbl>
            <c:dLbl>
              <c:idx val="1"/>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671-4847-B411-C535410D848D}"/>
                </c:ext>
              </c:extLst>
            </c:dLbl>
            <c:dLbl>
              <c:idx val="2"/>
              <c:layout>
                <c:manualLayout>
                  <c:x val="1.0871206918919159E-2"/>
                  <c:y val="2.2981436984800106E-7"/>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0CE-4C9B-909F-C6C867F6DA56}"/>
                </c:ext>
              </c:extLst>
            </c:dLbl>
            <c:dLbl>
              <c:idx val="3"/>
              <c:layout>
                <c:manualLayout>
                  <c:x val="7.247471279279499E-3"/>
                  <c:y val="5.8375148057908241E-3"/>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2B-4DB1-B020-FDDFFA3736A1}"/>
                </c:ext>
              </c:extLst>
            </c:dLbl>
            <c:dLbl>
              <c:idx val="4"/>
              <c:layout>
                <c:manualLayout>
                  <c:x val="9.6632950390392429E-3"/>
                  <c:y val="-2.9186424957105147E-3"/>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2B-4DB1-B020-FDDFFA3736A1}"/>
                </c:ext>
              </c:extLst>
            </c:dLbl>
            <c:dLbl>
              <c:idx val="5"/>
              <c:layout>
                <c:manualLayout>
                  <c:x val="9.6632950390392429E-3"/>
                  <c:y val="6.8944310919620238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2B-4DB1-B020-FDDFFA3736A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chemistry with client pitch teams</c:v>
                </c:pt>
                <c:pt idx="1">
                  <c:v>Securing pitch feedback</c:v>
                </c:pt>
                <c:pt idx="2">
                  <c:v>Managing agency pitch teams</c:v>
                </c:pt>
                <c:pt idx="3">
                  <c:v>Presenting virtually / online</c:v>
                </c:pt>
                <c:pt idx="4">
                  <c:v>Managing client pitch teams</c:v>
                </c:pt>
                <c:pt idx="5">
                  <c:v>Developing our pitch response / recommendations</c:v>
                </c:pt>
              </c:strCache>
            </c:strRef>
          </c:cat>
          <c:val>
            <c:numRef>
              <c:f>Sheet1!$E$2:$E$7</c:f>
              <c:numCache>
                <c:formatCode>0\ %</c:formatCode>
                <c:ptCount val="6"/>
                <c:pt idx="0">
                  <c:v>-2.7027027027027001E-2</c:v>
                </c:pt>
                <c:pt idx="1">
                  <c:v>-6.7567567567567599E-2</c:v>
                </c:pt>
                <c:pt idx="2">
                  <c:v>-2.7027027027027001E-2</c:v>
                </c:pt>
                <c:pt idx="3">
                  <c:v>-1.35135135135135E-2</c:v>
                </c:pt>
                <c:pt idx="4">
                  <c:v>-2.7027027027027001E-2</c:v>
                </c:pt>
                <c:pt idx="5">
                  <c:v>-1.35135135135135E-2</c:v>
                </c:pt>
              </c:numCache>
            </c:numRef>
          </c:val>
          <c:extLst>
            <c:ext xmlns:c16="http://schemas.microsoft.com/office/drawing/2014/chart" uri="{C3380CC4-5D6E-409C-BE32-E72D297353CC}">
              <c16:uniqueId val="{00000004-4C61-48DF-8F63-2505A813ACD6}"/>
            </c:ext>
          </c:extLst>
        </c:ser>
        <c:dLbls>
          <c:dLblPos val="ctr"/>
          <c:showLegendKey val="0"/>
          <c:showVal val="1"/>
          <c:showCatName val="0"/>
          <c:showSerName val="0"/>
          <c:showPercent val="0"/>
          <c:showBubbleSize val="0"/>
        </c:dLbls>
        <c:gapWidth val="80"/>
        <c:overlap val="100"/>
        <c:axId val="1159527840"/>
        <c:axId val="1496441168"/>
      </c:barChart>
      <c:catAx>
        <c:axId val="115952784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lgn="ct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6441168"/>
        <c:crosses val="autoZero"/>
        <c:auto val="1"/>
        <c:lblAlgn val="ctr"/>
        <c:lblOffset val="100"/>
        <c:noMultiLvlLbl val="0"/>
      </c:catAx>
      <c:valAx>
        <c:axId val="1496441168"/>
        <c:scaling>
          <c:orientation val="minMax"/>
        </c:scaling>
        <c:delete val="1"/>
        <c:axPos val="b"/>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crossAx val="115952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r>
              <a:rPr lang="en-GB" sz="1600">
                <a:solidFill>
                  <a:schemeClr val="accent1"/>
                </a:solidFill>
                <a:latin typeface="Century Gothic Bold" panose="020B0702020202020204" pitchFamily="34" charset="0"/>
              </a:rPr>
              <a:t>Number</a:t>
            </a:r>
            <a:r>
              <a:rPr lang="en-GB" sz="1600" baseline="0">
                <a:solidFill>
                  <a:schemeClr val="accent1"/>
                </a:solidFill>
                <a:latin typeface="Century Gothic Bold" panose="020B0702020202020204" pitchFamily="34" charset="0"/>
              </a:rPr>
              <a:t> of people dedicated to new business, by agency size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2.6578075617954527E-2"/>
          <c:y val="0.19408576924288276"/>
          <c:w val="0.946843848764091"/>
          <c:h val="0.72681183692151574"/>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Sheet1!$B$2:$B$5</c:f>
              <c:numCache>
                <c:formatCode>0\ %</c:formatCode>
                <c:ptCount val="4"/>
                <c:pt idx="0">
                  <c:v>0.30434782608695699</c:v>
                </c:pt>
                <c:pt idx="1">
                  <c:v>0.41304347826087001</c:v>
                </c:pt>
                <c:pt idx="2" formatCode="0%">
                  <c:v>0.2608695652173913</c:v>
                </c:pt>
                <c:pt idx="3">
                  <c:v>2.1739130434782598E-2</c:v>
                </c:pt>
              </c:numCache>
            </c:numRef>
          </c:val>
          <c:extLst>
            <c:ext xmlns:c16="http://schemas.microsoft.com/office/drawing/2014/chart" uri="{C3380CC4-5D6E-409C-BE32-E72D297353CC}">
              <c16:uniqueId val="{00000000-6029-4EEF-B5FA-7ACC0A69655F}"/>
            </c:ext>
          </c:extLst>
        </c:ser>
        <c:ser>
          <c:idx val="1"/>
          <c:order val="1"/>
          <c:tx>
            <c:strRef>
              <c:f>Sheet1!$C$1</c:f>
              <c:strCache>
                <c:ptCount val="1"/>
                <c:pt idx="0">
                  <c:v>Medium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Sheet1!$C$2:$C$5</c:f>
              <c:numCache>
                <c:formatCode>0\ %</c:formatCode>
                <c:ptCount val="4"/>
                <c:pt idx="0">
                  <c:v>9.0909090909090898E-2</c:v>
                </c:pt>
                <c:pt idx="1">
                  <c:v>0.22727272727272702</c:v>
                </c:pt>
                <c:pt idx="2" formatCode="0%">
                  <c:v>0.59090909090909094</c:v>
                </c:pt>
                <c:pt idx="3">
                  <c:v>9.0909090909090898E-2</c:v>
                </c:pt>
              </c:numCache>
            </c:numRef>
          </c:val>
          <c:extLst>
            <c:ext xmlns:c16="http://schemas.microsoft.com/office/drawing/2014/chart" uri="{C3380CC4-5D6E-409C-BE32-E72D297353CC}">
              <c16:uniqueId val="{00000001-6029-4EEF-B5FA-7ACC0A69655F}"/>
            </c:ext>
          </c:extLst>
        </c:ser>
        <c:ser>
          <c:idx val="2"/>
          <c:order val="2"/>
          <c:tx>
            <c:strRef>
              <c:f>Sheet1!$D$1</c:f>
              <c:strCache>
                <c:ptCount val="1"/>
                <c:pt idx="0">
                  <c:v>Large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Nobody</c:v>
                </c:pt>
                <c:pt idx="1">
                  <c:v>1</c:v>
                </c:pt>
                <c:pt idx="2">
                  <c:v>2-4</c:v>
                </c:pt>
                <c:pt idx="3">
                  <c:v>5+</c:v>
                </c:pt>
              </c:strCache>
            </c:strRef>
          </c:cat>
          <c:val>
            <c:numRef>
              <c:f>Sheet1!$D$2:$D$5</c:f>
              <c:numCache>
                <c:formatCode>0\ %</c:formatCode>
                <c:ptCount val="4"/>
                <c:pt idx="0">
                  <c:v>0</c:v>
                </c:pt>
                <c:pt idx="1">
                  <c:v>0</c:v>
                </c:pt>
                <c:pt idx="2" formatCode="0%">
                  <c:v>0.5</c:v>
                </c:pt>
                <c:pt idx="3">
                  <c:v>0.5</c:v>
                </c:pt>
              </c:numCache>
            </c:numRef>
          </c:val>
          <c:extLst>
            <c:ext xmlns:c16="http://schemas.microsoft.com/office/drawing/2014/chart" uri="{C3380CC4-5D6E-409C-BE32-E72D297353CC}">
              <c16:uniqueId val="{00000002-6029-4EEF-B5FA-7ACC0A69655F}"/>
            </c:ext>
          </c:extLst>
        </c:ser>
        <c:dLbls>
          <c:dLblPos val="outEnd"/>
          <c:showLegendKey val="0"/>
          <c:showVal val="1"/>
          <c:showCatName val="0"/>
          <c:showSerName val="0"/>
          <c:showPercent val="0"/>
          <c:showBubbleSize val="0"/>
        </c:dLbls>
        <c:gapWidth val="80"/>
        <c:axId val="2113379839"/>
        <c:axId val="2107175903"/>
      </c:barChart>
      <c:catAx>
        <c:axId val="211337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7175903"/>
        <c:crosses val="autoZero"/>
        <c:auto val="1"/>
        <c:lblAlgn val="ctr"/>
        <c:lblOffset val="100"/>
        <c:noMultiLvlLbl val="0"/>
      </c:catAx>
      <c:valAx>
        <c:axId val="2107175903"/>
        <c:scaling>
          <c:orientation val="minMax"/>
          <c:max val="0.70000000000000007"/>
        </c:scaling>
        <c:delete val="1"/>
        <c:axPos val="l"/>
        <c:numFmt formatCode="0\ %" sourceLinked="1"/>
        <c:majorTickMark val="out"/>
        <c:minorTickMark val="none"/>
        <c:tickLblPos val="nextTo"/>
        <c:crossAx val="211337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r>
              <a:rPr lang="en-GB" sz="1600">
                <a:solidFill>
                  <a:schemeClr val="accent1"/>
                </a:solidFill>
                <a:latin typeface="Century Gothic Bold" panose="020B0702020202020204" pitchFamily="34" charset="0"/>
              </a:rPr>
              <a:t>Who</a:t>
            </a:r>
            <a:r>
              <a:rPr lang="en-GB" sz="1600" baseline="0">
                <a:solidFill>
                  <a:schemeClr val="accent1"/>
                </a:solidFill>
                <a:latin typeface="Century Gothic Bold" panose="020B0702020202020204" pitchFamily="34" charset="0"/>
              </a:rPr>
              <a:t> leads new business, </a:t>
            </a:r>
          </a:p>
          <a:p>
            <a:pPr>
              <a:defRPr sz="1600">
                <a:solidFill>
                  <a:schemeClr val="accent1"/>
                </a:solidFill>
                <a:latin typeface="Century Gothic Bold" panose="020B0702020202020204" pitchFamily="34" charset="0"/>
              </a:defRPr>
            </a:pPr>
            <a:r>
              <a:rPr lang="en-GB" sz="1600" baseline="0">
                <a:solidFill>
                  <a:schemeClr val="accent1"/>
                </a:solidFill>
                <a:latin typeface="Century Gothic Bold" panose="020B0702020202020204" pitchFamily="34" charset="0"/>
              </a:rPr>
              <a:t>by agency size</a:t>
            </a:r>
            <a:endParaRPr lang="en-GB" sz="1600">
              <a:solidFill>
                <a:schemeClr val="accent1"/>
              </a:solidFill>
              <a:latin typeface="Century Gothic Bold" panose="020B0702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2.6578075617954527E-2"/>
          <c:y val="0.21181538929687807"/>
          <c:w val="0.946843848764091"/>
          <c:h val="0.67410860635237735"/>
        </c:manualLayout>
      </c:layout>
      <c:barChart>
        <c:barDir val="col"/>
        <c:grouping val="clustered"/>
        <c:varyColors val="0"/>
        <c:ser>
          <c:idx val="0"/>
          <c:order val="0"/>
          <c:tx>
            <c:strRef>
              <c:f>Sheet1!$B$1</c:f>
              <c:strCache>
                <c:ptCount val="1"/>
                <c:pt idx="0">
                  <c:v>Small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Sheet1!$B$2:$B$5</c:f>
              <c:numCache>
                <c:formatCode>0\ %</c:formatCode>
                <c:ptCount val="4"/>
                <c:pt idx="0">
                  <c:v>0.32608695652173902</c:v>
                </c:pt>
                <c:pt idx="1">
                  <c:v>0.58695652173912993</c:v>
                </c:pt>
                <c:pt idx="2">
                  <c:v>0</c:v>
                </c:pt>
                <c:pt idx="3">
                  <c:v>8.6956521739130391E-2</c:v>
                </c:pt>
              </c:numCache>
            </c:numRef>
          </c:val>
          <c:extLst>
            <c:ext xmlns:c16="http://schemas.microsoft.com/office/drawing/2014/chart" uri="{C3380CC4-5D6E-409C-BE32-E72D297353CC}">
              <c16:uniqueId val="{00000000-4A3D-4F8C-ACD9-A75B846E2D11}"/>
            </c:ext>
          </c:extLst>
        </c:ser>
        <c:ser>
          <c:idx val="1"/>
          <c:order val="1"/>
          <c:tx>
            <c:strRef>
              <c:f>Sheet1!$C$1</c:f>
              <c:strCache>
                <c:ptCount val="1"/>
                <c:pt idx="0">
                  <c:v>Medium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Sheet1!$C$2:$C$5</c:f>
              <c:numCache>
                <c:formatCode>0\ %</c:formatCode>
                <c:ptCount val="4"/>
                <c:pt idx="0">
                  <c:v>0.54545454545454497</c:v>
                </c:pt>
                <c:pt idx="1">
                  <c:v>0.18181818181818202</c:v>
                </c:pt>
                <c:pt idx="2">
                  <c:v>9.0909090909090898E-2</c:v>
                </c:pt>
                <c:pt idx="3">
                  <c:v>0.18181818181818202</c:v>
                </c:pt>
              </c:numCache>
            </c:numRef>
          </c:val>
          <c:extLst>
            <c:ext xmlns:c16="http://schemas.microsoft.com/office/drawing/2014/chart" uri="{C3380CC4-5D6E-409C-BE32-E72D297353CC}">
              <c16:uniqueId val="{00000001-4A3D-4F8C-ACD9-A75B846E2D11}"/>
            </c:ext>
          </c:extLst>
        </c:ser>
        <c:ser>
          <c:idx val="2"/>
          <c:order val="2"/>
          <c:tx>
            <c:strRef>
              <c:f>Sheet1!$D$1</c:f>
              <c:strCache>
                <c:ptCount val="1"/>
                <c:pt idx="0">
                  <c:v>Large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Business Director</c:v>
                </c:pt>
                <c:pt idx="1">
                  <c:v>CEO / MD</c:v>
                </c:pt>
                <c:pt idx="2">
                  <c:v>Marketing Director</c:v>
                </c:pt>
                <c:pt idx="3">
                  <c:v>Other</c:v>
                </c:pt>
              </c:strCache>
            </c:strRef>
          </c:cat>
          <c:val>
            <c:numRef>
              <c:f>Sheet1!$D$2:$D$5</c:f>
              <c:numCache>
                <c:formatCode>0\ %</c:formatCode>
                <c:ptCount val="4"/>
                <c:pt idx="0">
                  <c:v>0.66666666666666696</c:v>
                </c:pt>
                <c:pt idx="1">
                  <c:v>0.16666666666666699</c:v>
                </c:pt>
                <c:pt idx="2">
                  <c:v>0.16666666666666699</c:v>
                </c:pt>
                <c:pt idx="3">
                  <c:v>0</c:v>
                </c:pt>
              </c:numCache>
            </c:numRef>
          </c:val>
          <c:extLst>
            <c:ext xmlns:c16="http://schemas.microsoft.com/office/drawing/2014/chart" uri="{C3380CC4-5D6E-409C-BE32-E72D297353CC}">
              <c16:uniqueId val="{00000002-4A3D-4F8C-ACD9-A75B846E2D11}"/>
            </c:ext>
          </c:extLst>
        </c:ser>
        <c:dLbls>
          <c:dLblPos val="outEnd"/>
          <c:showLegendKey val="0"/>
          <c:showVal val="1"/>
          <c:showCatName val="0"/>
          <c:showSerName val="0"/>
          <c:showPercent val="0"/>
          <c:showBubbleSize val="0"/>
        </c:dLbls>
        <c:gapWidth val="80"/>
        <c:axId val="2113379839"/>
        <c:axId val="2107175903"/>
      </c:barChart>
      <c:catAx>
        <c:axId val="211337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7175903"/>
        <c:crosses val="autoZero"/>
        <c:auto val="1"/>
        <c:lblAlgn val="ctr"/>
        <c:lblOffset val="100"/>
        <c:noMultiLvlLbl val="0"/>
      </c:catAx>
      <c:valAx>
        <c:axId val="2107175903"/>
        <c:scaling>
          <c:orientation val="minMax"/>
          <c:max val="0.70000000000000007"/>
        </c:scaling>
        <c:delete val="1"/>
        <c:axPos val="l"/>
        <c:numFmt formatCode="0\ %" sourceLinked="1"/>
        <c:majorTickMark val="out"/>
        <c:minorTickMark val="none"/>
        <c:tickLblPos val="nextTo"/>
        <c:crossAx val="2113379839"/>
        <c:crosses val="autoZero"/>
        <c:crossBetween val="between"/>
      </c:valAx>
      <c:spPr>
        <a:noFill/>
        <a:ln>
          <a:noFill/>
        </a:ln>
        <a:effectLst/>
      </c:spPr>
    </c:plotArea>
    <c:legend>
      <c:legendPos val="t"/>
      <c:layout>
        <c:manualLayout>
          <c:xMode val="edge"/>
          <c:yMode val="edge"/>
          <c:x val="0.2796723741701464"/>
          <c:y val="0.13855498905388011"/>
          <c:w val="0.41576503320198355"/>
          <c:h val="5.37141502757032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accent1"/>
                </a:solidFill>
                <a:latin typeface="Century Gothic Bold" panose="020B0702020202020204" pitchFamily="34" charset="0"/>
                <a:ea typeface="+mn-ea"/>
                <a:cs typeface="+mn-cs"/>
              </a:defRPr>
            </a:pPr>
            <a:r>
              <a:rPr lang="en-GB" dirty="0">
                <a:solidFill>
                  <a:schemeClr val="accent1"/>
                </a:solidFill>
                <a:latin typeface="Century Gothic Bold" panose="020B0702020202020204" pitchFamily="34" charset="0"/>
              </a:rPr>
              <a:t>Average annual new business revenue target </a:t>
            </a:r>
            <a:r>
              <a:rPr lang="en-GB" sz="1862" b="0" i="0" u="none" strike="noStrike" baseline="0" dirty="0">
                <a:solidFill>
                  <a:schemeClr val="accent1"/>
                </a:solidFill>
                <a:effectLst/>
              </a:rPr>
              <a:t>(£000s)</a:t>
            </a:r>
            <a:r>
              <a:rPr lang="en-GB" dirty="0">
                <a:solidFill>
                  <a:schemeClr val="accent1"/>
                </a:solidFill>
                <a:latin typeface="Century Gothic Bold" panose="020B0702020202020204" pitchFamily="34" charset="0"/>
              </a:rPr>
              <a:t>,</a:t>
            </a:r>
            <a:r>
              <a:rPr lang="en-GB" baseline="0" dirty="0">
                <a:solidFill>
                  <a:schemeClr val="accent1"/>
                </a:solidFill>
                <a:latin typeface="Century Gothic Bold" panose="020B0702020202020204" pitchFamily="34" charset="0"/>
              </a:rPr>
              <a:t> last four years, </a:t>
            </a:r>
            <a:r>
              <a:rPr lang="en-GB" dirty="0">
                <a:solidFill>
                  <a:schemeClr val="accent1"/>
                </a:solidFill>
                <a:latin typeface="Century Gothic Bold" panose="020B0702020202020204" pitchFamily="34" charset="0"/>
              </a:rPr>
              <a:t>by agency size</a:t>
            </a:r>
          </a:p>
        </c:rich>
      </c:tx>
      <c:layout>
        <c:manualLayout>
          <c:xMode val="edge"/>
          <c:yMode val="edge"/>
          <c:x val="0.15094057339862271"/>
          <c:y val="2.91864249571051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Century Gothic Bold" panose="020B0702020202020204" pitchFamily="34" charset="0"/>
              <a:ea typeface="+mn-ea"/>
              <a:cs typeface="+mn-cs"/>
            </a:defRPr>
          </a:pPr>
          <a:endParaRPr lang="en-US"/>
        </a:p>
      </c:txPr>
    </c:title>
    <c:autoTitleDeleted val="0"/>
    <c:plotArea>
      <c:layout>
        <c:manualLayout>
          <c:layoutTarget val="inner"/>
          <c:xMode val="edge"/>
          <c:yMode val="edge"/>
          <c:x val="9.0306570500229111E-2"/>
          <c:y val="0.18842589111351207"/>
          <c:w val="0.81844517328709032"/>
          <c:h val="0.72615697774893107"/>
        </c:manualLayout>
      </c:layout>
      <c:lineChart>
        <c:grouping val="standard"/>
        <c:varyColors val="0"/>
        <c:ser>
          <c:idx val="0"/>
          <c:order val="0"/>
          <c:tx>
            <c:strRef>
              <c:f>Sheet1!$B$1</c:f>
              <c:strCache>
                <c:ptCount val="1"/>
                <c:pt idx="0">
                  <c:v>Small</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CD13-4E86-8452-1DCA91078399}"/>
                </c:ext>
              </c:extLst>
            </c:dLbl>
            <c:dLbl>
              <c:idx val="1"/>
              <c:delete val="1"/>
              <c:extLst>
                <c:ext xmlns:c15="http://schemas.microsoft.com/office/drawing/2012/chart" uri="{CE6537A1-D6FC-4f65-9D91-7224C49458BB}"/>
                <c:ext xmlns:c16="http://schemas.microsoft.com/office/drawing/2014/chart" uri="{C3380CC4-5D6E-409C-BE32-E72D297353CC}">
                  <c16:uniqueId val="{00000005-CD13-4E86-8452-1DCA91078399}"/>
                </c:ext>
              </c:extLst>
            </c:dLbl>
            <c:dLbl>
              <c:idx val="2"/>
              <c:delete val="1"/>
              <c:extLst>
                <c:ext xmlns:c15="http://schemas.microsoft.com/office/drawing/2012/chart" uri="{CE6537A1-D6FC-4f65-9D91-7224C49458BB}"/>
                <c:ext xmlns:c16="http://schemas.microsoft.com/office/drawing/2014/chart" uri="{C3380CC4-5D6E-409C-BE32-E72D297353CC}">
                  <c16:uniqueId val="{00000000-8802-4302-A394-93AE44769A84}"/>
                </c:ext>
              </c:extLst>
            </c:dLbl>
            <c:dLbl>
              <c:idx val="3"/>
              <c:layout>
                <c:manualLayout>
                  <c:x val="-2.5792639554554613E-3"/>
                  <c:y val="3.3507864454092247E-4"/>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fld id="{4BADFB5B-059C-4604-8E8B-049649BF9223}" type="SERIESNAME">
                      <a:rPr lang="en-US"/>
                      <a:pPr>
                        <a:defRPr>
                          <a:solidFill>
                            <a:schemeClr val="accent4"/>
                          </a:solidFill>
                        </a:defRPr>
                      </a:pPr>
                      <a:t>[SERIES NAME]</a:t>
                    </a:fld>
                    <a:r>
                      <a:rPr lang="en-US" baseline="0" dirty="0"/>
                      <a:t>, </a:t>
                    </a:r>
                    <a:fld id="{B5CF2797-0DB2-4F4A-9167-508A8F5479FF}" type="VALUE">
                      <a:rPr lang="en-US" b="1" baseline="0">
                        <a:latin typeface="Century Gothic Bold" panose="020B0702020202020204" pitchFamily="34" charset="0"/>
                      </a:rPr>
                      <a:pPr>
                        <a:defRPr>
                          <a:solidFill>
                            <a:schemeClr val="accent4"/>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13-4E86-8452-1DCA910783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_-[$£-809]* #,##0_-;\-[$£-809]* #,##0_-;_-[$£-809]* "-"??_-;_-@_-</c:formatCode>
                <c:ptCount val="4"/>
                <c:pt idx="0" formatCode="&quot;£&quot;#,##0">
                  <c:v>890.5</c:v>
                </c:pt>
                <c:pt idx="1">
                  <c:v>1058.6216000000002</c:v>
                </c:pt>
                <c:pt idx="2" formatCode="_-&quot;£&quot;* #,##0_-;\-&quot;£&quot;* #,##0_-;_-&quot;£&quot;* &quot;-&quot;??_-;_-@_-">
                  <c:v>1319.6418000000001</c:v>
                </c:pt>
                <c:pt idx="3" formatCode="_-&quot;£&quot;* #,##0_-;\-&quot;£&quot;* #,##0_-;_-&quot;£&quot;* &quot;-&quot;??_-;_-@_-">
                  <c:v>1074.2558000000001</c:v>
                </c:pt>
              </c:numCache>
            </c:numRef>
          </c:val>
          <c:smooth val="0"/>
          <c:extLst>
            <c:ext xmlns:c16="http://schemas.microsoft.com/office/drawing/2014/chart" uri="{C3380CC4-5D6E-409C-BE32-E72D297353CC}">
              <c16:uniqueId val="{00000001-8802-4302-A394-93AE44769A84}"/>
            </c:ext>
          </c:extLst>
        </c:ser>
        <c:ser>
          <c:idx val="1"/>
          <c:order val="1"/>
          <c:tx>
            <c:strRef>
              <c:f>Sheet1!$C$1</c:f>
              <c:strCache>
                <c:ptCount val="1"/>
                <c:pt idx="0">
                  <c:v>Medium</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CD13-4E86-8452-1DCA91078399}"/>
                </c:ext>
              </c:extLst>
            </c:dLbl>
            <c:dLbl>
              <c:idx val="1"/>
              <c:delete val="1"/>
              <c:extLst>
                <c:ext xmlns:c15="http://schemas.microsoft.com/office/drawing/2012/chart" uri="{CE6537A1-D6FC-4f65-9D91-7224C49458BB}"/>
                <c:ext xmlns:c16="http://schemas.microsoft.com/office/drawing/2014/chart" uri="{C3380CC4-5D6E-409C-BE32-E72D297353CC}">
                  <c16:uniqueId val="{00000004-CD13-4E86-8452-1DCA91078399}"/>
                </c:ext>
              </c:extLst>
            </c:dLbl>
            <c:dLbl>
              <c:idx val="2"/>
              <c:delete val="1"/>
              <c:extLst>
                <c:ext xmlns:c15="http://schemas.microsoft.com/office/drawing/2012/chart" uri="{CE6537A1-D6FC-4f65-9D91-7224C49458BB}"/>
                <c:ext xmlns:c16="http://schemas.microsoft.com/office/drawing/2014/chart" uri="{C3380CC4-5D6E-409C-BE32-E72D297353CC}">
                  <c16:uniqueId val="{00000002-8802-4302-A394-93AE44769A84}"/>
                </c:ext>
              </c:extLst>
            </c:dLbl>
            <c:dLbl>
              <c:idx val="3"/>
              <c:layout>
                <c:manualLayout>
                  <c:x val="1.3687238431903156E-3"/>
                  <c:y val="-2.4572433933000982E-3"/>
                </c:manualLayout>
              </c:layout>
              <c:tx>
                <c:rich>
                  <a:bodyPr rot="0" spcFirstLastPara="1" vertOverflow="ellipsis" vert="horz" wrap="square" lIns="38100" tIns="19050" rIns="38100" bIns="19050" anchor="ctr" anchorCtr="0">
                    <a:spAutoFit/>
                  </a:bodyPr>
                  <a:lstStyle/>
                  <a:p>
                    <a:pPr algn="ctr" rtl="0">
                      <a:defRPr lang="en-US" sz="1197" b="0" i="0" u="none" strike="noStrike" kern="1200" baseline="0">
                        <a:solidFill>
                          <a:schemeClr val="accent1"/>
                        </a:solidFill>
                        <a:latin typeface="+mn-lt"/>
                        <a:ea typeface="+mn-ea"/>
                        <a:cs typeface="+mn-cs"/>
                      </a:defRPr>
                    </a:pPr>
                    <a:fld id="{CE4BF13B-7AFD-4648-A976-A25C62074F6A}" type="SERIESNAME">
                      <a:rPr lang="en-US"/>
                      <a:pPr algn="ctr" rtl="0">
                        <a:defRPr lang="en-US">
                          <a:solidFill>
                            <a:schemeClr val="accent1"/>
                          </a:solidFill>
                        </a:defRPr>
                      </a:pPr>
                      <a:t>[SERIES NAME]</a:t>
                    </a:fld>
                    <a:r>
                      <a:rPr lang="en-US" baseline="0" dirty="0"/>
                      <a:t>, </a:t>
                    </a:r>
                    <a:fld id="{F94A2FA5-AC66-4930-9489-A64DEF21E998}" type="VALUE">
                      <a:rPr lang="en-US" b="1" baseline="0">
                        <a:latin typeface="Century Gothic Bold" panose="020B0702020202020204" pitchFamily="34" charset="0"/>
                      </a:rPr>
                      <a:pPr algn="ctr" rtl="0">
                        <a:defRPr lang="en-US">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0">
                  <a:spAutoFit/>
                </a:bodyPr>
                <a:lstStyle/>
                <a:p>
                  <a:pPr algn="ctr" rtl="0">
                    <a:defRPr lang="en-US" sz="1197" b="0" i="0" u="none" strike="noStrike" kern="1200" baseline="0">
                      <a:solidFill>
                        <a:schemeClr val="accent1"/>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13-4E86-8452-1DCA91078399}"/>
                </c:ext>
              </c:extLst>
            </c:dLbl>
            <c:spPr>
              <a:noFill/>
              <a:ln>
                <a:noFill/>
              </a:ln>
              <a:effectLst/>
            </c:spPr>
            <c:txPr>
              <a:bodyPr rot="0" spcFirstLastPara="1" vertOverflow="ellipsis" vert="horz" wrap="square" lIns="38100" tIns="19050" rIns="38100" bIns="19050" anchor="ctr" anchorCtr="0">
                <a:spAutoFit/>
              </a:bodyPr>
              <a:lstStyle/>
              <a:p>
                <a:pPr algn="ctr" rtl="0">
                  <a:defRPr lang="en-US" sz="1197" b="0" i="0" u="none" strike="noStrike" kern="1200" baseline="0">
                    <a:solidFill>
                      <a:srgbClr val="5B645F">
                        <a:lumMod val="75000"/>
                        <a:lumOff val="25000"/>
                      </a:srgb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Sheet1!$C$2:$C$5</c:f>
              <c:numCache>
                <c:formatCode>_-[$£-809]* #,##0_-;\-[$£-809]* #,##0_-;_-[$£-809]* "-"??_-;_-@_-</c:formatCode>
                <c:ptCount val="4"/>
                <c:pt idx="0" formatCode="&quot;£&quot;#,##0">
                  <c:v>2124.31</c:v>
                </c:pt>
                <c:pt idx="1">
                  <c:v>1775.4091000000001</c:v>
                </c:pt>
                <c:pt idx="2" formatCode="_-&quot;£&quot;* #,##0_-;\-&quot;£&quot;* #,##0_-;_-&quot;£&quot;* &quot;-&quot;??_-;_-@_-">
                  <c:v>2320.2667000000001</c:v>
                </c:pt>
                <c:pt idx="3" formatCode="_-&quot;£&quot;* #,##0_-;\-&quot;£&quot;* #,##0_-;_-&quot;£&quot;* &quot;-&quot;??_-;_-@_-">
                  <c:v>2043.4091000000001</c:v>
                </c:pt>
              </c:numCache>
            </c:numRef>
          </c:val>
          <c:smooth val="0"/>
          <c:extLst>
            <c:ext xmlns:c16="http://schemas.microsoft.com/office/drawing/2014/chart" uri="{C3380CC4-5D6E-409C-BE32-E72D297353CC}">
              <c16:uniqueId val="{00000003-8802-4302-A394-93AE44769A84}"/>
            </c:ext>
          </c:extLst>
        </c:ser>
        <c:ser>
          <c:idx val="2"/>
          <c:order val="2"/>
          <c:tx>
            <c:strRef>
              <c:f>Sheet1!$D$1</c:f>
              <c:strCache>
                <c:ptCount val="1"/>
                <c:pt idx="0">
                  <c:v>Large</c:v>
                </c:pt>
              </c:strCache>
            </c:strRef>
          </c:tx>
          <c:spPr>
            <a:ln w="28575" cap="rnd">
              <a:solidFill>
                <a:schemeClr val="bg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CD13-4E86-8452-1DCA91078399}"/>
                </c:ext>
              </c:extLst>
            </c:dLbl>
            <c:dLbl>
              <c:idx val="1"/>
              <c:delete val="1"/>
              <c:extLst>
                <c:ext xmlns:c15="http://schemas.microsoft.com/office/drawing/2012/chart" uri="{CE6537A1-D6FC-4f65-9D91-7224C49458BB}"/>
                <c:ext xmlns:c16="http://schemas.microsoft.com/office/drawing/2014/chart" uri="{C3380CC4-5D6E-409C-BE32-E72D297353CC}">
                  <c16:uniqueId val="{00000009-CD13-4E86-8452-1DCA91078399}"/>
                </c:ext>
              </c:extLst>
            </c:dLbl>
            <c:dLbl>
              <c:idx val="2"/>
              <c:delete val="1"/>
              <c:extLst>
                <c:ext xmlns:c15="http://schemas.microsoft.com/office/drawing/2012/chart" uri="{CE6537A1-D6FC-4f65-9D91-7224C49458BB}"/>
                <c:ext xmlns:c16="http://schemas.microsoft.com/office/drawing/2014/chart" uri="{C3380CC4-5D6E-409C-BE32-E72D297353CC}">
                  <c16:uniqueId val="{00000004-8802-4302-A394-93AE44769A84}"/>
                </c:ext>
              </c:extLst>
            </c:dLbl>
            <c:dLbl>
              <c:idx val="3"/>
              <c:layout>
                <c:manualLayout>
                  <c:x val="-6.019441417901129E-3"/>
                  <c:y val="-8.0418874689821389E-3"/>
                </c:manualLayout>
              </c:layout>
              <c:tx>
                <c:rich>
                  <a:bodyPr/>
                  <a:lstStyle/>
                  <a:p>
                    <a:fld id="{A000C8EC-6FC4-4302-A421-4343DDE31E0A}" type="SERIESNAME">
                      <a:rPr lang="en-US">
                        <a:solidFill>
                          <a:srgbClr val="00BCF2"/>
                        </a:solidFill>
                      </a:rPr>
                      <a:pPr/>
                      <a:t>[SERIES NAME]</a:t>
                    </a:fld>
                    <a:r>
                      <a:rPr lang="en-US" baseline="0" dirty="0">
                        <a:solidFill>
                          <a:srgbClr val="00BCF2"/>
                        </a:solidFill>
                      </a:rPr>
                      <a:t>, </a:t>
                    </a:r>
                    <a:fld id="{3C691965-4C8E-4B01-86FF-3208729FA748}" type="VALUE">
                      <a:rPr lang="en-US" b="1" baseline="0">
                        <a:solidFill>
                          <a:srgbClr val="00BCF2"/>
                        </a:solidFill>
                        <a:latin typeface="Century Gothic Bold" panose="020B0702020202020204" pitchFamily="34" charset="0"/>
                      </a:rPr>
                      <a:pPr/>
                      <a:t>[VALUE]</a:t>
                    </a:fld>
                    <a:endParaRPr lang="en-US" baseline="0" dirty="0">
                      <a:solidFill>
                        <a:srgbClr val="00BCF2"/>
                      </a:solidFill>
                    </a:endParaRPr>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13-4E86-8452-1DCA910783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2018</c:v>
                </c:pt>
                <c:pt idx="2">
                  <c:v>2019</c:v>
                </c:pt>
                <c:pt idx="3">
                  <c:v>2020</c:v>
                </c:pt>
              </c:numCache>
            </c:numRef>
          </c:cat>
          <c:val>
            <c:numRef>
              <c:f>Sheet1!$D$2:$D$5</c:f>
              <c:numCache>
                <c:formatCode>_-[$£-809]* #,##0_-;\-[$£-809]* #,##0_-;_-[$£-809]* "-"??_-;_-@_-</c:formatCode>
                <c:ptCount val="4"/>
                <c:pt idx="0" formatCode="&quot;£&quot;#,##0">
                  <c:v>5537.5370000000003</c:v>
                </c:pt>
                <c:pt idx="1">
                  <c:v>6318.1817999999994</c:v>
                </c:pt>
                <c:pt idx="2" formatCode="_-&quot;£&quot;* #,##0_-;\-&quot;£&quot;* #,##0_-;_-&quot;£&quot;* &quot;-&quot;??_-;_-@_-">
                  <c:v>6096.2307999999994</c:v>
                </c:pt>
                <c:pt idx="3" formatCode="_-&quot;£&quot;* #,##0_-;\-&quot;£&quot;* #,##0_-;_-&quot;£&quot;* &quot;-&quot;??_-;_-@_-">
                  <c:v>2950.2</c:v>
                </c:pt>
              </c:numCache>
            </c:numRef>
          </c:val>
          <c:smooth val="0"/>
          <c:extLst>
            <c:ext xmlns:c16="http://schemas.microsoft.com/office/drawing/2014/chart" uri="{C3380CC4-5D6E-409C-BE32-E72D297353CC}">
              <c16:uniqueId val="{00000005-8802-4302-A394-93AE44769A84}"/>
            </c:ext>
          </c:extLst>
        </c:ser>
        <c:dLbls>
          <c:dLblPos val="t"/>
          <c:showLegendKey val="0"/>
          <c:showVal val="1"/>
          <c:showCatName val="0"/>
          <c:showSerName val="0"/>
          <c:showPercent val="0"/>
          <c:showBubbleSize val="0"/>
        </c:dLbls>
        <c:smooth val="0"/>
        <c:axId val="187638447"/>
        <c:axId val="2117491151"/>
      </c:lineChart>
      <c:catAx>
        <c:axId val="187638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17491151"/>
        <c:crosses val="autoZero"/>
        <c:auto val="1"/>
        <c:lblAlgn val="ctr"/>
        <c:lblOffset val="100"/>
        <c:noMultiLvlLbl val="0"/>
      </c:catAx>
      <c:valAx>
        <c:axId val="211749115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7638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D1403D-547E-49A9-A851-6428741AF6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6A7BB67D-3BA5-4BF7-A878-AFC3EFAA76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449064-EB4A-4B45-8645-9F7F71C35601}" type="datetimeFigureOut">
              <a:rPr lang="en-GB" smtClean="0">
                <a:latin typeface="Arial" panose="020B0604020202020204" pitchFamily="34" charset="0"/>
              </a:rPr>
              <a:t>13/05/2021</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90EFE1F0-8A9B-4CF1-AB5F-761D660FC8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FE24F588-4440-4F27-AF41-1E291B27FD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C5AA03-E667-48CA-B87C-3F7E1760FCE4}"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41983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0DFA392-50AE-1F47-901F-3D43EC48B69B}" type="datetimeFigureOut">
              <a:rPr lang="en-GB" smtClean="0"/>
              <a:pPr/>
              <a:t>13/05/2021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134AA21-BDC7-3C4D-90E6-A29920BA133D}" type="slidenum">
              <a:rPr lang="en-GB" smtClean="0"/>
              <a:pPr/>
              <a:t>‹#›</a:t>
            </a:fld>
            <a:endParaRPr lang="en-GB"/>
          </a:p>
        </p:txBody>
      </p:sp>
    </p:spTree>
    <p:extLst>
      <p:ext uri="{BB962C8B-B14F-4D97-AF65-F5344CB8AC3E}">
        <p14:creationId xmlns:p14="http://schemas.microsoft.com/office/powerpoint/2010/main" val="371701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JG</a:t>
            </a:r>
          </a:p>
        </p:txBody>
      </p:sp>
      <p:sp>
        <p:nvSpPr>
          <p:cNvPr id="4" name="Slide Number Placeholder 3"/>
          <p:cNvSpPr>
            <a:spLocks noGrp="1"/>
          </p:cNvSpPr>
          <p:nvPr>
            <p:ph type="sldNum" sz="quarter" idx="5"/>
          </p:nvPr>
        </p:nvSpPr>
        <p:spPr/>
        <p:txBody>
          <a:bodyPr/>
          <a:lstStyle/>
          <a:p>
            <a:fld id="{C134AA21-BDC7-3C4D-90E6-A29920BA133D}" type="slidenum">
              <a:rPr lang="en-GB" smtClean="0"/>
              <a:pPr/>
              <a:t>1</a:t>
            </a:fld>
            <a:endParaRPr lang="en-GB"/>
          </a:p>
        </p:txBody>
      </p:sp>
    </p:spTree>
    <p:extLst>
      <p:ext uri="{BB962C8B-B14F-4D97-AF65-F5344CB8AC3E}">
        <p14:creationId xmlns:p14="http://schemas.microsoft.com/office/powerpoint/2010/main" val="323785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10</a:t>
            </a:fld>
            <a:endParaRPr lang="en-GB"/>
          </a:p>
        </p:txBody>
      </p:sp>
    </p:spTree>
    <p:extLst>
      <p:ext uri="{BB962C8B-B14F-4D97-AF65-F5344CB8AC3E}">
        <p14:creationId xmlns:p14="http://schemas.microsoft.com/office/powerpoint/2010/main" val="243132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11</a:t>
            </a:fld>
            <a:endParaRPr lang="en-GB"/>
          </a:p>
        </p:txBody>
      </p:sp>
    </p:spTree>
    <p:extLst>
      <p:ext uri="{BB962C8B-B14F-4D97-AF65-F5344CB8AC3E}">
        <p14:creationId xmlns:p14="http://schemas.microsoft.com/office/powerpoint/2010/main" val="383816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12</a:t>
            </a:fld>
            <a:endParaRPr lang="en-GB"/>
          </a:p>
        </p:txBody>
      </p:sp>
    </p:spTree>
    <p:extLst>
      <p:ext uri="{BB962C8B-B14F-4D97-AF65-F5344CB8AC3E}">
        <p14:creationId xmlns:p14="http://schemas.microsoft.com/office/powerpoint/2010/main" val="44337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13</a:t>
            </a:fld>
            <a:endParaRPr lang="en-GB"/>
          </a:p>
        </p:txBody>
      </p:sp>
    </p:spTree>
    <p:extLst>
      <p:ext uri="{BB962C8B-B14F-4D97-AF65-F5344CB8AC3E}">
        <p14:creationId xmlns:p14="http://schemas.microsoft.com/office/powerpoint/2010/main" val="67916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14</a:t>
            </a:fld>
            <a:endParaRPr lang="en-GB"/>
          </a:p>
        </p:txBody>
      </p:sp>
    </p:spTree>
    <p:extLst>
      <p:ext uri="{BB962C8B-B14F-4D97-AF65-F5344CB8AC3E}">
        <p14:creationId xmlns:p14="http://schemas.microsoft.com/office/powerpoint/2010/main" val="198372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a:t>
            </a:r>
          </a:p>
        </p:txBody>
      </p:sp>
      <p:sp>
        <p:nvSpPr>
          <p:cNvPr id="4" name="Slide Number Placeholder 3"/>
          <p:cNvSpPr>
            <a:spLocks noGrp="1"/>
          </p:cNvSpPr>
          <p:nvPr>
            <p:ph type="sldNum" sz="quarter" idx="5"/>
          </p:nvPr>
        </p:nvSpPr>
        <p:spPr/>
        <p:txBody>
          <a:bodyPr/>
          <a:lstStyle/>
          <a:p>
            <a:fld id="{C134AA21-BDC7-3C4D-90E6-A29920BA133D}" type="slidenum">
              <a:rPr lang="en-GB" smtClean="0"/>
              <a:pPr/>
              <a:t>15</a:t>
            </a:fld>
            <a:endParaRPr lang="en-GB"/>
          </a:p>
        </p:txBody>
      </p:sp>
    </p:spTree>
    <p:extLst>
      <p:ext uri="{BB962C8B-B14F-4D97-AF65-F5344CB8AC3E}">
        <p14:creationId xmlns:p14="http://schemas.microsoft.com/office/powerpoint/2010/main" val="359861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16</a:t>
            </a:fld>
            <a:endParaRPr lang="en-GB"/>
          </a:p>
        </p:txBody>
      </p:sp>
    </p:spTree>
    <p:extLst>
      <p:ext uri="{BB962C8B-B14F-4D97-AF65-F5344CB8AC3E}">
        <p14:creationId xmlns:p14="http://schemas.microsoft.com/office/powerpoint/2010/main" val="375910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17</a:t>
            </a:fld>
            <a:endParaRPr lang="en-GB"/>
          </a:p>
        </p:txBody>
      </p:sp>
    </p:spTree>
    <p:extLst>
      <p:ext uri="{BB962C8B-B14F-4D97-AF65-F5344CB8AC3E}">
        <p14:creationId xmlns:p14="http://schemas.microsoft.com/office/powerpoint/2010/main" val="360719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18</a:t>
            </a:fld>
            <a:endParaRPr lang="en-GB"/>
          </a:p>
        </p:txBody>
      </p:sp>
    </p:spTree>
    <p:extLst>
      <p:ext uri="{BB962C8B-B14F-4D97-AF65-F5344CB8AC3E}">
        <p14:creationId xmlns:p14="http://schemas.microsoft.com/office/powerpoint/2010/main" val="153792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19</a:t>
            </a:fld>
            <a:endParaRPr lang="en-GB"/>
          </a:p>
        </p:txBody>
      </p:sp>
    </p:spTree>
    <p:extLst>
      <p:ext uri="{BB962C8B-B14F-4D97-AF65-F5344CB8AC3E}">
        <p14:creationId xmlns:p14="http://schemas.microsoft.com/office/powerpoint/2010/main" val="424076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JG</a:t>
            </a:r>
          </a:p>
        </p:txBody>
      </p:sp>
      <p:sp>
        <p:nvSpPr>
          <p:cNvPr id="4" name="Slide Number Placeholder 3"/>
          <p:cNvSpPr>
            <a:spLocks noGrp="1"/>
          </p:cNvSpPr>
          <p:nvPr>
            <p:ph type="sldNum" sz="quarter" idx="5"/>
          </p:nvPr>
        </p:nvSpPr>
        <p:spPr/>
        <p:txBody>
          <a:bodyPr/>
          <a:lstStyle/>
          <a:p>
            <a:fld id="{C134AA21-BDC7-3C4D-90E6-A29920BA133D}" type="slidenum">
              <a:rPr lang="en-GB" smtClean="0"/>
              <a:pPr/>
              <a:t>2</a:t>
            </a:fld>
            <a:endParaRPr lang="en-GB"/>
          </a:p>
        </p:txBody>
      </p:sp>
    </p:spTree>
    <p:extLst>
      <p:ext uri="{BB962C8B-B14F-4D97-AF65-F5344CB8AC3E}">
        <p14:creationId xmlns:p14="http://schemas.microsoft.com/office/powerpoint/2010/main" val="221666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20</a:t>
            </a:fld>
            <a:endParaRPr lang="en-GB"/>
          </a:p>
        </p:txBody>
      </p:sp>
    </p:spTree>
    <p:extLst>
      <p:ext uri="{BB962C8B-B14F-4D97-AF65-F5344CB8AC3E}">
        <p14:creationId xmlns:p14="http://schemas.microsoft.com/office/powerpoint/2010/main" val="540476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21</a:t>
            </a:fld>
            <a:endParaRPr lang="en-GB"/>
          </a:p>
        </p:txBody>
      </p:sp>
    </p:spTree>
    <p:extLst>
      <p:ext uri="{BB962C8B-B14F-4D97-AF65-F5344CB8AC3E}">
        <p14:creationId xmlns:p14="http://schemas.microsoft.com/office/powerpoint/2010/main" val="87918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22</a:t>
            </a:fld>
            <a:endParaRPr lang="en-GB"/>
          </a:p>
        </p:txBody>
      </p:sp>
    </p:spTree>
    <p:extLst>
      <p:ext uri="{BB962C8B-B14F-4D97-AF65-F5344CB8AC3E}">
        <p14:creationId xmlns:p14="http://schemas.microsoft.com/office/powerpoint/2010/main" val="19891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23</a:t>
            </a:fld>
            <a:endParaRPr lang="en-GB"/>
          </a:p>
        </p:txBody>
      </p:sp>
    </p:spTree>
    <p:extLst>
      <p:ext uri="{BB962C8B-B14F-4D97-AF65-F5344CB8AC3E}">
        <p14:creationId xmlns:p14="http://schemas.microsoft.com/office/powerpoint/2010/main" val="230591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24</a:t>
            </a:fld>
            <a:endParaRPr lang="en-GB"/>
          </a:p>
        </p:txBody>
      </p:sp>
    </p:spTree>
    <p:extLst>
      <p:ext uri="{BB962C8B-B14F-4D97-AF65-F5344CB8AC3E}">
        <p14:creationId xmlns:p14="http://schemas.microsoft.com/office/powerpoint/2010/main" val="375250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25</a:t>
            </a:fld>
            <a:endParaRPr lang="en-GB"/>
          </a:p>
        </p:txBody>
      </p:sp>
    </p:spTree>
    <p:extLst>
      <p:ext uri="{BB962C8B-B14F-4D97-AF65-F5344CB8AC3E}">
        <p14:creationId xmlns:p14="http://schemas.microsoft.com/office/powerpoint/2010/main" val="879312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26</a:t>
            </a:fld>
            <a:endParaRPr lang="en-GB"/>
          </a:p>
        </p:txBody>
      </p:sp>
    </p:spTree>
    <p:extLst>
      <p:ext uri="{BB962C8B-B14F-4D97-AF65-F5344CB8AC3E}">
        <p14:creationId xmlns:p14="http://schemas.microsoft.com/office/powerpoint/2010/main" val="1623928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27</a:t>
            </a:fld>
            <a:endParaRPr lang="en-GB"/>
          </a:p>
        </p:txBody>
      </p:sp>
    </p:spTree>
    <p:extLst>
      <p:ext uri="{BB962C8B-B14F-4D97-AF65-F5344CB8AC3E}">
        <p14:creationId xmlns:p14="http://schemas.microsoft.com/office/powerpoint/2010/main" val="919987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28</a:t>
            </a:fld>
            <a:endParaRPr lang="en-GB"/>
          </a:p>
        </p:txBody>
      </p:sp>
    </p:spTree>
    <p:extLst>
      <p:ext uri="{BB962C8B-B14F-4D97-AF65-F5344CB8AC3E}">
        <p14:creationId xmlns:p14="http://schemas.microsoft.com/office/powerpoint/2010/main" val="4015981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29</a:t>
            </a:fld>
            <a:endParaRPr lang="en-GB"/>
          </a:p>
        </p:txBody>
      </p:sp>
    </p:spTree>
    <p:extLst>
      <p:ext uri="{BB962C8B-B14F-4D97-AF65-F5344CB8AC3E}">
        <p14:creationId xmlns:p14="http://schemas.microsoft.com/office/powerpoint/2010/main" val="91058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3</a:t>
            </a:fld>
            <a:endParaRPr lang="en-GB"/>
          </a:p>
        </p:txBody>
      </p:sp>
    </p:spTree>
    <p:extLst>
      <p:ext uri="{BB962C8B-B14F-4D97-AF65-F5344CB8AC3E}">
        <p14:creationId xmlns:p14="http://schemas.microsoft.com/office/powerpoint/2010/main" val="368865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30</a:t>
            </a:fld>
            <a:endParaRPr lang="en-GB"/>
          </a:p>
        </p:txBody>
      </p:sp>
    </p:spTree>
    <p:extLst>
      <p:ext uri="{BB962C8B-B14F-4D97-AF65-F5344CB8AC3E}">
        <p14:creationId xmlns:p14="http://schemas.microsoft.com/office/powerpoint/2010/main" val="2896227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31</a:t>
            </a:fld>
            <a:endParaRPr lang="en-GB"/>
          </a:p>
        </p:txBody>
      </p:sp>
    </p:spTree>
    <p:extLst>
      <p:ext uri="{BB962C8B-B14F-4D97-AF65-F5344CB8AC3E}">
        <p14:creationId xmlns:p14="http://schemas.microsoft.com/office/powerpoint/2010/main" val="12036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JG</a:t>
            </a:r>
          </a:p>
        </p:txBody>
      </p:sp>
      <p:sp>
        <p:nvSpPr>
          <p:cNvPr id="4" name="Slide Number Placeholder 3"/>
          <p:cNvSpPr>
            <a:spLocks noGrp="1"/>
          </p:cNvSpPr>
          <p:nvPr>
            <p:ph type="sldNum" sz="quarter" idx="5"/>
          </p:nvPr>
        </p:nvSpPr>
        <p:spPr/>
        <p:txBody>
          <a:bodyPr/>
          <a:lstStyle/>
          <a:p>
            <a:fld id="{C134AA21-BDC7-3C4D-90E6-A29920BA133D}" type="slidenum">
              <a:rPr lang="en-GB" smtClean="0"/>
              <a:pPr/>
              <a:t>4</a:t>
            </a:fld>
            <a:endParaRPr lang="en-GB"/>
          </a:p>
        </p:txBody>
      </p:sp>
    </p:spTree>
    <p:extLst>
      <p:ext uri="{BB962C8B-B14F-4D97-AF65-F5344CB8AC3E}">
        <p14:creationId xmlns:p14="http://schemas.microsoft.com/office/powerpoint/2010/main" val="204935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JG</a:t>
            </a:r>
          </a:p>
        </p:txBody>
      </p:sp>
      <p:sp>
        <p:nvSpPr>
          <p:cNvPr id="4" name="Slide Number Placeholder 3"/>
          <p:cNvSpPr>
            <a:spLocks noGrp="1"/>
          </p:cNvSpPr>
          <p:nvPr>
            <p:ph type="sldNum" sz="quarter" idx="5"/>
          </p:nvPr>
        </p:nvSpPr>
        <p:spPr/>
        <p:txBody>
          <a:bodyPr/>
          <a:lstStyle/>
          <a:p>
            <a:fld id="{C134AA21-BDC7-3C4D-90E6-A29920BA133D}" type="slidenum">
              <a:rPr lang="en-GB" smtClean="0"/>
              <a:pPr/>
              <a:t>5</a:t>
            </a:fld>
            <a:endParaRPr lang="en-GB"/>
          </a:p>
        </p:txBody>
      </p:sp>
    </p:spTree>
    <p:extLst>
      <p:ext uri="{BB962C8B-B14F-4D97-AF65-F5344CB8AC3E}">
        <p14:creationId xmlns:p14="http://schemas.microsoft.com/office/powerpoint/2010/main" val="87172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JG</a:t>
            </a:r>
          </a:p>
        </p:txBody>
      </p:sp>
      <p:sp>
        <p:nvSpPr>
          <p:cNvPr id="4" name="Slide Number Placeholder 3"/>
          <p:cNvSpPr>
            <a:spLocks noGrp="1"/>
          </p:cNvSpPr>
          <p:nvPr>
            <p:ph type="sldNum" sz="quarter" idx="5"/>
          </p:nvPr>
        </p:nvSpPr>
        <p:spPr/>
        <p:txBody>
          <a:bodyPr/>
          <a:lstStyle/>
          <a:p>
            <a:fld id="{C134AA21-BDC7-3C4D-90E6-A29920BA133D}" type="slidenum">
              <a:rPr lang="en-GB" smtClean="0"/>
              <a:pPr/>
              <a:t>6</a:t>
            </a:fld>
            <a:endParaRPr lang="en-GB"/>
          </a:p>
        </p:txBody>
      </p:sp>
    </p:spTree>
    <p:extLst>
      <p:ext uri="{BB962C8B-B14F-4D97-AF65-F5344CB8AC3E}">
        <p14:creationId xmlns:p14="http://schemas.microsoft.com/office/powerpoint/2010/main" val="82917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7</a:t>
            </a:fld>
            <a:endParaRPr lang="en-GB"/>
          </a:p>
        </p:txBody>
      </p:sp>
    </p:spTree>
    <p:extLst>
      <p:ext uri="{BB962C8B-B14F-4D97-AF65-F5344CB8AC3E}">
        <p14:creationId xmlns:p14="http://schemas.microsoft.com/office/powerpoint/2010/main" val="313706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8</a:t>
            </a:fld>
            <a:endParaRPr lang="en-GB"/>
          </a:p>
        </p:txBody>
      </p:sp>
    </p:spTree>
    <p:extLst>
      <p:ext uri="{BB962C8B-B14F-4D97-AF65-F5344CB8AC3E}">
        <p14:creationId xmlns:p14="http://schemas.microsoft.com/office/powerpoint/2010/main" val="395073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JG</a:t>
            </a:r>
          </a:p>
          <a:p>
            <a:endParaRPr lang="en-GB"/>
          </a:p>
        </p:txBody>
      </p:sp>
      <p:sp>
        <p:nvSpPr>
          <p:cNvPr id="4" name="Slide Number Placeholder 3"/>
          <p:cNvSpPr>
            <a:spLocks noGrp="1"/>
          </p:cNvSpPr>
          <p:nvPr>
            <p:ph type="sldNum" sz="quarter" idx="5"/>
          </p:nvPr>
        </p:nvSpPr>
        <p:spPr/>
        <p:txBody>
          <a:bodyPr/>
          <a:lstStyle/>
          <a:p>
            <a:fld id="{C134AA21-BDC7-3C4D-90E6-A29920BA133D}" type="slidenum">
              <a:rPr lang="en-GB" smtClean="0"/>
              <a:pPr/>
              <a:t>9</a:t>
            </a:fld>
            <a:endParaRPr lang="en-GB"/>
          </a:p>
        </p:txBody>
      </p:sp>
    </p:spTree>
    <p:extLst>
      <p:ext uri="{BB962C8B-B14F-4D97-AF65-F5344CB8AC3E}">
        <p14:creationId xmlns:p14="http://schemas.microsoft.com/office/powerpoint/2010/main" val="248218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jp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5D5998-8951-6447-A442-7720304EED94}"/>
              </a:ext>
            </a:extLst>
          </p:cNvPr>
          <p:cNvSpPr/>
          <p:nvPr userDrawn="1"/>
        </p:nvSpPr>
        <p:spPr>
          <a:xfrm>
            <a:off x="0" y="0"/>
            <a:ext cx="12192000" cy="6858000"/>
          </a:xfrm>
          <a:prstGeom prst="rect">
            <a:avLst/>
          </a:prstGeom>
          <a:gradFill>
            <a:gsLst>
              <a:gs pos="1000">
                <a:schemeClr val="bg2">
                  <a:lumMod val="0"/>
                  <a:alpha val="0"/>
                </a:schemeClr>
              </a:gs>
              <a:gs pos="46000">
                <a:srgbClr val="000000">
                  <a:alpha val="39000"/>
                </a:srgbClr>
              </a:gs>
              <a:gs pos="65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 name="Title 1">
            <a:extLst>
              <a:ext uri="{FF2B5EF4-FFF2-40B4-BE49-F238E27FC236}">
                <a16:creationId xmlns:a16="http://schemas.microsoft.com/office/drawing/2014/main" id="{75923044-9BAA-AE4C-90B4-885770DB0BDE}"/>
              </a:ext>
            </a:extLst>
          </p:cNvPr>
          <p:cNvSpPr>
            <a:spLocks noGrp="1"/>
          </p:cNvSpPr>
          <p:nvPr>
            <p:ph type="ctrTitle" hasCustomPrompt="1"/>
          </p:nvPr>
        </p:nvSpPr>
        <p:spPr>
          <a:xfrm>
            <a:off x="1524000" y="2447642"/>
            <a:ext cx="9144000" cy="1308967"/>
          </a:xfrm>
          <a:prstGeom prst="rect">
            <a:avLst/>
          </a:prstGeom>
        </p:spPr>
        <p:txBody>
          <a:bodyPr anchor="b" anchorCtr="0">
            <a:normAutofit/>
          </a:bodyPr>
          <a:lstStyle>
            <a:lvl1pPr algn="ctr">
              <a:defRPr sz="3600" b="0" i="0">
                <a:solidFill>
                  <a:schemeClr val="bg1"/>
                </a:solidFill>
                <a:latin typeface="Century Gothic" panose="020B0502020202020204" pitchFamily="34" charset="0"/>
                <a:cs typeface="Arial" panose="020B0604020202020204" pitchFamily="34" charset="0"/>
              </a:defRPr>
            </a:lvl1pPr>
          </a:lstStyle>
          <a:p>
            <a:r>
              <a:rPr lang="en-US"/>
              <a:t>Title goes here in sentence case</a:t>
            </a:r>
          </a:p>
        </p:txBody>
      </p:sp>
      <p:sp>
        <p:nvSpPr>
          <p:cNvPr id="22" name="Text Placeholder 7">
            <a:extLst>
              <a:ext uri="{FF2B5EF4-FFF2-40B4-BE49-F238E27FC236}">
                <a16:creationId xmlns:a16="http://schemas.microsoft.com/office/drawing/2014/main" id="{80A2058A-BF3B-0D40-9D76-DD0202D5EA58}"/>
              </a:ext>
            </a:extLst>
          </p:cNvPr>
          <p:cNvSpPr>
            <a:spLocks noGrp="1"/>
          </p:cNvSpPr>
          <p:nvPr>
            <p:ph type="body" sz="quarter" idx="10" hasCustomPrompt="1"/>
          </p:nvPr>
        </p:nvSpPr>
        <p:spPr>
          <a:xfrm>
            <a:off x="1539498" y="3804230"/>
            <a:ext cx="9144000" cy="615891"/>
          </a:xfrm>
          <a:prstGeom prst="rect">
            <a:avLst/>
          </a:prstGeom>
        </p:spPr>
        <p:txBody>
          <a:bodyPr>
            <a:normAutofit/>
          </a:bodyPr>
          <a:lstStyle>
            <a:lvl1pPr marL="0" indent="0" algn="ctr">
              <a:buNone/>
              <a:defRPr sz="2400" b="0" i="0">
                <a:solidFill>
                  <a:schemeClr val="bg1"/>
                </a:solidFill>
                <a:latin typeface="Century Gothic" panose="020B0502020202020204" pitchFamily="34" charset="0"/>
                <a:ea typeface="Helvetica Neue Light" panose="02000403000000020004" pitchFamily="2" charset="0"/>
                <a:cs typeface="Helvetica Neue" panose="02000503000000020004" pitchFamily="2" charset="0"/>
              </a:defRPr>
            </a:lvl1pPr>
          </a:lstStyle>
          <a:p>
            <a:pPr lvl="0"/>
            <a:r>
              <a:rPr lang="en-US"/>
              <a:t>Insert subtext here in sentence case</a:t>
            </a:r>
          </a:p>
        </p:txBody>
      </p:sp>
      <p:pic>
        <p:nvPicPr>
          <p:cNvPr id="9" name="Picture 8">
            <a:extLst>
              <a:ext uri="{FF2B5EF4-FFF2-40B4-BE49-F238E27FC236}">
                <a16:creationId xmlns:a16="http://schemas.microsoft.com/office/drawing/2014/main" id="{7DD152E3-24B4-495B-9592-0A06C61C3A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600" y="5886618"/>
            <a:ext cx="2195810" cy="748538"/>
          </a:xfrm>
          <a:prstGeom prst="rect">
            <a:avLst/>
          </a:prstGeom>
        </p:spPr>
      </p:pic>
    </p:spTree>
    <p:extLst>
      <p:ext uri="{BB962C8B-B14F-4D97-AF65-F5344CB8AC3E}">
        <p14:creationId xmlns:p14="http://schemas.microsoft.com/office/powerpoint/2010/main" val="35840369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1c_5_section_contents">
    <p:spTree>
      <p:nvGrpSpPr>
        <p:cNvPr id="1" name=""/>
        <p:cNvGrpSpPr/>
        <p:nvPr/>
      </p:nvGrpSpPr>
      <p:grpSpPr>
        <a:xfrm>
          <a:off x="0" y="0"/>
          <a:ext cx="0" cy="0"/>
          <a:chOff x="0" y="0"/>
          <a:chExt cx="0" cy="0"/>
        </a:xfrm>
      </p:grpSpPr>
      <p:sp>
        <p:nvSpPr>
          <p:cNvPr id="32" name="Picture Placeholder 3">
            <a:extLst>
              <a:ext uri="{FF2B5EF4-FFF2-40B4-BE49-F238E27FC236}">
                <a16:creationId xmlns:a16="http://schemas.microsoft.com/office/drawing/2014/main" id="{D469AA27-63D3-49B5-A439-4114FC42B438}"/>
              </a:ext>
            </a:extLst>
          </p:cNvPr>
          <p:cNvSpPr>
            <a:spLocks noGrp="1"/>
          </p:cNvSpPr>
          <p:nvPr>
            <p:ph type="pic" sz="quarter" idx="11"/>
          </p:nvPr>
        </p:nvSpPr>
        <p:spPr>
          <a:xfrm>
            <a:off x="4066070" y="3494175"/>
            <a:ext cx="1975443" cy="3363824"/>
          </a:xfrm>
        </p:spPr>
        <p:txBody>
          <a:bodyPr/>
          <a:lstStyle/>
          <a:p>
            <a:r>
              <a:rPr lang="en-US"/>
              <a:t>Click icon to add picture</a:t>
            </a:r>
            <a:endParaRPr lang="en-GB"/>
          </a:p>
        </p:txBody>
      </p:sp>
      <p:sp>
        <p:nvSpPr>
          <p:cNvPr id="33" name="Picture Placeholder 3">
            <a:extLst>
              <a:ext uri="{FF2B5EF4-FFF2-40B4-BE49-F238E27FC236}">
                <a16:creationId xmlns:a16="http://schemas.microsoft.com/office/drawing/2014/main" id="{61EB6EC3-F07E-49A1-A7DE-4563E3387E17}"/>
              </a:ext>
            </a:extLst>
          </p:cNvPr>
          <p:cNvSpPr>
            <a:spLocks noGrp="1"/>
          </p:cNvSpPr>
          <p:nvPr>
            <p:ph type="pic" sz="quarter" idx="12"/>
          </p:nvPr>
        </p:nvSpPr>
        <p:spPr>
          <a:xfrm>
            <a:off x="8157105" y="3486886"/>
            <a:ext cx="1975443" cy="3371113"/>
          </a:xfrm>
        </p:spPr>
        <p:txBody>
          <a:bodyPr/>
          <a:lstStyle/>
          <a:p>
            <a:r>
              <a:rPr lang="en-US"/>
              <a:t>Click icon to add picture</a:t>
            </a:r>
            <a:endParaRPr lang="en-GB"/>
          </a:p>
        </p:txBody>
      </p:sp>
      <p:sp>
        <p:nvSpPr>
          <p:cNvPr id="34" name="Picture Placeholder 3">
            <a:extLst>
              <a:ext uri="{FF2B5EF4-FFF2-40B4-BE49-F238E27FC236}">
                <a16:creationId xmlns:a16="http://schemas.microsoft.com/office/drawing/2014/main" id="{DFF11165-5187-4BBE-826D-F1A35006C2A7}"/>
              </a:ext>
            </a:extLst>
          </p:cNvPr>
          <p:cNvSpPr>
            <a:spLocks noGrp="1"/>
          </p:cNvSpPr>
          <p:nvPr>
            <p:ph type="pic" sz="quarter" idx="13"/>
          </p:nvPr>
        </p:nvSpPr>
        <p:spPr>
          <a:xfrm>
            <a:off x="10226549" y="-8224"/>
            <a:ext cx="1965452" cy="3419804"/>
          </a:xfrm>
        </p:spPr>
        <p:txBody>
          <a:bodyPr/>
          <a:lstStyle/>
          <a:p>
            <a:r>
              <a:rPr lang="en-US"/>
              <a:t>Click icon to add picture</a:t>
            </a:r>
            <a:endParaRPr lang="en-GB"/>
          </a:p>
        </p:txBody>
      </p:sp>
      <p:sp>
        <p:nvSpPr>
          <p:cNvPr id="35" name="Picture Placeholder 3">
            <a:extLst>
              <a:ext uri="{FF2B5EF4-FFF2-40B4-BE49-F238E27FC236}">
                <a16:creationId xmlns:a16="http://schemas.microsoft.com/office/drawing/2014/main" id="{63948C29-9B03-44BD-B527-5692530FB18D}"/>
              </a:ext>
            </a:extLst>
          </p:cNvPr>
          <p:cNvSpPr>
            <a:spLocks noGrp="1"/>
          </p:cNvSpPr>
          <p:nvPr>
            <p:ph type="pic" sz="quarter" idx="14"/>
          </p:nvPr>
        </p:nvSpPr>
        <p:spPr>
          <a:xfrm>
            <a:off x="6104610" y="-8224"/>
            <a:ext cx="1966833" cy="3419804"/>
          </a:xfrm>
        </p:spPr>
        <p:txBody>
          <a:bodyPr/>
          <a:lstStyle/>
          <a:p>
            <a:r>
              <a:rPr lang="en-US"/>
              <a:t>Click icon to add picture</a:t>
            </a:r>
            <a:endParaRPr lang="en-GB"/>
          </a:p>
        </p:txBody>
      </p:sp>
      <p:sp>
        <p:nvSpPr>
          <p:cNvPr id="36" name="Picture Placeholder 3">
            <a:extLst>
              <a:ext uri="{FF2B5EF4-FFF2-40B4-BE49-F238E27FC236}">
                <a16:creationId xmlns:a16="http://schemas.microsoft.com/office/drawing/2014/main" id="{67973FF3-6884-41F9-BD91-43CC449675C5}"/>
              </a:ext>
            </a:extLst>
          </p:cNvPr>
          <p:cNvSpPr>
            <a:spLocks noGrp="1"/>
          </p:cNvSpPr>
          <p:nvPr>
            <p:ph type="pic" sz="quarter" idx="15"/>
          </p:nvPr>
        </p:nvSpPr>
        <p:spPr>
          <a:xfrm>
            <a:off x="2020553" y="-11459"/>
            <a:ext cx="1975443" cy="3423039"/>
          </a:xfrm>
        </p:spPr>
        <p:txBody>
          <a:bodyPr/>
          <a:lstStyle/>
          <a:p>
            <a:r>
              <a:rPr lang="en-US"/>
              <a:t>Click icon to add picture</a:t>
            </a:r>
            <a:endParaRPr lang="en-GB"/>
          </a:p>
        </p:txBody>
      </p:sp>
      <p:sp>
        <p:nvSpPr>
          <p:cNvPr id="31" name="Picture Placeholder 3">
            <a:extLst>
              <a:ext uri="{FF2B5EF4-FFF2-40B4-BE49-F238E27FC236}">
                <a16:creationId xmlns:a16="http://schemas.microsoft.com/office/drawing/2014/main" id="{CE341A45-C273-4891-9434-5B09C3A0B636}"/>
              </a:ext>
            </a:extLst>
          </p:cNvPr>
          <p:cNvSpPr>
            <a:spLocks noGrp="1"/>
          </p:cNvSpPr>
          <p:nvPr>
            <p:ph type="pic" sz="quarter" idx="10"/>
          </p:nvPr>
        </p:nvSpPr>
        <p:spPr>
          <a:xfrm>
            <a:off x="0" y="3494175"/>
            <a:ext cx="1950478" cy="3362068"/>
          </a:xfrm>
        </p:spPr>
        <p:txBody>
          <a:bodyPr/>
          <a:lstStyle/>
          <a:p>
            <a:r>
              <a:rPr lang="en-US"/>
              <a:t>Click icon to add picture</a:t>
            </a:r>
            <a:endParaRPr lang="en-GB"/>
          </a:p>
        </p:txBody>
      </p:sp>
      <p:sp>
        <p:nvSpPr>
          <p:cNvPr id="13" name="Rectangle 12">
            <a:extLst>
              <a:ext uri="{FF2B5EF4-FFF2-40B4-BE49-F238E27FC236}">
                <a16:creationId xmlns:a16="http://schemas.microsoft.com/office/drawing/2014/main" id="{D2D863D3-3C3D-417C-9F26-C836A5CBBBFD}"/>
              </a:ext>
            </a:extLst>
          </p:cNvPr>
          <p:cNvSpPr/>
          <p:nvPr userDrawn="1"/>
        </p:nvSpPr>
        <p:spPr>
          <a:xfrm>
            <a:off x="-9993" y="1758"/>
            <a:ext cx="1975443" cy="3409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01</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4" name="Rectangle 13">
            <a:extLst>
              <a:ext uri="{FF2B5EF4-FFF2-40B4-BE49-F238E27FC236}">
                <a16:creationId xmlns:a16="http://schemas.microsoft.com/office/drawing/2014/main" id="{D4813116-D841-47EB-89B1-0589510F66E8}"/>
              </a:ext>
            </a:extLst>
          </p:cNvPr>
          <p:cNvSpPr/>
          <p:nvPr userDrawn="1"/>
        </p:nvSpPr>
        <p:spPr>
          <a:xfrm>
            <a:off x="4066071" y="1"/>
            <a:ext cx="1975443" cy="3419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03</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5" name="Rectangle 14">
            <a:extLst>
              <a:ext uri="{FF2B5EF4-FFF2-40B4-BE49-F238E27FC236}">
                <a16:creationId xmlns:a16="http://schemas.microsoft.com/office/drawing/2014/main" id="{4F0F049C-4F20-4067-98BD-2FEF9235DED8}"/>
              </a:ext>
            </a:extLst>
          </p:cNvPr>
          <p:cNvSpPr/>
          <p:nvPr userDrawn="1"/>
        </p:nvSpPr>
        <p:spPr>
          <a:xfrm>
            <a:off x="2020553" y="3494175"/>
            <a:ext cx="1975443" cy="3373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02</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21" name="Rectangle 20">
            <a:extLst>
              <a:ext uri="{FF2B5EF4-FFF2-40B4-BE49-F238E27FC236}">
                <a16:creationId xmlns:a16="http://schemas.microsoft.com/office/drawing/2014/main" id="{9E97D924-AA30-4CCA-9A32-FC5D88AD8BFB}"/>
              </a:ext>
            </a:extLst>
          </p:cNvPr>
          <p:cNvSpPr/>
          <p:nvPr userDrawn="1"/>
        </p:nvSpPr>
        <p:spPr>
          <a:xfrm>
            <a:off x="6104610" y="3484909"/>
            <a:ext cx="1975443" cy="3373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04</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23" name="Rectangle 22">
            <a:extLst>
              <a:ext uri="{FF2B5EF4-FFF2-40B4-BE49-F238E27FC236}">
                <a16:creationId xmlns:a16="http://schemas.microsoft.com/office/drawing/2014/main" id="{45D8A921-4D3C-4413-B1FB-5C8EEF26E7FD}"/>
              </a:ext>
            </a:extLst>
          </p:cNvPr>
          <p:cNvSpPr/>
          <p:nvPr userDrawn="1"/>
        </p:nvSpPr>
        <p:spPr>
          <a:xfrm>
            <a:off x="8169321" y="1"/>
            <a:ext cx="1975443" cy="34198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05</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29" name="Rectangle 28">
            <a:extLst>
              <a:ext uri="{FF2B5EF4-FFF2-40B4-BE49-F238E27FC236}">
                <a16:creationId xmlns:a16="http://schemas.microsoft.com/office/drawing/2014/main" id="{CC1CDD80-E1F1-431B-9A22-E095E3AC3178}"/>
              </a:ext>
            </a:extLst>
          </p:cNvPr>
          <p:cNvSpPr/>
          <p:nvPr userDrawn="1"/>
        </p:nvSpPr>
        <p:spPr>
          <a:xfrm>
            <a:off x="10226549" y="3484909"/>
            <a:ext cx="1975443" cy="3373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06</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Tree>
    <p:extLst>
      <p:ext uri="{BB962C8B-B14F-4D97-AF65-F5344CB8AC3E}">
        <p14:creationId xmlns:p14="http://schemas.microsoft.com/office/powerpoint/2010/main" val="285232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3044-9BAA-AE4C-90B4-885770DB0BDE}"/>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0">
                <a:solidFill>
                  <a:schemeClr val="bg1"/>
                </a:solidFill>
              </a:defRPr>
            </a:lvl1pPr>
          </a:lstStyle>
          <a:p>
            <a:r>
              <a:rPr lang="en-US"/>
              <a:t>Title goes here in sentence case</a:t>
            </a:r>
          </a:p>
        </p:txBody>
      </p:sp>
      <p:sp>
        <p:nvSpPr>
          <p:cNvPr id="22" name="Text Placeholder 7">
            <a:extLst>
              <a:ext uri="{FF2B5EF4-FFF2-40B4-BE49-F238E27FC236}">
                <a16:creationId xmlns:a16="http://schemas.microsoft.com/office/drawing/2014/main" id="{80A2058A-BF3B-0D40-9D76-DD0202D5EA58}"/>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14" name="Straight Connector 13">
            <a:extLst>
              <a:ext uri="{FF2B5EF4-FFF2-40B4-BE49-F238E27FC236}">
                <a16:creationId xmlns:a16="http://schemas.microsoft.com/office/drawing/2014/main" id="{8858986C-E1F0-794D-8140-C30578A8BF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8DE36AF-3BFB-974B-9FBA-6ED1BF1A93E1}"/>
              </a:ext>
            </a:extLst>
          </p:cNvPr>
          <p:cNvGrpSpPr/>
          <p:nvPr userDrawn="1"/>
        </p:nvGrpSpPr>
        <p:grpSpPr>
          <a:xfrm rot="10800000">
            <a:off x="6375821" y="147007"/>
            <a:ext cx="5827902" cy="2016977"/>
            <a:chOff x="-1" y="4663945"/>
            <a:chExt cx="5827902" cy="2016977"/>
          </a:xfrm>
        </p:grpSpPr>
        <p:sp>
          <p:nvSpPr>
            <p:cNvPr id="16" name="Rectangle 15">
              <a:extLst>
                <a:ext uri="{FF2B5EF4-FFF2-40B4-BE49-F238E27FC236}">
                  <a16:creationId xmlns:a16="http://schemas.microsoft.com/office/drawing/2014/main" id="{2BD25F99-91E8-4246-BD70-801CF529E2F1}"/>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411A3667-D22C-2A4B-AAD6-E5A1702D668B}"/>
                </a:ext>
              </a:extLst>
            </p:cNvPr>
            <p:cNvSpPr/>
            <p:nvPr userDrawn="1"/>
          </p:nvSpPr>
          <p:spPr>
            <a:xfrm>
              <a:off x="-1" y="5062957"/>
              <a:ext cx="3940234" cy="622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8" name="Rectangle 17">
              <a:extLst>
                <a:ext uri="{FF2B5EF4-FFF2-40B4-BE49-F238E27FC236}">
                  <a16:creationId xmlns:a16="http://schemas.microsoft.com/office/drawing/2014/main" id="{F810E07A-84C9-F24C-9A79-C7AF0A66A7D4}"/>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9" name="Rectangle 18">
              <a:extLst>
                <a:ext uri="{FF2B5EF4-FFF2-40B4-BE49-F238E27FC236}">
                  <a16:creationId xmlns:a16="http://schemas.microsoft.com/office/drawing/2014/main" id="{EDC10509-3D0C-1247-9036-0EBA53603F35}"/>
                </a:ext>
              </a:extLst>
            </p:cNvPr>
            <p:cNvSpPr/>
            <p:nvPr userDrawn="1"/>
          </p:nvSpPr>
          <p:spPr>
            <a:xfrm>
              <a:off x="488" y="6406846"/>
              <a:ext cx="1202086" cy="27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0" name="Rectangle 19">
              <a:extLst>
                <a:ext uri="{FF2B5EF4-FFF2-40B4-BE49-F238E27FC236}">
                  <a16:creationId xmlns:a16="http://schemas.microsoft.com/office/drawing/2014/main" id="{A8E47D8C-B612-174F-9259-E0DD370DD277}"/>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
        <p:nvSpPr>
          <p:cNvPr id="21" name="Footer Placeholder 2">
            <a:extLst>
              <a:ext uri="{FF2B5EF4-FFF2-40B4-BE49-F238E27FC236}">
                <a16:creationId xmlns:a16="http://schemas.microsoft.com/office/drawing/2014/main" id="{3073B508-0EB3-0C47-B894-9CB4DBEF9C83}"/>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fld id="{4FE1D128-65CB-E84D-BBCD-F6994D46BF4D}" type="slidenum">
              <a:rPr lang="en-GB" smtClean="0"/>
              <a:pPr/>
              <a:t>‹#›</a:t>
            </a:fld>
            <a:endParaRPr lang="en-GB"/>
          </a:p>
        </p:txBody>
      </p:sp>
      <p:pic>
        <p:nvPicPr>
          <p:cNvPr id="23" name="Picture 22">
            <a:extLst>
              <a:ext uri="{FF2B5EF4-FFF2-40B4-BE49-F238E27FC236}">
                <a16:creationId xmlns:a16="http://schemas.microsoft.com/office/drawing/2014/main" id="{F17201A2-5241-48D8-A27D-A8B4A37CAB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3" name="Picture 12">
            <a:extLst>
              <a:ext uri="{FF2B5EF4-FFF2-40B4-BE49-F238E27FC236}">
                <a16:creationId xmlns:a16="http://schemas.microsoft.com/office/drawing/2014/main" id="{2AB37257-C885-48C3-AD45-88B2530B4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spTree>
    <p:extLst>
      <p:ext uri="{BB962C8B-B14F-4D97-AF65-F5344CB8AC3E}">
        <p14:creationId xmlns:p14="http://schemas.microsoft.com/office/powerpoint/2010/main" val="845301567"/>
      </p:ext>
    </p:extLst>
  </p:cSld>
  <p:clrMapOvr>
    <a:masterClrMapping/>
  </p:clrMapOvr>
  <p:extLst>
    <p:ext uri="{DCECCB84-F9BA-43D5-87BE-67443E8EF086}">
      <p15:sldGuideLst xmlns:p15="http://schemas.microsoft.com/office/powerpoint/2012/main">
        <p15:guide id="1" orient="horz" pos="21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4" name="Group 13">
            <a:extLst>
              <a:ext uri="{FF2B5EF4-FFF2-40B4-BE49-F238E27FC236}">
                <a16:creationId xmlns:a16="http://schemas.microsoft.com/office/drawing/2014/main" id="{1B22ECBD-C916-B045-8C96-CA5A45C7AD88}"/>
              </a:ext>
            </a:extLst>
          </p:cNvPr>
          <p:cNvGrpSpPr/>
          <p:nvPr userDrawn="1"/>
        </p:nvGrpSpPr>
        <p:grpSpPr>
          <a:xfrm rot="10800000">
            <a:off x="6364098" y="158730"/>
            <a:ext cx="5827902" cy="2016977"/>
            <a:chOff x="-1" y="4663945"/>
            <a:chExt cx="5827902" cy="2016977"/>
          </a:xfrm>
        </p:grpSpPr>
        <p:sp>
          <p:nvSpPr>
            <p:cNvPr id="15" name="Rectangle 14">
              <a:extLst>
                <a:ext uri="{FF2B5EF4-FFF2-40B4-BE49-F238E27FC236}">
                  <a16:creationId xmlns:a16="http://schemas.microsoft.com/office/drawing/2014/main" id="{BCED04B2-E7BA-5C4C-9895-C1C380EDFFB1}"/>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6" name="Rectangle 15">
              <a:extLst>
                <a:ext uri="{FF2B5EF4-FFF2-40B4-BE49-F238E27FC236}">
                  <a16:creationId xmlns:a16="http://schemas.microsoft.com/office/drawing/2014/main" id="{858CFC7F-404C-794D-8C8F-12E29CCF2DF7}"/>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55919EC4-3456-394C-9F77-1655ED4BF251}"/>
                </a:ext>
              </a:extLst>
            </p:cNvPr>
            <p:cNvSpPr/>
            <p:nvPr userDrawn="1"/>
          </p:nvSpPr>
          <p:spPr>
            <a:xfrm>
              <a:off x="2121" y="5822060"/>
              <a:ext cx="5825780" cy="468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095607C8-F92B-5641-8969-813A28CFEA88}"/>
                </a:ext>
              </a:extLst>
            </p:cNvPr>
            <p:cNvSpPr/>
            <p:nvPr userDrawn="1"/>
          </p:nvSpPr>
          <p:spPr>
            <a:xfrm>
              <a:off x="488" y="6406846"/>
              <a:ext cx="1202086" cy="274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7" name="Rectangle 26">
              <a:extLst>
                <a:ext uri="{FF2B5EF4-FFF2-40B4-BE49-F238E27FC236}">
                  <a16:creationId xmlns:a16="http://schemas.microsoft.com/office/drawing/2014/main" id="{5634ECB7-E0E2-3842-9EF6-F918F79E1F37}"/>
                </a:ext>
              </a:extLst>
            </p:cNvPr>
            <p:cNvSpPr/>
            <p:nvPr userDrawn="1"/>
          </p:nvSpPr>
          <p:spPr>
            <a:xfrm>
              <a:off x="-1" y="5624837"/>
              <a:ext cx="2527070" cy="31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274667502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a:solidFill>
                  <a:schemeClr val="tx1"/>
                </a:solidFill>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C72FCD4-32B2-F144-B95B-61FA8242A671}"/>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A06387B2-7A61-DC40-A17B-3BFC5FA5102E}" type="slidenum">
              <a:rPr lang="en-GB" smtClean="0"/>
              <a:pPr/>
              <a:t>‹#›</a:t>
            </a:fld>
            <a:endParaRPr lang="en-GB"/>
          </a:p>
        </p:txBody>
      </p:sp>
      <p:sp>
        <p:nvSpPr>
          <p:cNvPr id="8" name="Text Placeholder 7">
            <a:extLst>
              <a:ext uri="{FF2B5EF4-FFF2-40B4-BE49-F238E27FC236}">
                <a16:creationId xmlns:a16="http://schemas.microsoft.com/office/drawing/2014/main" id="{4892DD46-7CCA-E64B-85FF-CBF1C3886095}"/>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DA650CC2-E3C5-4D8E-9A69-AE643F9B26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661F1A26-68A1-45DD-A414-588CF41E5A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177554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8"/>
          </a:xfrm>
        </p:spPr>
        <p:txBody>
          <a:bodyPr lIns="0" tIns="46800" rIns="0" anchor="b" anchorCtr="0"/>
          <a:lstStyle>
            <a:lvl1pPr algn="l">
              <a:defRPr b="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FE7ABECA-E0EE-F045-8F8F-D118DD34FCB7}"/>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8CE2EA98-B158-B24C-B908-E850C582327F}" type="slidenum">
              <a:rPr lang="en-GB" smtClean="0"/>
              <a:pPr/>
              <a:t>‹#›</a:t>
            </a:fld>
            <a:endParaRPr lang="en-GB"/>
          </a:p>
        </p:txBody>
      </p:sp>
      <p:sp>
        <p:nvSpPr>
          <p:cNvPr id="9" name="Text Placeholder 7">
            <a:extLst>
              <a:ext uri="{FF2B5EF4-FFF2-40B4-BE49-F238E27FC236}">
                <a16:creationId xmlns:a16="http://schemas.microsoft.com/office/drawing/2014/main" id="{251FD053-3D37-6B4E-B3A0-E51B3F73A544}"/>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1CD49CA2-C452-483E-B623-2FFBEE220B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a:extLst>
              <a:ext uri="{FF2B5EF4-FFF2-40B4-BE49-F238E27FC236}">
                <a16:creationId xmlns:a16="http://schemas.microsoft.com/office/drawing/2014/main" id="{B4C9B8B1-CD51-43DD-A894-01D76637D6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164786159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77696E60-197D-4FF2-9291-66FAA72C42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424084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4" name="Text Placeholder 8">
            <a:extLst>
              <a:ext uri="{FF2B5EF4-FFF2-40B4-BE49-F238E27FC236}">
                <a16:creationId xmlns:a16="http://schemas.microsoft.com/office/drawing/2014/main" id="{D704644D-5978-4B49-B6B6-114C370AF81A}"/>
              </a:ext>
            </a:extLst>
          </p:cNvPr>
          <p:cNvSpPr>
            <a:spLocks noGrp="1"/>
          </p:cNvSpPr>
          <p:nvPr>
            <p:ph type="body" sz="quarter" idx="13"/>
          </p:nvPr>
        </p:nvSpPr>
        <p:spPr>
          <a:xfrm>
            <a:off x="7439186" y="368300"/>
            <a:ext cx="3913027" cy="612549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9EA4D7E0-30EF-114F-B0B2-8BA3DBC944E1}"/>
              </a:ext>
            </a:extLst>
          </p:cNvPr>
          <p:cNvSpPr>
            <a:spLocks noGrp="1"/>
          </p:cNvSpPr>
          <p:nvPr>
            <p:ph type="ftr" sz="quarter" idx="11"/>
          </p:nvPr>
        </p:nvSpPr>
        <p:spPr>
          <a:xfrm>
            <a:off x="7439186" y="6356350"/>
            <a:ext cx="4114800" cy="365125"/>
          </a:xfrm>
        </p:spPr>
        <p:txBody>
          <a:bodyPr/>
          <a:lstStyle>
            <a:lvl1pPr algn="l">
              <a:defRPr>
                <a:solidFill>
                  <a:schemeClr val="tx1"/>
                </a:solidFill>
              </a:defRPr>
            </a:lvl1pPr>
          </a:lstStyle>
          <a:p>
            <a:fld id="{8516D993-503A-B140-A07F-37C08D356F31}" type="slidenum">
              <a:rPr lang="en-GB" smtClean="0"/>
              <a:pPr/>
              <a:t>‹#›</a:t>
            </a:fld>
            <a:endParaRPr lang="en-GB"/>
          </a:p>
        </p:txBody>
      </p:sp>
      <p:sp>
        <p:nvSpPr>
          <p:cNvPr id="7" name="Text Placeholder 7">
            <a:extLst>
              <a:ext uri="{FF2B5EF4-FFF2-40B4-BE49-F238E27FC236}">
                <a16:creationId xmlns:a16="http://schemas.microsoft.com/office/drawing/2014/main" id="{C6BD1C2B-F2A4-3640-97C9-A989EFF5AA47}"/>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1E9872D7-185B-4513-87B1-0E3CADD1A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238B176D-A423-4822-A8E3-13DD25AF8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63254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8F96CD15-8A93-E64D-998B-C9FEFE9F13C7}"/>
              </a:ext>
            </a:extLst>
          </p:cNvPr>
          <p:cNvSpPr>
            <a:spLocks noGrp="1"/>
          </p:cNvSpPr>
          <p:nvPr>
            <p:ph type="ftr" sz="quarter" idx="11"/>
          </p:nvPr>
        </p:nvSpPr>
        <p:spPr>
          <a:xfrm>
            <a:off x="7914197" y="6356350"/>
            <a:ext cx="4114800" cy="365125"/>
          </a:xfrm>
        </p:spPr>
        <p:txBody>
          <a:bodyPr/>
          <a:lstStyle>
            <a:lvl1pPr algn="l">
              <a:defRPr>
                <a:solidFill>
                  <a:schemeClr val="tx1"/>
                </a:solidFill>
              </a:defRPr>
            </a:lvl1pPr>
          </a:lstStyle>
          <a:p>
            <a:fld id="{2945B052-E178-2E44-BA10-58D0D3B4BD95}" type="slidenum">
              <a:rPr lang="en-GB" smtClean="0"/>
              <a:pPr/>
              <a:t>‹#›</a:t>
            </a:fld>
            <a:endParaRPr lang="en-GB"/>
          </a:p>
        </p:txBody>
      </p:sp>
      <p:sp>
        <p:nvSpPr>
          <p:cNvPr id="12" name="Text Placeholder 7">
            <a:extLst>
              <a:ext uri="{FF2B5EF4-FFF2-40B4-BE49-F238E27FC236}">
                <a16:creationId xmlns:a16="http://schemas.microsoft.com/office/drawing/2014/main" id="{0BF3B58F-FF2C-C54E-A442-485F040F382F}"/>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2274BF91-0C7D-4931-B2D7-BAABD86466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3BD9E112-BCEC-4313-8234-380D889195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325746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anchor="ctr" anchorCtr="0">
            <a:normAutofit/>
          </a:bodyPr>
          <a:lstStyle>
            <a:lvl1pPr marL="0" indent="0" algn="ctr">
              <a:buNone/>
              <a:defRPr sz="3200" b="0" i="0">
                <a:solidFill>
                  <a:schemeClr val="bg1"/>
                </a:solidFill>
                <a:latin typeface="Century Gothic" panose="020B0502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6" name="Footer Placeholder 2">
            <a:extLst>
              <a:ext uri="{FF2B5EF4-FFF2-40B4-BE49-F238E27FC236}">
                <a16:creationId xmlns:a16="http://schemas.microsoft.com/office/drawing/2014/main" id="{CEE60FEE-C0F5-214D-8642-2DE797D2AC9C}"/>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fld id="{20E4E90A-B33D-2B4E-8D44-3D9A0722D61D}" type="slidenum">
              <a:rPr lang="en-GB" smtClean="0"/>
              <a:pPr/>
              <a:t>‹#›</a:t>
            </a:fld>
            <a:endParaRPr lang="en-GB"/>
          </a:p>
        </p:txBody>
      </p:sp>
      <p:sp>
        <p:nvSpPr>
          <p:cNvPr id="7" name="Text Placeholder 7">
            <a:extLst>
              <a:ext uri="{FF2B5EF4-FFF2-40B4-BE49-F238E27FC236}">
                <a16:creationId xmlns:a16="http://schemas.microsoft.com/office/drawing/2014/main" id="{0F284D73-52E3-B741-A9E9-433EEDD555E2}"/>
              </a:ext>
            </a:extLst>
          </p:cNvPr>
          <p:cNvSpPr>
            <a:spLocks noGrp="1"/>
          </p:cNvSpPr>
          <p:nvPr>
            <p:ph type="body" sz="quarter" idx="12"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bg2"/>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1A6C6EAD-C4E6-4B14-AEF3-3D6F8EDDD1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8" name="Picture 7">
            <a:extLst>
              <a:ext uri="{FF2B5EF4-FFF2-40B4-BE49-F238E27FC236}">
                <a16:creationId xmlns:a16="http://schemas.microsoft.com/office/drawing/2014/main" id="{6D2C0E57-22CB-48D6-8F97-56A4D466EF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spTree>
    <p:extLst>
      <p:ext uri="{BB962C8B-B14F-4D97-AF65-F5344CB8AC3E}">
        <p14:creationId xmlns:p14="http://schemas.microsoft.com/office/powerpoint/2010/main" val="380409784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E05EC72-664F-4C5C-8AF8-94637BFC2B7F}"/>
              </a:ext>
            </a:extLst>
          </p:cNvPr>
          <p:cNvSpPr>
            <a:spLocks noGrp="1"/>
          </p:cNvSpPr>
          <p:nvPr>
            <p:ph type="pic" sz="quarter" idx="14"/>
          </p:nvPr>
        </p:nvSpPr>
        <p:spPr>
          <a:xfrm>
            <a:off x="0" y="0"/>
            <a:ext cx="12192000" cy="6858000"/>
          </a:xfrm>
        </p:spPr>
        <p:txBody>
          <a:bodyPr/>
          <a:lstStyle/>
          <a:p>
            <a:endParaRPr lang="en-GB"/>
          </a:p>
        </p:txBody>
      </p:sp>
      <p:sp>
        <p:nvSpPr>
          <p:cNvPr id="8" name="Text Placeholder 7">
            <a:extLst>
              <a:ext uri="{FF2B5EF4-FFF2-40B4-BE49-F238E27FC236}">
                <a16:creationId xmlns:a16="http://schemas.microsoft.com/office/drawing/2014/main" id="{4D7B0AF3-0F0D-C34E-B5ED-DD2C38BEA096}"/>
              </a:ext>
            </a:extLst>
          </p:cNvPr>
          <p:cNvSpPr>
            <a:spLocks noGrp="1"/>
          </p:cNvSpPr>
          <p:nvPr>
            <p:ph type="body" sz="quarter" idx="13"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57AE6F61-9F97-4776-8D17-F3BFA4FDF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
        <p:nvSpPr>
          <p:cNvPr id="12" name="Rectangle 11">
            <a:extLst>
              <a:ext uri="{FF2B5EF4-FFF2-40B4-BE49-F238E27FC236}">
                <a16:creationId xmlns:a16="http://schemas.microsoft.com/office/drawing/2014/main" id="{D557EC0F-9D5B-A842-8ADB-D3D2606A71E2}"/>
              </a:ext>
            </a:extLst>
          </p:cNvPr>
          <p:cNvSpPr/>
          <p:nvPr userDrawn="1"/>
        </p:nvSpPr>
        <p:spPr>
          <a:xfrm>
            <a:off x="858397" y="0"/>
            <a:ext cx="44065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202644"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0A85F28D-E752-414B-8752-C7CF063C58DA}"/>
              </a:ext>
            </a:extLst>
          </p:cNvPr>
          <p:cNvSpPr>
            <a:spLocks noGrp="1"/>
          </p:cNvSpPr>
          <p:nvPr>
            <p:ph type="body" sz="quarter" idx="11" hasCustomPrompt="1"/>
          </p:nvPr>
        </p:nvSpPr>
        <p:spPr>
          <a:xfrm>
            <a:off x="1218142"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sp>
        <p:nvSpPr>
          <p:cNvPr id="18" name="Title 1">
            <a:extLst>
              <a:ext uri="{FF2B5EF4-FFF2-40B4-BE49-F238E27FC236}">
                <a16:creationId xmlns:a16="http://schemas.microsoft.com/office/drawing/2014/main" id="{57EACAD1-D24C-AC48-B1E8-DBC2DE1B2394}"/>
              </a:ext>
            </a:extLst>
          </p:cNvPr>
          <p:cNvSpPr>
            <a:spLocks noGrp="1"/>
          </p:cNvSpPr>
          <p:nvPr>
            <p:ph type="ctrTitle" hasCustomPrompt="1"/>
          </p:nvPr>
        </p:nvSpPr>
        <p:spPr>
          <a:xfrm>
            <a:off x="1202644" y="3429001"/>
            <a:ext cx="3603875" cy="1947775"/>
          </a:xfrm>
        </p:spPr>
        <p:txBody>
          <a:bodyPr lIns="0" rIns="90000" anchor="b" anchorCtr="0">
            <a:normAutofit/>
          </a:bodyPr>
          <a:lstStyle>
            <a:lvl1pPr algn="l">
              <a:defRPr sz="3600" b="0">
                <a:solidFill>
                  <a:schemeClr val="bg1"/>
                </a:solidFill>
              </a:defRPr>
            </a:lvl1pPr>
          </a:lstStyle>
          <a:p>
            <a:r>
              <a:rPr lang="en-US"/>
              <a:t>Case Study</a:t>
            </a:r>
          </a:p>
        </p:txBody>
      </p:sp>
    </p:spTree>
    <p:extLst>
      <p:ext uri="{BB962C8B-B14F-4D97-AF65-F5344CB8AC3E}">
        <p14:creationId xmlns:p14="http://schemas.microsoft.com/office/powerpoint/2010/main" val="7803852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F8F23-34DA-5946-96F0-B56D6F0620D1}"/>
              </a:ext>
            </a:extLst>
          </p:cNvPr>
          <p:cNvSpPr/>
          <p:nvPr userDrawn="1"/>
        </p:nvSpPr>
        <p:spPr>
          <a:xfrm>
            <a:off x="0" y="432807"/>
            <a:ext cx="12192000" cy="6858000"/>
          </a:xfrm>
          <a:prstGeom prst="rect">
            <a:avLst/>
          </a:prstGeom>
          <a:gradFill>
            <a:gsLst>
              <a:gs pos="1000">
                <a:schemeClr val="bg2">
                  <a:lumMod val="0"/>
                  <a:alpha val="0"/>
                </a:schemeClr>
              </a:gs>
              <a:gs pos="46000">
                <a:srgbClr val="000000">
                  <a:alpha val="39000"/>
                </a:srgbClr>
              </a:gs>
              <a:gs pos="65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2786742"/>
            <a:ext cx="9144000" cy="700314"/>
          </a:xfrm>
        </p:spPr>
        <p:txBody>
          <a:bodyPr lIns="0" rIns="90000" anchor="ctr" anchorCtr="0">
            <a:normAutofit/>
          </a:bodyPr>
          <a:lstStyle>
            <a:lvl1pPr algn="l">
              <a:defRPr sz="3600" b="0">
                <a:solidFill>
                  <a:schemeClr val="bg1"/>
                </a:solidFill>
                <a:latin typeface="Century Gothic" panose="020B0502020202020204" pitchFamily="34" charset="0"/>
              </a:defRPr>
            </a:lvl1pPr>
          </a:lstStyle>
          <a:p>
            <a:r>
              <a:rPr lang="en-US"/>
              <a:t>Proposal/Report Title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3476621"/>
            <a:ext cx="9144000" cy="615891"/>
          </a:xfrm>
        </p:spPr>
        <p:txBody>
          <a:bodyPr lIns="0" rIns="90000" anchor="ctr" anchorCtr="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4110799"/>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4F805670-7194-F34E-8BA0-A56C8CF58966}"/>
              </a:ext>
            </a:extLst>
          </p:cNvPr>
          <p:cNvSpPr>
            <a:spLocks noGrp="1"/>
          </p:cNvSpPr>
          <p:nvPr>
            <p:ph type="body" sz="quarter" idx="11" hasCustomPrompt="1"/>
          </p:nvPr>
        </p:nvSpPr>
        <p:spPr>
          <a:xfrm>
            <a:off x="855286" y="4267166"/>
            <a:ext cx="929971" cy="400447"/>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Date</a:t>
            </a:r>
          </a:p>
        </p:txBody>
      </p:sp>
      <p:grpSp>
        <p:nvGrpSpPr>
          <p:cNvPr id="15" name="Group 14">
            <a:extLst>
              <a:ext uri="{FF2B5EF4-FFF2-40B4-BE49-F238E27FC236}">
                <a16:creationId xmlns:a16="http://schemas.microsoft.com/office/drawing/2014/main" id="{86FF794A-C589-E249-9B4A-D2B14AA32A8B}"/>
              </a:ext>
            </a:extLst>
          </p:cNvPr>
          <p:cNvGrpSpPr/>
          <p:nvPr userDrawn="1"/>
        </p:nvGrpSpPr>
        <p:grpSpPr>
          <a:xfrm rot="10800000">
            <a:off x="6364098" y="158730"/>
            <a:ext cx="5827902" cy="2016977"/>
            <a:chOff x="-1" y="4663945"/>
            <a:chExt cx="5827902" cy="2016977"/>
          </a:xfrm>
        </p:grpSpPr>
        <p:sp>
          <p:nvSpPr>
            <p:cNvPr id="17" name="Rectangle 16">
              <a:extLst>
                <a:ext uri="{FF2B5EF4-FFF2-40B4-BE49-F238E27FC236}">
                  <a16:creationId xmlns:a16="http://schemas.microsoft.com/office/drawing/2014/main" id="{067BCB1F-2B0B-1549-8DAB-ED32FAD2A06B}"/>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35EF5318-500B-6845-9028-EBC6A7BAA777}"/>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04EF3C0C-0A99-CF41-84CE-6B8404032617}"/>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6" name="Rectangle 25">
              <a:extLst>
                <a:ext uri="{FF2B5EF4-FFF2-40B4-BE49-F238E27FC236}">
                  <a16:creationId xmlns:a16="http://schemas.microsoft.com/office/drawing/2014/main" id="{80042A74-77F3-734F-BA55-EE2C622B2049}"/>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7" name="Rectangle 26">
              <a:extLst>
                <a:ext uri="{FF2B5EF4-FFF2-40B4-BE49-F238E27FC236}">
                  <a16:creationId xmlns:a16="http://schemas.microsoft.com/office/drawing/2014/main" id="{4D0A3BDF-82B3-AA44-A002-C576A02C86B7}"/>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9" name="Picture 18">
            <a:extLst>
              <a:ext uri="{FF2B5EF4-FFF2-40B4-BE49-F238E27FC236}">
                <a16:creationId xmlns:a16="http://schemas.microsoft.com/office/drawing/2014/main" id="{024EB9D3-D2F6-45AC-9CB5-C4046F4D29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52934" y="5647765"/>
            <a:ext cx="2896476" cy="987391"/>
          </a:xfrm>
          <a:prstGeom prst="rect">
            <a:avLst/>
          </a:prstGeom>
        </p:spPr>
      </p:pic>
      <p:sp>
        <p:nvSpPr>
          <p:cNvPr id="6" name="Text Placeholder 5">
            <a:extLst>
              <a:ext uri="{FF2B5EF4-FFF2-40B4-BE49-F238E27FC236}">
                <a16:creationId xmlns:a16="http://schemas.microsoft.com/office/drawing/2014/main" id="{D479907C-CDAE-4FBA-83F5-78BF444963E6}"/>
              </a:ext>
            </a:extLst>
          </p:cNvPr>
          <p:cNvSpPr>
            <a:spLocks noGrp="1"/>
          </p:cNvSpPr>
          <p:nvPr>
            <p:ph type="body" sz="quarter" idx="12" hasCustomPrompt="1"/>
          </p:nvPr>
        </p:nvSpPr>
        <p:spPr>
          <a:xfrm>
            <a:off x="839788" y="2090738"/>
            <a:ext cx="9159875" cy="700087"/>
          </a:xfrm>
          <a:prstGeom prst="rect">
            <a:avLst/>
          </a:prstGeom>
        </p:spPr>
        <p:txBody>
          <a:bodyPr anchor="ctr"/>
          <a:lstStyle>
            <a:lvl1pPr marL="0" indent="0">
              <a:buNone/>
              <a:defRPr sz="3600">
                <a:solidFill>
                  <a:schemeClr val="bg1"/>
                </a:solidFill>
                <a:latin typeface="Century Gothic Bold" panose="020B0702020202020204" pitchFamily="34" charset="0"/>
              </a:defRPr>
            </a:lvl1pPr>
            <a:lvl2pPr marL="457200" indent="0">
              <a:buNone/>
              <a:defRPr sz="3200">
                <a:solidFill>
                  <a:schemeClr val="bg1"/>
                </a:solidFill>
                <a:latin typeface="Century Gothic Bold" panose="020B0702020202020204" pitchFamily="34" charset="0"/>
              </a:defRPr>
            </a:lvl2pPr>
            <a:lvl3pPr>
              <a:defRPr>
                <a:latin typeface="Century Gothic Bold" panose="020B0702020202020204" pitchFamily="34" charset="0"/>
              </a:defRPr>
            </a:lvl3pPr>
            <a:lvl4pPr>
              <a:defRPr>
                <a:latin typeface="Century Gothic Bold" panose="020B0702020202020204" pitchFamily="34" charset="0"/>
              </a:defRPr>
            </a:lvl4pPr>
            <a:lvl5pPr>
              <a:defRPr>
                <a:latin typeface="Century Gothic Bold" panose="020B0702020202020204" pitchFamily="34" charset="0"/>
              </a:defRPr>
            </a:lvl5pPr>
          </a:lstStyle>
          <a:p>
            <a:pPr lvl="0"/>
            <a:r>
              <a:rPr lang="en-US"/>
              <a:t>Client name</a:t>
            </a:r>
          </a:p>
        </p:txBody>
      </p:sp>
    </p:spTree>
    <p:extLst>
      <p:ext uri="{BB962C8B-B14F-4D97-AF65-F5344CB8AC3E}">
        <p14:creationId xmlns:p14="http://schemas.microsoft.com/office/powerpoint/2010/main" val="20440401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ase study with detai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0325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Picture Placeholder 2">
            <a:extLst>
              <a:ext uri="{FF2B5EF4-FFF2-40B4-BE49-F238E27FC236}">
                <a16:creationId xmlns:a16="http://schemas.microsoft.com/office/drawing/2014/main" id="{9CFE6261-FC2E-4405-9537-E6BD57679336}"/>
              </a:ext>
            </a:extLst>
          </p:cNvPr>
          <p:cNvSpPr>
            <a:spLocks noGrp="1"/>
          </p:cNvSpPr>
          <p:nvPr>
            <p:ph type="pic" sz="quarter" idx="15"/>
          </p:nvPr>
        </p:nvSpPr>
        <p:spPr>
          <a:xfrm>
            <a:off x="188913" y="6059488"/>
            <a:ext cx="1300162" cy="798512"/>
          </a:xfrm>
        </p:spPr>
        <p:txBody>
          <a:bodyPr/>
          <a:lstStyle/>
          <a:p>
            <a:endParaRPr lang="en-GB"/>
          </a:p>
        </p:txBody>
      </p:sp>
      <p:pic>
        <p:nvPicPr>
          <p:cNvPr id="10" name="Picture 9">
            <a:extLst>
              <a:ext uri="{FF2B5EF4-FFF2-40B4-BE49-F238E27FC236}">
                <a16:creationId xmlns:a16="http://schemas.microsoft.com/office/drawing/2014/main" id="{6D9DACE6-A6B2-41FD-97FE-716CBD2CEB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2425130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73AD8-CD95-43FD-8D0E-1F5C7E8AF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3" name="Picture 2">
            <a:extLst>
              <a:ext uri="{FF2B5EF4-FFF2-40B4-BE49-F238E27FC236}">
                <a16:creationId xmlns:a16="http://schemas.microsoft.com/office/drawing/2014/main" id="{2B063B6D-B2F2-4A5C-A2E7-ED35EE9838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8621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3044-9BAA-AE4C-90B4-885770DB0BDE}"/>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0">
                <a:solidFill>
                  <a:schemeClr val="bg1"/>
                </a:solidFill>
              </a:defRPr>
            </a:lvl1pPr>
          </a:lstStyle>
          <a:p>
            <a:r>
              <a:rPr lang="en-US"/>
              <a:t>Title goes here in sentence case</a:t>
            </a:r>
          </a:p>
        </p:txBody>
      </p:sp>
      <p:sp>
        <p:nvSpPr>
          <p:cNvPr id="22" name="Text Placeholder 7">
            <a:extLst>
              <a:ext uri="{FF2B5EF4-FFF2-40B4-BE49-F238E27FC236}">
                <a16:creationId xmlns:a16="http://schemas.microsoft.com/office/drawing/2014/main" id="{80A2058A-BF3B-0D40-9D76-DD0202D5EA58}"/>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cxnSp>
        <p:nvCxnSpPr>
          <p:cNvPr id="14" name="Straight Connector 13">
            <a:extLst>
              <a:ext uri="{FF2B5EF4-FFF2-40B4-BE49-F238E27FC236}">
                <a16:creationId xmlns:a16="http://schemas.microsoft.com/office/drawing/2014/main" id="{8858986C-E1F0-794D-8140-C30578A8BF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3073B508-0EB3-0C47-B894-9CB4DBEF9C83}"/>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grpSp>
        <p:nvGrpSpPr>
          <p:cNvPr id="13" name="Group 12">
            <a:extLst>
              <a:ext uri="{FF2B5EF4-FFF2-40B4-BE49-F238E27FC236}">
                <a16:creationId xmlns:a16="http://schemas.microsoft.com/office/drawing/2014/main" id="{9274DCB9-C231-7840-9098-591E04D82531}"/>
              </a:ext>
            </a:extLst>
          </p:cNvPr>
          <p:cNvGrpSpPr/>
          <p:nvPr userDrawn="1"/>
        </p:nvGrpSpPr>
        <p:grpSpPr>
          <a:xfrm rot="10800000">
            <a:off x="6364098" y="158730"/>
            <a:ext cx="5827902" cy="2016977"/>
            <a:chOff x="-1" y="4663945"/>
            <a:chExt cx="5827902" cy="2016977"/>
          </a:xfrm>
        </p:grpSpPr>
        <p:sp>
          <p:nvSpPr>
            <p:cNvPr id="23" name="Rectangle 22">
              <a:extLst>
                <a:ext uri="{FF2B5EF4-FFF2-40B4-BE49-F238E27FC236}">
                  <a16:creationId xmlns:a16="http://schemas.microsoft.com/office/drawing/2014/main" id="{25352013-2D79-984B-9DE4-4D3D1D552113}"/>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9AD41C08-C921-6B4D-B254-A8A42FEB2210}"/>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8EE257EA-DB7F-C342-A1AC-23625F408608}"/>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6" name="Rectangle 25">
              <a:extLst>
                <a:ext uri="{FF2B5EF4-FFF2-40B4-BE49-F238E27FC236}">
                  <a16:creationId xmlns:a16="http://schemas.microsoft.com/office/drawing/2014/main" id="{18099E94-AAB0-334D-AE74-8C17BA08616D}"/>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7" name="Rectangle 26">
              <a:extLst>
                <a:ext uri="{FF2B5EF4-FFF2-40B4-BE49-F238E27FC236}">
                  <a16:creationId xmlns:a16="http://schemas.microsoft.com/office/drawing/2014/main" id="{D4EC458D-F5B6-9B4C-B390-C9B55E99ACC5}"/>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5" name="Picture 14">
            <a:extLst>
              <a:ext uri="{FF2B5EF4-FFF2-40B4-BE49-F238E27FC236}">
                <a16:creationId xmlns:a16="http://schemas.microsoft.com/office/drawing/2014/main" id="{6E9BB8B2-A370-44AA-9BC3-34410F0AB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7" name="Picture 16" descr="Icon&#10;&#10;Description automatically generated">
            <a:extLst>
              <a:ext uri="{FF2B5EF4-FFF2-40B4-BE49-F238E27FC236}">
                <a16:creationId xmlns:a16="http://schemas.microsoft.com/office/drawing/2014/main" id="{41D4829A-F173-48A8-90EA-7F2CB6D5BF0C}"/>
              </a:ext>
            </a:extLst>
          </p:cNvPr>
          <p:cNvPicPr>
            <a:picLocks noChangeAspect="1"/>
          </p:cNvPicPr>
          <p:nvPr userDrawn="1"/>
        </p:nvPicPr>
        <p:blipFill>
          <a:blip r:embed="rId3"/>
          <a:stretch>
            <a:fillRect/>
          </a:stretch>
        </p:blipFill>
        <p:spPr>
          <a:xfrm>
            <a:off x="11379200" y="5275818"/>
            <a:ext cx="638739" cy="638902"/>
          </a:xfrm>
          <a:prstGeom prst="rect">
            <a:avLst/>
          </a:prstGeom>
        </p:spPr>
      </p:pic>
    </p:spTree>
    <p:extLst>
      <p:ext uri="{BB962C8B-B14F-4D97-AF65-F5344CB8AC3E}">
        <p14:creationId xmlns:p14="http://schemas.microsoft.com/office/powerpoint/2010/main" val="1728961428"/>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9" name="Group 18">
            <a:extLst>
              <a:ext uri="{FF2B5EF4-FFF2-40B4-BE49-F238E27FC236}">
                <a16:creationId xmlns:a16="http://schemas.microsoft.com/office/drawing/2014/main" id="{5BFA7008-8DBD-4AF5-9013-BC28289D566A}"/>
              </a:ext>
            </a:extLst>
          </p:cNvPr>
          <p:cNvGrpSpPr/>
          <p:nvPr userDrawn="1"/>
        </p:nvGrpSpPr>
        <p:grpSpPr>
          <a:xfrm rot="10800000">
            <a:off x="6364098" y="158730"/>
            <a:ext cx="5827902" cy="2016977"/>
            <a:chOff x="-1" y="4663945"/>
            <a:chExt cx="5827902" cy="2016977"/>
          </a:xfrm>
        </p:grpSpPr>
        <p:sp>
          <p:nvSpPr>
            <p:cNvPr id="20" name="Rectangle 19">
              <a:extLst>
                <a:ext uri="{FF2B5EF4-FFF2-40B4-BE49-F238E27FC236}">
                  <a16:creationId xmlns:a16="http://schemas.microsoft.com/office/drawing/2014/main" id="{56F8BDFF-83EF-453E-AFD8-8642F6BE606A}"/>
                </a:ext>
              </a:extLst>
            </p:cNvPr>
            <p:cNvSpPr/>
            <p:nvPr userDrawn="1"/>
          </p:nvSpPr>
          <p:spPr>
            <a:xfrm>
              <a:off x="-1" y="4663945"/>
              <a:ext cx="2094807" cy="27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290B99A2-5B98-422E-A450-3C2AE51B3C6B}"/>
                </a:ext>
              </a:extLst>
            </p:cNvPr>
            <p:cNvSpPr/>
            <p:nvPr userDrawn="1"/>
          </p:nvSpPr>
          <p:spPr>
            <a:xfrm>
              <a:off x="-1" y="5062957"/>
              <a:ext cx="3940234" cy="6229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830D97C0-0630-4060-AA70-6C8C87DECD1B}"/>
                </a:ext>
              </a:extLst>
            </p:cNvPr>
            <p:cNvSpPr/>
            <p:nvPr userDrawn="1"/>
          </p:nvSpPr>
          <p:spPr>
            <a:xfrm>
              <a:off x="2121" y="5822060"/>
              <a:ext cx="5825780" cy="468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3" name="Rectangle 22">
              <a:extLst>
                <a:ext uri="{FF2B5EF4-FFF2-40B4-BE49-F238E27FC236}">
                  <a16:creationId xmlns:a16="http://schemas.microsoft.com/office/drawing/2014/main" id="{F08FFE1C-5225-48F6-B1D7-F0511904548B}"/>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A179EDB7-00E7-42E3-B0BB-9AAD6B12EC8C}"/>
                </a:ext>
              </a:extLst>
            </p:cNvPr>
            <p:cNvSpPr/>
            <p:nvPr userDrawn="1"/>
          </p:nvSpPr>
          <p:spPr>
            <a:xfrm>
              <a:off x="-1" y="5624837"/>
              <a:ext cx="2527070" cy="31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24424219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a:solidFill>
                  <a:schemeClr val="tx1"/>
                </a:solidFill>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C72FCD4-32B2-F144-B95B-61FA8242A671}"/>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8" name="Text Placeholder 7">
            <a:extLst>
              <a:ext uri="{FF2B5EF4-FFF2-40B4-BE49-F238E27FC236}">
                <a16:creationId xmlns:a16="http://schemas.microsoft.com/office/drawing/2014/main" id="{139EE7AD-8B82-7D47-8069-D52C01590D99}"/>
              </a:ext>
            </a:extLst>
          </p:cNvPr>
          <p:cNvSpPr>
            <a:spLocks noGrp="1"/>
          </p:cNvSpPr>
          <p:nvPr>
            <p:ph type="body" sz="quarter" idx="13"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C6FC9128-85E0-43D6-AE52-24249BDB4F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1" name="Picture 10" descr="Icon&#10;&#10;Description automatically generated">
            <a:extLst>
              <a:ext uri="{FF2B5EF4-FFF2-40B4-BE49-F238E27FC236}">
                <a16:creationId xmlns:a16="http://schemas.microsoft.com/office/drawing/2014/main" id="{B67FF091-3715-42BB-A733-A68131FEDE52}"/>
              </a:ext>
            </a:extLst>
          </p:cNvPr>
          <p:cNvPicPr>
            <a:picLocks noChangeAspect="1"/>
          </p:cNvPicPr>
          <p:nvPr userDrawn="1"/>
        </p:nvPicPr>
        <p:blipFill>
          <a:blip r:embed="rId3"/>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53891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8"/>
          </a:xfrm>
        </p:spPr>
        <p:txBody>
          <a:bodyPr lIns="0" tIns="46800" rIns="0" anchor="b" anchorCtr="0"/>
          <a:lstStyle>
            <a:lvl1pPr algn="l">
              <a:defRPr b="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FE7ABECA-E0EE-F045-8F8F-D118DD34FCB7}"/>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4542EA71-07C9-454D-9382-85859340838D}"/>
              </a:ext>
            </a:extLst>
          </p:cNvPr>
          <p:cNvSpPr>
            <a:spLocks noGrp="1"/>
          </p:cNvSpPr>
          <p:nvPr>
            <p:ph type="body" sz="quarter" idx="13"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0F54A328-3112-45BC-97D3-82DAD590D8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2" name="Picture 11" descr="Icon&#10;&#10;Description automatically generated">
            <a:extLst>
              <a:ext uri="{FF2B5EF4-FFF2-40B4-BE49-F238E27FC236}">
                <a16:creationId xmlns:a16="http://schemas.microsoft.com/office/drawing/2014/main" id="{019AA4BA-8051-446D-9D29-D08E86009447}"/>
              </a:ext>
            </a:extLst>
          </p:cNvPr>
          <p:cNvPicPr>
            <a:picLocks noChangeAspect="1"/>
          </p:cNvPicPr>
          <p:nvPr userDrawn="1"/>
        </p:nvPicPr>
        <p:blipFill>
          <a:blip r:embed="rId3"/>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73635354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endParaRPr lang="en-GB"/>
          </a:p>
        </p:txBody>
      </p:sp>
      <p:sp>
        <p:nvSpPr>
          <p:cNvPr id="8" name="Text Placeholder 7">
            <a:extLst>
              <a:ext uri="{FF2B5EF4-FFF2-40B4-BE49-F238E27FC236}">
                <a16:creationId xmlns:a16="http://schemas.microsoft.com/office/drawing/2014/main" id="{878037B5-0D94-6848-8729-D07DCD4C5B51}"/>
              </a:ext>
            </a:extLst>
          </p:cNvPr>
          <p:cNvSpPr>
            <a:spLocks noGrp="1"/>
          </p:cNvSpPr>
          <p:nvPr>
            <p:ph type="body" sz="quarter" idx="15"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339C87EF-B024-4090-8688-B3F8FAAA7B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FB64EFD7-090A-4E00-B8B8-6A1A08BCA5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134B0541-D51B-4B7F-B8D7-ACDF5404DB03}"/>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105442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4" name="Text Placeholder 8">
            <a:extLst>
              <a:ext uri="{FF2B5EF4-FFF2-40B4-BE49-F238E27FC236}">
                <a16:creationId xmlns:a16="http://schemas.microsoft.com/office/drawing/2014/main" id="{D704644D-5978-4B49-B6B6-114C370AF81A}"/>
              </a:ext>
            </a:extLst>
          </p:cNvPr>
          <p:cNvSpPr>
            <a:spLocks noGrp="1"/>
          </p:cNvSpPr>
          <p:nvPr>
            <p:ph type="body" sz="quarter" idx="13"/>
          </p:nvPr>
        </p:nvSpPr>
        <p:spPr>
          <a:xfrm>
            <a:off x="7439186" y="368300"/>
            <a:ext cx="3913027" cy="612549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9EA4D7E0-30EF-114F-B0B2-8BA3DBC944E1}"/>
              </a:ext>
            </a:extLst>
          </p:cNvPr>
          <p:cNvSpPr>
            <a:spLocks noGrp="1"/>
          </p:cNvSpPr>
          <p:nvPr>
            <p:ph type="ftr" sz="quarter" idx="11"/>
          </p:nvPr>
        </p:nvSpPr>
        <p:spPr>
          <a:xfrm>
            <a:off x="7439186" y="6356350"/>
            <a:ext cx="4114800" cy="365125"/>
          </a:xfrm>
        </p:spPr>
        <p:txBody>
          <a:bodyPr/>
          <a:lstStyle>
            <a:lvl1pPr algn="l">
              <a:defRPr>
                <a:solidFill>
                  <a:schemeClr val="tx1"/>
                </a:solidFill>
              </a:defRPr>
            </a:lvl1pPr>
          </a:lstStyle>
          <a:p>
            <a:endParaRPr lang="en-GB"/>
          </a:p>
        </p:txBody>
      </p:sp>
      <p:sp>
        <p:nvSpPr>
          <p:cNvPr id="7" name="Text Placeholder 7">
            <a:extLst>
              <a:ext uri="{FF2B5EF4-FFF2-40B4-BE49-F238E27FC236}">
                <a16:creationId xmlns:a16="http://schemas.microsoft.com/office/drawing/2014/main" id="{725CA2D1-8A7B-EE4F-9B80-89ED28D57E89}"/>
              </a:ext>
            </a:extLst>
          </p:cNvPr>
          <p:cNvSpPr>
            <a:spLocks noGrp="1"/>
          </p:cNvSpPr>
          <p:nvPr>
            <p:ph type="body" sz="quarter" idx="15"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A39811AE-2098-439C-BF5C-5CFFEC0B0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AEF0F1E5-BFE9-4C55-9FFC-842E2D6D26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0BDF589A-883D-435D-B2FA-3A4C0246C914}"/>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479486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8F96CD15-8A93-E64D-998B-C9FEFE9F13C7}"/>
              </a:ext>
            </a:extLst>
          </p:cNvPr>
          <p:cNvSpPr>
            <a:spLocks noGrp="1"/>
          </p:cNvSpPr>
          <p:nvPr>
            <p:ph type="ftr" sz="quarter" idx="11"/>
          </p:nvPr>
        </p:nvSpPr>
        <p:spPr>
          <a:xfrm>
            <a:off x="791419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8202993E-6277-494E-AAA6-ED13F16F3C8D}"/>
              </a:ext>
            </a:extLst>
          </p:cNvPr>
          <p:cNvSpPr>
            <a:spLocks noGrp="1"/>
          </p:cNvSpPr>
          <p:nvPr>
            <p:ph type="body" sz="quarter" idx="15"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45AD5C3F-C247-41FB-BA03-63026DF628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ACFD1188-20BE-4934-88DE-3BF00A2CAE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3D18C765-9B12-4297-B663-47FFDAF11B26}"/>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1211555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vert="horz" lIns="91440" tIns="45720" rIns="91440" bIns="45720" rtlCol="0" anchor="ctr" anchorCtr="0">
            <a:normAutofit/>
          </a:bodyPr>
          <a:lstStyle>
            <a:lvl1pPr>
              <a:defRPr lang="en-US" sz="3200" dirty="0">
                <a:solidFill>
                  <a:schemeClr val="bg1"/>
                </a:solidFill>
                <a:latin typeface="Century Gothic" panose="020B0502020202020204" pitchFamily="34" charset="0"/>
              </a:defRPr>
            </a:lvl1pPr>
          </a:lstStyle>
          <a:p>
            <a:pPr marL="0" lvl="0" indent="0" algn="ctr">
              <a:buNone/>
            </a:pPr>
            <a:r>
              <a:rPr lang="en-US"/>
              <a:t>Edit Master text styles</a:t>
            </a:r>
          </a:p>
        </p:txBody>
      </p:sp>
      <p:sp>
        <p:nvSpPr>
          <p:cNvPr id="6" name="Footer Placeholder 2">
            <a:extLst>
              <a:ext uri="{FF2B5EF4-FFF2-40B4-BE49-F238E27FC236}">
                <a16:creationId xmlns:a16="http://schemas.microsoft.com/office/drawing/2014/main" id="{CEE60FEE-C0F5-214D-8642-2DE797D2AC9C}"/>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sp>
        <p:nvSpPr>
          <p:cNvPr id="7" name="Text Placeholder 7">
            <a:extLst>
              <a:ext uri="{FF2B5EF4-FFF2-40B4-BE49-F238E27FC236}">
                <a16:creationId xmlns:a16="http://schemas.microsoft.com/office/drawing/2014/main" id="{8613B4AC-8763-7940-BD42-B42042E25195}"/>
              </a:ext>
            </a:extLst>
          </p:cNvPr>
          <p:cNvSpPr>
            <a:spLocks noGrp="1"/>
          </p:cNvSpPr>
          <p:nvPr>
            <p:ph type="body" sz="quarter" idx="13"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tx1"/>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1E0F1335-6400-4039-9159-391DABDD4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8" name="Picture 7">
            <a:extLst>
              <a:ext uri="{FF2B5EF4-FFF2-40B4-BE49-F238E27FC236}">
                <a16:creationId xmlns:a16="http://schemas.microsoft.com/office/drawing/2014/main" id="{8D2BB8E5-7227-46E5-9212-3CFC4B913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8A1E3098-8417-4055-B08D-76D4EDFB06D5}"/>
              </a:ext>
            </a:extLst>
          </p:cNvPr>
          <p:cNvPicPr>
            <a:picLocks noChangeAspect="1"/>
          </p:cNvPicPr>
          <p:nvPr userDrawn="1"/>
        </p:nvPicPr>
        <p:blipFill>
          <a:blip r:embed="rId4"/>
          <a:stretch>
            <a:fillRect/>
          </a:stretch>
        </p:blipFill>
        <p:spPr>
          <a:xfrm>
            <a:off x="11347413" y="5232230"/>
            <a:ext cx="673093" cy="673264"/>
          </a:xfrm>
          <a:prstGeom prst="rect">
            <a:avLst/>
          </a:prstGeom>
        </p:spPr>
      </p:pic>
    </p:spTree>
    <p:extLst>
      <p:ext uri="{BB962C8B-B14F-4D97-AF65-F5344CB8AC3E}">
        <p14:creationId xmlns:p14="http://schemas.microsoft.com/office/powerpoint/2010/main" val="25807037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3044-9BAA-AE4C-90B4-885770DB0BDE}"/>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1">
                <a:solidFill>
                  <a:schemeClr val="bg1"/>
                </a:solidFill>
                <a:latin typeface="Century Gothic" panose="020B0502020202020204" pitchFamily="34" charset="0"/>
              </a:defRPr>
            </a:lvl1pPr>
          </a:lstStyle>
          <a:p>
            <a:r>
              <a:rPr lang="en-US"/>
              <a:t>Title goes here in sentence case</a:t>
            </a:r>
          </a:p>
        </p:txBody>
      </p:sp>
      <p:sp>
        <p:nvSpPr>
          <p:cNvPr id="22" name="Text Placeholder 7">
            <a:extLst>
              <a:ext uri="{FF2B5EF4-FFF2-40B4-BE49-F238E27FC236}">
                <a16:creationId xmlns:a16="http://schemas.microsoft.com/office/drawing/2014/main" id="{80A2058A-BF3B-0D40-9D76-DD0202D5EA58}"/>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14" name="Straight Connector 13">
            <a:extLst>
              <a:ext uri="{FF2B5EF4-FFF2-40B4-BE49-F238E27FC236}">
                <a16:creationId xmlns:a16="http://schemas.microsoft.com/office/drawing/2014/main" id="{8858986C-E1F0-794D-8140-C30578A8BF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7A83EED-08A0-8644-AE31-3761F6A162DD}"/>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fld id="{0025349D-01A8-5249-B896-A499729F7693}" type="slidenum">
              <a:rPr lang="en-GB" smtClean="0"/>
              <a:pPr/>
              <a:t>‹#›</a:t>
            </a:fld>
            <a:endParaRPr lang="en-GB"/>
          </a:p>
        </p:txBody>
      </p:sp>
      <p:grpSp>
        <p:nvGrpSpPr>
          <p:cNvPr id="20" name="Group 19">
            <a:extLst>
              <a:ext uri="{FF2B5EF4-FFF2-40B4-BE49-F238E27FC236}">
                <a16:creationId xmlns:a16="http://schemas.microsoft.com/office/drawing/2014/main" id="{DE1721C4-234E-644C-8D42-D58C1D02DAE5}"/>
              </a:ext>
            </a:extLst>
          </p:cNvPr>
          <p:cNvGrpSpPr/>
          <p:nvPr userDrawn="1"/>
        </p:nvGrpSpPr>
        <p:grpSpPr>
          <a:xfrm rot="10800000">
            <a:off x="6364098" y="158730"/>
            <a:ext cx="5827902" cy="2016977"/>
            <a:chOff x="-1" y="4663945"/>
            <a:chExt cx="5827902" cy="2016977"/>
          </a:xfrm>
        </p:grpSpPr>
        <p:sp>
          <p:nvSpPr>
            <p:cNvPr id="21" name="Rectangle 20">
              <a:extLst>
                <a:ext uri="{FF2B5EF4-FFF2-40B4-BE49-F238E27FC236}">
                  <a16:creationId xmlns:a16="http://schemas.microsoft.com/office/drawing/2014/main" id="{78F4C13D-6B11-6944-9F8B-0ED60B171D87}"/>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3" name="Rectangle 22">
              <a:extLst>
                <a:ext uri="{FF2B5EF4-FFF2-40B4-BE49-F238E27FC236}">
                  <a16:creationId xmlns:a16="http://schemas.microsoft.com/office/drawing/2014/main" id="{FA5B3C60-1237-E947-8690-2AFF4E1A28A9}"/>
                </a:ext>
              </a:extLst>
            </p:cNvPr>
            <p:cNvSpPr/>
            <p:nvPr userDrawn="1"/>
          </p:nvSpPr>
          <p:spPr>
            <a:xfrm>
              <a:off x="-1" y="5062957"/>
              <a:ext cx="3940234" cy="622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41E68AB0-EBB1-AE47-BA06-9583C1E3240D}"/>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1CC14237-5B54-404B-86DF-2DD0DC163C8F}"/>
                </a:ext>
              </a:extLst>
            </p:cNvPr>
            <p:cNvSpPr/>
            <p:nvPr userDrawn="1"/>
          </p:nvSpPr>
          <p:spPr>
            <a:xfrm>
              <a:off x="488" y="6406846"/>
              <a:ext cx="1202086" cy="27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6" name="Rectangle 25">
              <a:extLst>
                <a:ext uri="{FF2B5EF4-FFF2-40B4-BE49-F238E27FC236}">
                  <a16:creationId xmlns:a16="http://schemas.microsoft.com/office/drawing/2014/main" id="{44ED52A8-2C31-A449-9523-8676350C75B0}"/>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7" name="Picture 16">
            <a:extLst>
              <a:ext uri="{FF2B5EF4-FFF2-40B4-BE49-F238E27FC236}">
                <a16:creationId xmlns:a16="http://schemas.microsoft.com/office/drawing/2014/main" id="{C19EB0CF-98D5-4407-8C02-9CC50CF0C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52934" y="5647765"/>
            <a:ext cx="2896476" cy="987391"/>
          </a:xfrm>
          <a:prstGeom prst="rect">
            <a:avLst/>
          </a:prstGeom>
        </p:spPr>
      </p:pic>
    </p:spTree>
    <p:extLst>
      <p:ext uri="{BB962C8B-B14F-4D97-AF65-F5344CB8AC3E}">
        <p14:creationId xmlns:p14="http://schemas.microsoft.com/office/powerpoint/2010/main" val="29136331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C55F75A-12C2-477C-9B6B-7CEE1882AA26}"/>
              </a:ext>
            </a:extLst>
          </p:cNvPr>
          <p:cNvSpPr>
            <a:spLocks noGrp="1"/>
          </p:cNvSpPr>
          <p:nvPr>
            <p:ph type="pic" sz="quarter" idx="14"/>
          </p:nvPr>
        </p:nvSpPr>
        <p:spPr>
          <a:xfrm>
            <a:off x="0" y="0"/>
            <a:ext cx="12192000" cy="6858000"/>
          </a:xfrm>
        </p:spPr>
        <p:txBody>
          <a:bodyPr/>
          <a:lstStyle/>
          <a:p>
            <a:endParaRPr lang="en-GB"/>
          </a:p>
        </p:txBody>
      </p:sp>
      <p:sp>
        <p:nvSpPr>
          <p:cNvPr id="12" name="Rectangle 11">
            <a:extLst>
              <a:ext uri="{FF2B5EF4-FFF2-40B4-BE49-F238E27FC236}">
                <a16:creationId xmlns:a16="http://schemas.microsoft.com/office/drawing/2014/main" id="{D557EC0F-9D5B-A842-8ADB-D3D2606A71E2}"/>
              </a:ext>
            </a:extLst>
          </p:cNvPr>
          <p:cNvSpPr/>
          <p:nvPr userDrawn="1"/>
        </p:nvSpPr>
        <p:spPr>
          <a:xfrm>
            <a:off x="881257" y="0"/>
            <a:ext cx="44065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202644"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0A85F28D-E752-414B-8752-C7CF063C58DA}"/>
              </a:ext>
            </a:extLst>
          </p:cNvPr>
          <p:cNvSpPr>
            <a:spLocks noGrp="1"/>
          </p:cNvSpPr>
          <p:nvPr>
            <p:ph type="body" sz="quarter" idx="11" hasCustomPrompt="1"/>
          </p:nvPr>
        </p:nvSpPr>
        <p:spPr>
          <a:xfrm>
            <a:off x="1218142"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sp>
        <p:nvSpPr>
          <p:cNvPr id="18" name="Title 1">
            <a:extLst>
              <a:ext uri="{FF2B5EF4-FFF2-40B4-BE49-F238E27FC236}">
                <a16:creationId xmlns:a16="http://schemas.microsoft.com/office/drawing/2014/main" id="{57EACAD1-D24C-AC48-B1E8-DBC2DE1B2394}"/>
              </a:ext>
            </a:extLst>
          </p:cNvPr>
          <p:cNvSpPr>
            <a:spLocks noGrp="1"/>
          </p:cNvSpPr>
          <p:nvPr>
            <p:ph type="ctrTitle" hasCustomPrompt="1"/>
          </p:nvPr>
        </p:nvSpPr>
        <p:spPr>
          <a:xfrm>
            <a:off x="1202644" y="3429001"/>
            <a:ext cx="3603875" cy="1947775"/>
          </a:xfrm>
        </p:spPr>
        <p:txBody>
          <a:bodyPr lIns="0" rIns="90000" anchor="b" anchorCtr="0">
            <a:normAutofit/>
          </a:bodyPr>
          <a:lstStyle>
            <a:lvl1pPr algn="l">
              <a:defRPr sz="3600" b="0">
                <a:solidFill>
                  <a:schemeClr val="bg1"/>
                </a:solidFill>
              </a:defRPr>
            </a:lvl1pPr>
          </a:lstStyle>
          <a:p>
            <a:r>
              <a:rPr lang="en-US"/>
              <a:t>Case Study</a:t>
            </a:r>
          </a:p>
        </p:txBody>
      </p:sp>
      <p:sp>
        <p:nvSpPr>
          <p:cNvPr id="8" name="Text Placeholder 7">
            <a:extLst>
              <a:ext uri="{FF2B5EF4-FFF2-40B4-BE49-F238E27FC236}">
                <a16:creationId xmlns:a16="http://schemas.microsoft.com/office/drawing/2014/main" id="{2DA1970D-20F3-B648-BB67-EE59C87C9980}"/>
              </a:ext>
            </a:extLst>
          </p:cNvPr>
          <p:cNvSpPr>
            <a:spLocks noGrp="1"/>
          </p:cNvSpPr>
          <p:nvPr>
            <p:ph type="body" sz="quarter" idx="13"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9892DBD0-D0E8-422A-8F6F-7A63C7B71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17254937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ase study with detai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0325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tx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Picture Placeholder 2">
            <a:extLst>
              <a:ext uri="{FF2B5EF4-FFF2-40B4-BE49-F238E27FC236}">
                <a16:creationId xmlns:a16="http://schemas.microsoft.com/office/drawing/2014/main" id="{9CFE6261-FC2E-4405-9537-E6BD57679336}"/>
              </a:ext>
            </a:extLst>
          </p:cNvPr>
          <p:cNvSpPr>
            <a:spLocks noGrp="1"/>
          </p:cNvSpPr>
          <p:nvPr>
            <p:ph type="pic" sz="quarter" idx="15"/>
          </p:nvPr>
        </p:nvSpPr>
        <p:spPr>
          <a:xfrm>
            <a:off x="188913" y="6059488"/>
            <a:ext cx="1300162" cy="798512"/>
          </a:xfrm>
        </p:spPr>
        <p:txBody>
          <a:bodyPr/>
          <a:lstStyle/>
          <a:p>
            <a:endParaRPr lang="en-GB"/>
          </a:p>
        </p:txBody>
      </p:sp>
      <p:pic>
        <p:nvPicPr>
          <p:cNvPr id="10" name="Picture 9">
            <a:extLst>
              <a:ext uri="{FF2B5EF4-FFF2-40B4-BE49-F238E27FC236}">
                <a16:creationId xmlns:a16="http://schemas.microsoft.com/office/drawing/2014/main" id="{AF36BAD8-BC70-4D03-8AFE-0277108AE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F9D1086E-9408-4785-B503-D055BA48D1D5}"/>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111443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14FDD5-2FA9-6947-AE5A-E60DDB69E8D6}"/>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0" i="0">
                <a:solidFill>
                  <a:schemeClr val="bg1"/>
                </a:solidFill>
              </a:defRPr>
            </a:lvl1pPr>
          </a:lstStyle>
          <a:p>
            <a:r>
              <a:rPr lang="en-US"/>
              <a:t>Title goes here in sentence case</a:t>
            </a:r>
          </a:p>
        </p:txBody>
      </p:sp>
      <p:sp>
        <p:nvSpPr>
          <p:cNvPr id="6" name="Text Placeholder 7">
            <a:extLst>
              <a:ext uri="{FF2B5EF4-FFF2-40B4-BE49-F238E27FC236}">
                <a16:creationId xmlns:a16="http://schemas.microsoft.com/office/drawing/2014/main" id="{ABF0B2CF-4F55-A940-A0E9-5E4EA8AA7535}"/>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7" name="Straight Connector 6">
            <a:extLst>
              <a:ext uri="{FF2B5EF4-FFF2-40B4-BE49-F238E27FC236}">
                <a16:creationId xmlns:a16="http://schemas.microsoft.com/office/drawing/2014/main" id="{D6643AB9-B3D2-AF4F-B065-6568A5770388}"/>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341B69CE-E0FA-E94B-B5CF-32DB3FD6B9E1}"/>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grpSp>
        <p:nvGrpSpPr>
          <p:cNvPr id="17" name="Group 16">
            <a:extLst>
              <a:ext uri="{FF2B5EF4-FFF2-40B4-BE49-F238E27FC236}">
                <a16:creationId xmlns:a16="http://schemas.microsoft.com/office/drawing/2014/main" id="{6D9A9157-7372-104D-ACAB-B2413C2F24B5}"/>
              </a:ext>
            </a:extLst>
          </p:cNvPr>
          <p:cNvGrpSpPr/>
          <p:nvPr userDrawn="1"/>
        </p:nvGrpSpPr>
        <p:grpSpPr>
          <a:xfrm rot="10800000">
            <a:off x="6364098" y="158730"/>
            <a:ext cx="5827902" cy="2016977"/>
            <a:chOff x="-1" y="4663945"/>
            <a:chExt cx="5827902" cy="2016977"/>
          </a:xfrm>
        </p:grpSpPr>
        <p:sp>
          <p:nvSpPr>
            <p:cNvPr id="18" name="Rectangle 17">
              <a:extLst>
                <a:ext uri="{FF2B5EF4-FFF2-40B4-BE49-F238E27FC236}">
                  <a16:creationId xmlns:a16="http://schemas.microsoft.com/office/drawing/2014/main" id="{548D919D-77DA-344D-945C-52280FE38688}"/>
                </a:ext>
              </a:extLst>
            </p:cNvPr>
            <p:cNvSpPr/>
            <p:nvPr userDrawn="1"/>
          </p:nvSpPr>
          <p:spPr>
            <a:xfrm>
              <a:off x="-1" y="4663945"/>
              <a:ext cx="2094807" cy="27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9" name="Rectangle 18">
              <a:extLst>
                <a:ext uri="{FF2B5EF4-FFF2-40B4-BE49-F238E27FC236}">
                  <a16:creationId xmlns:a16="http://schemas.microsoft.com/office/drawing/2014/main" id="{9CF35345-F23B-8B4D-9CC4-6EF15C5DF840}"/>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0" name="Rectangle 19">
              <a:extLst>
                <a:ext uri="{FF2B5EF4-FFF2-40B4-BE49-F238E27FC236}">
                  <a16:creationId xmlns:a16="http://schemas.microsoft.com/office/drawing/2014/main" id="{FA7BD062-A599-1A42-BCBD-09C3BA0621D1}"/>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DE32AF14-7F49-114C-9158-E7BBEA69FF59}"/>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09834398-B3B0-6E4D-A23E-2185DB0CCC15}"/>
                </a:ext>
              </a:extLst>
            </p:cNvPr>
            <p:cNvSpPr/>
            <p:nvPr userDrawn="1"/>
          </p:nvSpPr>
          <p:spPr>
            <a:xfrm>
              <a:off x="-1" y="5624837"/>
              <a:ext cx="2527070" cy="31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3" name="Picture 12">
            <a:extLst>
              <a:ext uri="{FF2B5EF4-FFF2-40B4-BE49-F238E27FC236}">
                <a16:creationId xmlns:a16="http://schemas.microsoft.com/office/drawing/2014/main" id="{B85E5C48-77FA-46BF-B639-149647F49A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4" name="Picture 13">
            <a:extLst>
              <a:ext uri="{FF2B5EF4-FFF2-40B4-BE49-F238E27FC236}">
                <a16:creationId xmlns:a16="http://schemas.microsoft.com/office/drawing/2014/main" id="{1D89C78E-B3A9-48FE-8EF3-5E0F9F39EA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5" name="Picture 14" descr="Icon&#10;&#10;Description automatically generated">
            <a:extLst>
              <a:ext uri="{FF2B5EF4-FFF2-40B4-BE49-F238E27FC236}">
                <a16:creationId xmlns:a16="http://schemas.microsoft.com/office/drawing/2014/main" id="{CF84D6DC-FA9C-404A-B48F-17F0B3394D25}"/>
              </a:ext>
            </a:extLst>
          </p:cNvPr>
          <p:cNvPicPr>
            <a:picLocks noChangeAspect="1"/>
          </p:cNvPicPr>
          <p:nvPr userDrawn="1"/>
        </p:nvPicPr>
        <p:blipFill>
          <a:blip r:embed="rId4"/>
          <a:stretch>
            <a:fillRect/>
          </a:stretch>
        </p:blipFill>
        <p:spPr>
          <a:xfrm>
            <a:off x="11362911" y="5301308"/>
            <a:ext cx="657595" cy="657762"/>
          </a:xfrm>
          <a:prstGeom prst="rect">
            <a:avLst/>
          </a:prstGeom>
        </p:spPr>
      </p:pic>
    </p:spTree>
    <p:extLst>
      <p:ext uri="{BB962C8B-B14F-4D97-AF65-F5344CB8AC3E}">
        <p14:creationId xmlns:p14="http://schemas.microsoft.com/office/powerpoint/2010/main" val="30070715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4" name="Group 13">
            <a:extLst>
              <a:ext uri="{FF2B5EF4-FFF2-40B4-BE49-F238E27FC236}">
                <a16:creationId xmlns:a16="http://schemas.microsoft.com/office/drawing/2014/main" id="{FA231C11-0FF0-4113-928C-E5451571EDFE}"/>
              </a:ext>
            </a:extLst>
          </p:cNvPr>
          <p:cNvGrpSpPr/>
          <p:nvPr userDrawn="1"/>
        </p:nvGrpSpPr>
        <p:grpSpPr>
          <a:xfrm rot="10800000">
            <a:off x="6364098" y="158730"/>
            <a:ext cx="5827902" cy="2016977"/>
            <a:chOff x="-1" y="4663945"/>
            <a:chExt cx="5827902" cy="2016977"/>
          </a:xfrm>
        </p:grpSpPr>
        <p:sp>
          <p:nvSpPr>
            <p:cNvPr id="15" name="Rectangle 14">
              <a:extLst>
                <a:ext uri="{FF2B5EF4-FFF2-40B4-BE49-F238E27FC236}">
                  <a16:creationId xmlns:a16="http://schemas.microsoft.com/office/drawing/2014/main" id="{AE0114A8-BA3B-4670-8593-9420E9EDD1F6}"/>
                </a:ext>
              </a:extLst>
            </p:cNvPr>
            <p:cNvSpPr/>
            <p:nvPr userDrawn="1"/>
          </p:nvSpPr>
          <p:spPr>
            <a:xfrm>
              <a:off x="-1" y="4663945"/>
              <a:ext cx="2094807" cy="27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6" name="Rectangle 15">
              <a:extLst>
                <a:ext uri="{FF2B5EF4-FFF2-40B4-BE49-F238E27FC236}">
                  <a16:creationId xmlns:a16="http://schemas.microsoft.com/office/drawing/2014/main" id="{FB29534E-3317-4FAC-B489-9BAED235B7AB}"/>
                </a:ext>
              </a:extLst>
            </p:cNvPr>
            <p:cNvSpPr/>
            <p:nvPr userDrawn="1"/>
          </p:nvSpPr>
          <p:spPr>
            <a:xfrm>
              <a:off x="-1" y="5062957"/>
              <a:ext cx="3940234" cy="622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4DDD14CB-C8E5-4052-8E43-8CB26F2870D9}"/>
                </a:ext>
              </a:extLst>
            </p:cNvPr>
            <p:cNvSpPr/>
            <p:nvPr userDrawn="1"/>
          </p:nvSpPr>
          <p:spPr>
            <a:xfrm>
              <a:off x="2121" y="5822060"/>
              <a:ext cx="5825780" cy="46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C4FAB5D8-7FE4-486A-8D33-DF2D59FC1F97}"/>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6" name="Rectangle 25">
              <a:extLst>
                <a:ext uri="{FF2B5EF4-FFF2-40B4-BE49-F238E27FC236}">
                  <a16:creationId xmlns:a16="http://schemas.microsoft.com/office/drawing/2014/main" id="{0EEF6E4A-CF73-45AA-BBF5-6F9EB0A990C2}"/>
                </a:ext>
              </a:extLst>
            </p:cNvPr>
            <p:cNvSpPr/>
            <p:nvPr userDrawn="1"/>
          </p:nvSpPr>
          <p:spPr>
            <a:xfrm>
              <a:off x="-1" y="5624837"/>
              <a:ext cx="2527070" cy="315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14946955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i="0">
                <a:solidFill>
                  <a:schemeClr val="tx1"/>
                </a:solidFill>
                <a:latin typeface="Century Gothic" panose="020B0502020202020204" pitchFamily="34" charset="0"/>
                <a:cs typeface="Arial" panose="020B0604020202020204" pitchFamily="34" charset="0"/>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95C5F409-CB71-A84E-8D8D-C838F66D86CC}"/>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3E846B88-56E6-574E-9461-7D8C2C709C10}"/>
              </a:ext>
            </a:extLst>
          </p:cNvPr>
          <p:cNvSpPr>
            <a:spLocks noGrp="1"/>
          </p:cNvSpPr>
          <p:nvPr>
            <p:ph type="body" sz="quarter" idx="13"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BA4D087F-03C5-4CE9-B60D-B6950CD81A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1" name="Picture 10">
            <a:extLst>
              <a:ext uri="{FF2B5EF4-FFF2-40B4-BE49-F238E27FC236}">
                <a16:creationId xmlns:a16="http://schemas.microsoft.com/office/drawing/2014/main" id="{63326680-9520-4DAF-B992-FBC0728E11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D218FF2F-5932-46AD-BD84-3BD6198687AA}"/>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509909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8"/>
          </a:xfrm>
        </p:spPr>
        <p:txBody>
          <a:bodyPr lIns="0" tIns="46800" rIns="0" anchor="b" anchorCtr="0"/>
          <a:lstStyle>
            <a:lvl1pPr algn="l">
              <a:defRPr b="0" i="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25E9A586-C115-A342-A82C-E5B83746B3C0}"/>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1A800B4E-DDD4-4D4A-8072-273B0DA965A7}"/>
              </a:ext>
            </a:extLst>
          </p:cNvPr>
          <p:cNvSpPr>
            <a:spLocks noGrp="1"/>
          </p:cNvSpPr>
          <p:nvPr>
            <p:ph type="body" sz="quarter" idx="13"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1807B4B6-9E7F-4B4C-8D49-45FF38C92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a:extLst>
              <a:ext uri="{FF2B5EF4-FFF2-40B4-BE49-F238E27FC236}">
                <a16:creationId xmlns:a16="http://schemas.microsoft.com/office/drawing/2014/main" id="{7CF57D13-6FE2-4096-8FA0-D16D9DA1B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1" name="Picture 10" descr="Icon&#10;&#10;Description automatically generated">
            <a:extLst>
              <a:ext uri="{FF2B5EF4-FFF2-40B4-BE49-F238E27FC236}">
                <a16:creationId xmlns:a16="http://schemas.microsoft.com/office/drawing/2014/main" id="{0059578C-07AC-4F7B-B450-58F9C6BEDF6D}"/>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3872168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i="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38F2534A-34C4-2A4F-B30D-37C0650D7D87}"/>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85A66588-878E-A84D-A014-AAE4D3A92A28}"/>
              </a:ext>
            </a:extLst>
          </p:cNvPr>
          <p:cNvSpPr>
            <a:spLocks noGrp="1"/>
          </p:cNvSpPr>
          <p:nvPr>
            <p:ph type="body" sz="quarter" idx="15"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0A71ED5D-14B5-4A68-85D7-B50FEA286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7C15C03C-2BF5-406E-9569-DA0111AA27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EA74B755-F504-4935-BF25-8B431B830E09}"/>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765030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6" name="Footer Placeholder 2">
            <a:extLst>
              <a:ext uri="{FF2B5EF4-FFF2-40B4-BE49-F238E27FC236}">
                <a16:creationId xmlns:a16="http://schemas.microsoft.com/office/drawing/2014/main" id="{36839900-0345-DA4C-9C4B-B5950FA3AB01}"/>
              </a:ext>
            </a:extLst>
          </p:cNvPr>
          <p:cNvSpPr>
            <a:spLocks noGrp="1"/>
          </p:cNvSpPr>
          <p:nvPr>
            <p:ph type="ftr" sz="quarter" idx="11"/>
          </p:nvPr>
        </p:nvSpPr>
        <p:spPr>
          <a:xfrm>
            <a:off x="7397538" y="6356350"/>
            <a:ext cx="4114800" cy="365125"/>
          </a:xfrm>
        </p:spPr>
        <p:txBody>
          <a:bodyPr/>
          <a:lstStyle>
            <a:lvl1pPr algn="l">
              <a:defRPr>
                <a:solidFill>
                  <a:schemeClr val="tx1"/>
                </a:solidFill>
              </a:defRPr>
            </a:lvl1pPr>
          </a:lstStyle>
          <a:p>
            <a:endParaRPr lang="en-GB"/>
          </a:p>
        </p:txBody>
      </p:sp>
      <p:sp>
        <p:nvSpPr>
          <p:cNvPr id="7" name="Text Placeholder 7">
            <a:extLst>
              <a:ext uri="{FF2B5EF4-FFF2-40B4-BE49-F238E27FC236}">
                <a16:creationId xmlns:a16="http://schemas.microsoft.com/office/drawing/2014/main" id="{107DE8E7-C31C-AA47-B0D7-3F0450453CBC}"/>
              </a:ext>
            </a:extLst>
          </p:cNvPr>
          <p:cNvSpPr>
            <a:spLocks noGrp="1"/>
          </p:cNvSpPr>
          <p:nvPr>
            <p:ph type="body" sz="quarter" idx="13"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97EAD548-04EC-4F58-84CE-B3FF399D57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13" name="Text Placeholder 8">
            <a:extLst>
              <a:ext uri="{FF2B5EF4-FFF2-40B4-BE49-F238E27FC236}">
                <a16:creationId xmlns:a16="http://schemas.microsoft.com/office/drawing/2014/main" id="{AFEA773D-4DCE-4416-BF90-E4D174EC10FF}"/>
              </a:ext>
            </a:extLst>
          </p:cNvPr>
          <p:cNvSpPr>
            <a:spLocks noGrp="1"/>
          </p:cNvSpPr>
          <p:nvPr>
            <p:ph type="body" sz="quarter" idx="15"/>
          </p:nvPr>
        </p:nvSpPr>
        <p:spPr>
          <a:xfrm>
            <a:off x="7439186" y="368300"/>
            <a:ext cx="3913027" cy="612549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8CB2A9E-F310-406B-BE25-952FF17F4C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D5A53AF9-D3C3-4110-B060-F81536FC22F7}"/>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55071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content and large pictur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i="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54DD0B00-8A3D-7E45-9ED2-5DBD5A8E0066}"/>
              </a:ext>
            </a:extLst>
          </p:cNvPr>
          <p:cNvSpPr>
            <a:spLocks noGrp="1"/>
          </p:cNvSpPr>
          <p:nvPr>
            <p:ph type="ftr" sz="quarter" idx="11"/>
          </p:nvPr>
        </p:nvSpPr>
        <p:spPr>
          <a:xfrm>
            <a:off x="793429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4A254383-9270-0F4A-A36D-8FF76E88F503}"/>
              </a:ext>
            </a:extLst>
          </p:cNvPr>
          <p:cNvSpPr>
            <a:spLocks noGrp="1"/>
          </p:cNvSpPr>
          <p:nvPr>
            <p:ph type="body" sz="quarter" idx="15"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FCF9CC7F-F75E-4E60-85EA-59E6711E05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EA0A0876-38B1-419C-BBB6-14A082285F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E1D80D89-17F9-4892-86F1-7B08729E4A72}"/>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405437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vert="horz" lIns="91440" tIns="45720" rIns="91440" bIns="45720" rtlCol="0" anchor="ctr" anchorCtr="0">
            <a:normAutofit/>
          </a:bodyPr>
          <a:lstStyle>
            <a:lvl1pPr>
              <a:defRPr lang="en-US" sz="3200" dirty="0">
                <a:solidFill>
                  <a:schemeClr val="bg1"/>
                </a:solidFill>
                <a:latin typeface="Century Gothic" panose="020B0502020202020204" pitchFamily="34" charset="0"/>
              </a:defRPr>
            </a:lvl1pPr>
          </a:lstStyle>
          <a:p>
            <a:pPr marL="0" lvl="0" indent="0" algn="ctr">
              <a:buNone/>
            </a:pPr>
            <a:r>
              <a:rPr lang="en-US"/>
              <a:t>Edit Master text styles</a:t>
            </a:r>
          </a:p>
        </p:txBody>
      </p:sp>
      <p:sp>
        <p:nvSpPr>
          <p:cNvPr id="6" name="Footer Placeholder 2">
            <a:extLst>
              <a:ext uri="{FF2B5EF4-FFF2-40B4-BE49-F238E27FC236}">
                <a16:creationId xmlns:a16="http://schemas.microsoft.com/office/drawing/2014/main" id="{39ED7CB0-D558-5F41-AC5A-F4E5ED2B4DAD}"/>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sp>
        <p:nvSpPr>
          <p:cNvPr id="7" name="Text Placeholder 7">
            <a:extLst>
              <a:ext uri="{FF2B5EF4-FFF2-40B4-BE49-F238E27FC236}">
                <a16:creationId xmlns:a16="http://schemas.microsoft.com/office/drawing/2014/main" id="{5B410973-3AA6-B54F-87AB-170B340093D4}"/>
              </a:ext>
            </a:extLst>
          </p:cNvPr>
          <p:cNvSpPr>
            <a:spLocks noGrp="1"/>
          </p:cNvSpPr>
          <p:nvPr>
            <p:ph type="body" sz="quarter" idx="13"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accent1"/>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C7A19B22-B130-4383-9FC1-362314806B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9" name="Picture 8">
            <a:extLst>
              <a:ext uri="{FF2B5EF4-FFF2-40B4-BE49-F238E27FC236}">
                <a16:creationId xmlns:a16="http://schemas.microsoft.com/office/drawing/2014/main" id="{01A42938-BAC2-4FF0-8858-329364EF3F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19025C8F-421B-4837-9D56-5529A9CAD6D7}"/>
              </a:ext>
            </a:extLst>
          </p:cNvPr>
          <p:cNvPicPr>
            <a:picLocks noChangeAspect="1"/>
          </p:cNvPicPr>
          <p:nvPr userDrawn="1"/>
        </p:nvPicPr>
        <p:blipFill>
          <a:blip r:embed="rId4"/>
          <a:stretch>
            <a:fillRect/>
          </a:stretch>
        </p:blipFill>
        <p:spPr>
          <a:xfrm>
            <a:off x="11347412" y="5259313"/>
            <a:ext cx="652904" cy="653070"/>
          </a:xfrm>
          <a:prstGeom prst="rect">
            <a:avLst/>
          </a:prstGeom>
        </p:spPr>
      </p:pic>
    </p:spTree>
    <p:extLst>
      <p:ext uri="{BB962C8B-B14F-4D97-AF65-F5344CB8AC3E}">
        <p14:creationId xmlns:p14="http://schemas.microsoft.com/office/powerpoint/2010/main" val="22081295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0C6265-BA68-43F7-B9C6-2BED1DC607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2882685"/>
            <a:ext cx="10514012" cy="3294277"/>
          </a:xfrm>
        </p:spPr>
        <p:txBody>
          <a:bodyPr/>
          <a:lstStyle>
            <a:lvl1pPr marL="0" indent="0" algn="ctr">
              <a:buNone/>
              <a:defRPr b="1" i="0">
                <a:solidFill>
                  <a:schemeClr val="tx1"/>
                </a:solidFill>
                <a:latin typeface="Century Gothic" panose="020B0502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1ECCC79-456B-E04F-BBC9-9CE9119F5349}"/>
              </a:ext>
            </a:extLst>
          </p:cNvPr>
          <p:cNvSpPr/>
          <p:nvPr userDrawn="1"/>
        </p:nvSpPr>
        <p:spPr>
          <a:xfrm>
            <a:off x="0" y="-15291"/>
            <a:ext cx="12192000" cy="25107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5" name="Footer Placeholder 2">
            <a:extLst>
              <a:ext uri="{FF2B5EF4-FFF2-40B4-BE49-F238E27FC236}">
                <a16:creationId xmlns:a16="http://schemas.microsoft.com/office/drawing/2014/main" id="{C1688621-6829-1F41-ADB4-5882DAF6C705}"/>
              </a:ext>
            </a:extLst>
          </p:cNvPr>
          <p:cNvSpPr>
            <a:spLocks noGrp="1"/>
          </p:cNvSpPr>
          <p:nvPr>
            <p:ph type="ftr" sz="quarter" idx="11"/>
          </p:nvPr>
        </p:nvSpPr>
        <p:spPr>
          <a:xfrm>
            <a:off x="222513" y="6356350"/>
            <a:ext cx="4114800" cy="365125"/>
          </a:xfrm>
        </p:spPr>
        <p:txBody>
          <a:bodyPr/>
          <a:lstStyle>
            <a:lvl1pPr algn="l">
              <a:defRPr>
                <a:solidFill>
                  <a:srgbClr val="000000"/>
                </a:solidFill>
              </a:defRPr>
            </a:lvl1pPr>
          </a:lstStyle>
          <a:p>
            <a:fld id="{ADA237A4-E67A-9E42-88FC-1738327952C7}" type="slidenum">
              <a:rPr lang="en-GB" smtClean="0"/>
              <a:pPr/>
              <a:t>‹#›</a:t>
            </a:fld>
            <a:endParaRPr lang="en-GB"/>
          </a:p>
        </p:txBody>
      </p:sp>
    </p:spTree>
    <p:extLst>
      <p:ext uri="{BB962C8B-B14F-4D97-AF65-F5344CB8AC3E}">
        <p14:creationId xmlns:p14="http://schemas.microsoft.com/office/powerpoint/2010/main" val="3456843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7DD4D5F-76F6-47DB-B7B9-A67D2FB34F4F}"/>
              </a:ext>
            </a:extLst>
          </p:cNvPr>
          <p:cNvSpPr>
            <a:spLocks noGrp="1"/>
          </p:cNvSpPr>
          <p:nvPr>
            <p:ph type="pic" sz="quarter" idx="14"/>
          </p:nvPr>
        </p:nvSpPr>
        <p:spPr>
          <a:xfrm>
            <a:off x="0" y="0"/>
            <a:ext cx="12192000" cy="6858000"/>
          </a:xfrm>
        </p:spPr>
        <p:txBody>
          <a:bodyPr/>
          <a:lstStyle/>
          <a:p>
            <a:endParaRPr lang="en-GB"/>
          </a:p>
        </p:txBody>
      </p:sp>
      <p:sp>
        <p:nvSpPr>
          <p:cNvPr id="12" name="Rectangle 11">
            <a:extLst>
              <a:ext uri="{FF2B5EF4-FFF2-40B4-BE49-F238E27FC236}">
                <a16:creationId xmlns:a16="http://schemas.microsoft.com/office/drawing/2014/main" id="{D557EC0F-9D5B-A842-8ADB-D3D2606A71E2}"/>
              </a:ext>
            </a:extLst>
          </p:cNvPr>
          <p:cNvSpPr/>
          <p:nvPr userDrawn="1"/>
        </p:nvSpPr>
        <p:spPr>
          <a:xfrm>
            <a:off x="839788" y="0"/>
            <a:ext cx="44065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161175"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5D181B5-0041-124F-84E8-0820CB15DFD5}"/>
              </a:ext>
            </a:extLst>
          </p:cNvPr>
          <p:cNvSpPr>
            <a:spLocks noGrp="1"/>
          </p:cNvSpPr>
          <p:nvPr>
            <p:ph type="body" sz="quarter" idx="11" hasCustomPrompt="1"/>
          </p:nvPr>
        </p:nvSpPr>
        <p:spPr>
          <a:xfrm>
            <a:off x="1176673"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sp>
        <p:nvSpPr>
          <p:cNvPr id="13" name="Title 1">
            <a:extLst>
              <a:ext uri="{FF2B5EF4-FFF2-40B4-BE49-F238E27FC236}">
                <a16:creationId xmlns:a16="http://schemas.microsoft.com/office/drawing/2014/main" id="{C5AB9125-76C1-D546-A01C-C58273D8D89D}"/>
              </a:ext>
            </a:extLst>
          </p:cNvPr>
          <p:cNvSpPr>
            <a:spLocks noGrp="1"/>
          </p:cNvSpPr>
          <p:nvPr>
            <p:ph type="ctrTitle" hasCustomPrompt="1"/>
          </p:nvPr>
        </p:nvSpPr>
        <p:spPr>
          <a:xfrm>
            <a:off x="1161175" y="3429001"/>
            <a:ext cx="3603875" cy="1947775"/>
          </a:xfrm>
        </p:spPr>
        <p:txBody>
          <a:bodyPr lIns="0" rIns="90000" anchor="b" anchorCtr="0">
            <a:normAutofit/>
          </a:bodyPr>
          <a:lstStyle>
            <a:lvl1pPr algn="l">
              <a:defRPr sz="3600" b="0" i="0">
                <a:solidFill>
                  <a:schemeClr val="bg1"/>
                </a:solidFill>
              </a:defRPr>
            </a:lvl1pPr>
          </a:lstStyle>
          <a:p>
            <a:r>
              <a:rPr lang="en-US"/>
              <a:t>Case Study</a:t>
            </a:r>
          </a:p>
        </p:txBody>
      </p:sp>
      <p:sp>
        <p:nvSpPr>
          <p:cNvPr id="8" name="Text Placeholder 7">
            <a:extLst>
              <a:ext uri="{FF2B5EF4-FFF2-40B4-BE49-F238E27FC236}">
                <a16:creationId xmlns:a16="http://schemas.microsoft.com/office/drawing/2014/main" id="{8F834510-114D-7F4C-84B0-4F60178A3385}"/>
              </a:ext>
            </a:extLst>
          </p:cNvPr>
          <p:cNvSpPr>
            <a:spLocks noGrp="1"/>
          </p:cNvSpPr>
          <p:nvPr>
            <p:ph type="body" sz="quarter" idx="13"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6" name="Picture 15">
            <a:extLst>
              <a:ext uri="{FF2B5EF4-FFF2-40B4-BE49-F238E27FC236}">
                <a16:creationId xmlns:a16="http://schemas.microsoft.com/office/drawing/2014/main" id="{906E3A67-CC51-4446-B863-3A0C998466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27099179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ase study with detai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0325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accent1"/>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Picture Placeholder 2">
            <a:extLst>
              <a:ext uri="{FF2B5EF4-FFF2-40B4-BE49-F238E27FC236}">
                <a16:creationId xmlns:a16="http://schemas.microsoft.com/office/drawing/2014/main" id="{9CFE6261-FC2E-4405-9537-E6BD57679336}"/>
              </a:ext>
            </a:extLst>
          </p:cNvPr>
          <p:cNvSpPr>
            <a:spLocks noGrp="1"/>
          </p:cNvSpPr>
          <p:nvPr>
            <p:ph type="pic" sz="quarter" idx="15"/>
          </p:nvPr>
        </p:nvSpPr>
        <p:spPr>
          <a:xfrm>
            <a:off x="188913" y="6059488"/>
            <a:ext cx="1300162" cy="798512"/>
          </a:xfrm>
        </p:spPr>
        <p:txBody>
          <a:bodyPr/>
          <a:lstStyle/>
          <a:p>
            <a:endParaRPr lang="en-GB"/>
          </a:p>
        </p:txBody>
      </p:sp>
      <p:pic>
        <p:nvPicPr>
          <p:cNvPr id="10" name="Picture 9">
            <a:extLst>
              <a:ext uri="{FF2B5EF4-FFF2-40B4-BE49-F238E27FC236}">
                <a16:creationId xmlns:a16="http://schemas.microsoft.com/office/drawing/2014/main" id="{1C23C71B-CB59-4C53-8361-92F4C7DF38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8E2A0E8E-6500-48B2-AB10-D2BE71198F32}"/>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309721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8"/>
          </a:xfrm>
        </p:spPr>
        <p:txBody>
          <a:bodyPr lIns="0" tIns="46800" rIns="0" anchor="b" anchorCtr="0"/>
          <a:lstStyle>
            <a:lvl1pPr algn="l">
              <a:defRPr b="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FE7ABECA-E0EE-F045-8F8F-D118DD34FCB7}"/>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8CE2EA98-B158-B24C-B908-E850C582327F}" type="slidenum">
              <a:rPr lang="en-GB" smtClean="0"/>
              <a:pPr/>
              <a:t>‹#›</a:t>
            </a:fld>
            <a:endParaRPr lang="en-GB"/>
          </a:p>
        </p:txBody>
      </p:sp>
      <p:sp>
        <p:nvSpPr>
          <p:cNvPr id="9" name="Text Placeholder 7">
            <a:extLst>
              <a:ext uri="{FF2B5EF4-FFF2-40B4-BE49-F238E27FC236}">
                <a16:creationId xmlns:a16="http://schemas.microsoft.com/office/drawing/2014/main" id="{251FD053-3D37-6B4E-B3A0-E51B3F73A544}"/>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1CD49CA2-C452-483E-B623-2FFBEE220B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descr="Icon&#10;&#10;Description automatically generated">
            <a:extLst>
              <a:ext uri="{FF2B5EF4-FFF2-40B4-BE49-F238E27FC236}">
                <a16:creationId xmlns:a16="http://schemas.microsoft.com/office/drawing/2014/main" id="{FAD9ED5E-18BE-41DF-AE6B-AB6E4109FD3A}"/>
              </a:ext>
            </a:extLst>
          </p:cNvPr>
          <p:cNvPicPr>
            <a:picLocks noChangeAspect="1"/>
          </p:cNvPicPr>
          <p:nvPr userDrawn="1"/>
        </p:nvPicPr>
        <p:blipFill>
          <a:blip r:embed="rId3"/>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34348285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340136-C59A-474A-AA03-37382B4422BC}"/>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0" i="0">
                <a:solidFill>
                  <a:schemeClr val="bg1"/>
                </a:solidFill>
              </a:defRPr>
            </a:lvl1pPr>
          </a:lstStyle>
          <a:p>
            <a:r>
              <a:rPr lang="en-US"/>
              <a:t>Title goes here in sentence case</a:t>
            </a:r>
          </a:p>
        </p:txBody>
      </p:sp>
      <p:sp>
        <p:nvSpPr>
          <p:cNvPr id="11" name="Text Placeholder 7">
            <a:extLst>
              <a:ext uri="{FF2B5EF4-FFF2-40B4-BE49-F238E27FC236}">
                <a16:creationId xmlns:a16="http://schemas.microsoft.com/office/drawing/2014/main" id="{2065BB52-27F3-974F-8BDE-1D708159D128}"/>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cxnSp>
        <p:nvCxnSpPr>
          <p:cNvPr id="12" name="Straight Connector 11">
            <a:extLst>
              <a:ext uri="{FF2B5EF4-FFF2-40B4-BE49-F238E27FC236}">
                <a16:creationId xmlns:a16="http://schemas.microsoft.com/office/drawing/2014/main" id="{F32482C2-9C4A-B647-9D73-83E5DEB05639}"/>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99279E8D-21FD-D54D-BCC2-7D2CA6A2DE06}"/>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grpSp>
        <p:nvGrpSpPr>
          <p:cNvPr id="18" name="Group 17">
            <a:extLst>
              <a:ext uri="{FF2B5EF4-FFF2-40B4-BE49-F238E27FC236}">
                <a16:creationId xmlns:a16="http://schemas.microsoft.com/office/drawing/2014/main" id="{DC8DA43C-AC29-AC40-845B-0C41BD4189A0}"/>
              </a:ext>
            </a:extLst>
          </p:cNvPr>
          <p:cNvGrpSpPr/>
          <p:nvPr userDrawn="1"/>
        </p:nvGrpSpPr>
        <p:grpSpPr>
          <a:xfrm rot="10800000">
            <a:off x="6364098" y="158730"/>
            <a:ext cx="5827902" cy="2016977"/>
            <a:chOff x="-1" y="4663945"/>
            <a:chExt cx="5827902" cy="2016977"/>
          </a:xfrm>
        </p:grpSpPr>
        <p:sp>
          <p:nvSpPr>
            <p:cNvPr id="19" name="Rectangle 18">
              <a:extLst>
                <a:ext uri="{FF2B5EF4-FFF2-40B4-BE49-F238E27FC236}">
                  <a16:creationId xmlns:a16="http://schemas.microsoft.com/office/drawing/2014/main" id="{21BF14AE-FF96-864B-878F-7FC01DC0BA14}"/>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0" name="Rectangle 19">
              <a:extLst>
                <a:ext uri="{FF2B5EF4-FFF2-40B4-BE49-F238E27FC236}">
                  <a16:creationId xmlns:a16="http://schemas.microsoft.com/office/drawing/2014/main" id="{DE235427-E522-BD4D-A75B-3D581C7064A7}"/>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C4C8EC7B-80FA-024E-BD1B-AE58D8264B4F}"/>
                </a:ext>
              </a:extLst>
            </p:cNvPr>
            <p:cNvSpPr/>
            <p:nvPr userDrawn="1"/>
          </p:nvSpPr>
          <p:spPr>
            <a:xfrm>
              <a:off x="2121" y="5822060"/>
              <a:ext cx="5825780" cy="46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7C5F72F2-DE61-C947-954E-5248672E3E74}"/>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3" name="Rectangle 22">
              <a:extLst>
                <a:ext uri="{FF2B5EF4-FFF2-40B4-BE49-F238E27FC236}">
                  <a16:creationId xmlns:a16="http://schemas.microsoft.com/office/drawing/2014/main" id="{5F2E4C3F-EDA0-1140-9EFE-5248945E30C3}"/>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3" name="Picture 12">
            <a:extLst>
              <a:ext uri="{FF2B5EF4-FFF2-40B4-BE49-F238E27FC236}">
                <a16:creationId xmlns:a16="http://schemas.microsoft.com/office/drawing/2014/main" id="{83275AA4-D022-4661-9D06-667E420D7D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4" name="Picture 13">
            <a:extLst>
              <a:ext uri="{FF2B5EF4-FFF2-40B4-BE49-F238E27FC236}">
                <a16:creationId xmlns:a16="http://schemas.microsoft.com/office/drawing/2014/main" id="{C40D6A69-0C8B-4802-84DB-4B214C548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5" name="Picture 14" descr="Icon&#10;&#10;Description automatically generated">
            <a:extLst>
              <a:ext uri="{FF2B5EF4-FFF2-40B4-BE49-F238E27FC236}">
                <a16:creationId xmlns:a16="http://schemas.microsoft.com/office/drawing/2014/main" id="{B53DBB96-7BC6-4540-B1C1-C3FCDBED51BF}"/>
              </a:ext>
            </a:extLst>
          </p:cNvPr>
          <p:cNvPicPr>
            <a:picLocks noChangeAspect="1"/>
          </p:cNvPicPr>
          <p:nvPr userDrawn="1"/>
        </p:nvPicPr>
        <p:blipFill>
          <a:blip r:embed="rId4"/>
          <a:stretch>
            <a:fillRect/>
          </a:stretch>
        </p:blipFill>
        <p:spPr>
          <a:xfrm>
            <a:off x="11347412" y="5259313"/>
            <a:ext cx="652904" cy="653070"/>
          </a:xfrm>
          <a:prstGeom prst="rect">
            <a:avLst/>
          </a:prstGeom>
        </p:spPr>
      </p:pic>
    </p:spTree>
    <p:extLst>
      <p:ext uri="{BB962C8B-B14F-4D97-AF65-F5344CB8AC3E}">
        <p14:creationId xmlns:p14="http://schemas.microsoft.com/office/powerpoint/2010/main" val="20567915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9" name="Group 18">
            <a:extLst>
              <a:ext uri="{FF2B5EF4-FFF2-40B4-BE49-F238E27FC236}">
                <a16:creationId xmlns:a16="http://schemas.microsoft.com/office/drawing/2014/main" id="{21FAF369-302C-4439-8E64-BE6BDEB88402}"/>
              </a:ext>
            </a:extLst>
          </p:cNvPr>
          <p:cNvGrpSpPr/>
          <p:nvPr userDrawn="1"/>
        </p:nvGrpSpPr>
        <p:grpSpPr>
          <a:xfrm rot="10800000">
            <a:off x="6364098" y="158730"/>
            <a:ext cx="5827902" cy="2016977"/>
            <a:chOff x="-1" y="4663945"/>
            <a:chExt cx="5827902" cy="2016977"/>
          </a:xfrm>
        </p:grpSpPr>
        <p:sp>
          <p:nvSpPr>
            <p:cNvPr id="20" name="Rectangle 19">
              <a:extLst>
                <a:ext uri="{FF2B5EF4-FFF2-40B4-BE49-F238E27FC236}">
                  <a16:creationId xmlns:a16="http://schemas.microsoft.com/office/drawing/2014/main" id="{F691F40F-FB90-4452-9B1C-B3556BFB5562}"/>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7167A2AC-11EE-4158-8A40-2474FBB3852D}"/>
                </a:ext>
              </a:extLst>
            </p:cNvPr>
            <p:cNvSpPr/>
            <p:nvPr userDrawn="1"/>
          </p:nvSpPr>
          <p:spPr>
            <a:xfrm>
              <a:off x="-1" y="5062957"/>
              <a:ext cx="3940234" cy="622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D56082BF-7BC3-48CA-A432-6987ADC0ABF8}"/>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3" name="Rectangle 22">
              <a:extLst>
                <a:ext uri="{FF2B5EF4-FFF2-40B4-BE49-F238E27FC236}">
                  <a16:creationId xmlns:a16="http://schemas.microsoft.com/office/drawing/2014/main" id="{F9625D12-1EA7-466C-9CB4-B876753601BE}"/>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1BA8322D-0BCB-4D61-92D2-EB5CD8E75C5F}"/>
                </a:ext>
              </a:extLst>
            </p:cNvPr>
            <p:cNvSpPr/>
            <p:nvPr userDrawn="1"/>
          </p:nvSpPr>
          <p:spPr>
            <a:xfrm>
              <a:off x="-1" y="5624837"/>
              <a:ext cx="2527070" cy="31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3807766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i="0">
                <a:solidFill>
                  <a:schemeClr val="tx1"/>
                </a:solidFill>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1825625"/>
            <a:ext cx="10514012" cy="4351338"/>
          </a:xfrm>
        </p:spPr>
        <p:txBody>
          <a:bodyPr/>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2936E9CC-895C-9B41-960C-4657B1A94518}"/>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F4A5CD7C-00F9-1847-8C9E-9797B72592FD}"/>
              </a:ext>
            </a:extLst>
          </p:cNvPr>
          <p:cNvSpPr>
            <a:spLocks noGrp="1"/>
          </p:cNvSpPr>
          <p:nvPr>
            <p:ph type="body" sz="quarter" idx="13"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1" name="Picture 10">
            <a:extLst>
              <a:ext uri="{FF2B5EF4-FFF2-40B4-BE49-F238E27FC236}">
                <a16:creationId xmlns:a16="http://schemas.microsoft.com/office/drawing/2014/main" id="{D96702E4-2ED3-40C7-8834-27A781783B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3ADAB2A9-0313-495C-A5AF-B8B631195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AD479BB6-F5D8-4436-A2FB-DC691F748E51}"/>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788626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7"/>
          </a:xfrm>
        </p:spPr>
        <p:txBody>
          <a:bodyPr lIns="0" tIns="46800" rIns="0" anchor="b" anchorCtr="0"/>
          <a:lstStyle>
            <a:lvl1pPr algn="l">
              <a:defRPr b="0" i="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57303CB7-3743-2847-A70D-45EA3086B214}"/>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F1D8DF3E-44B3-4241-B3D7-8CDAF17385EA}"/>
              </a:ext>
            </a:extLst>
          </p:cNvPr>
          <p:cNvSpPr>
            <a:spLocks noGrp="1"/>
          </p:cNvSpPr>
          <p:nvPr>
            <p:ph type="body" sz="quarter" idx="13"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82B03D7B-4F1A-470B-AD61-7C3C20699F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a:extLst>
              <a:ext uri="{FF2B5EF4-FFF2-40B4-BE49-F238E27FC236}">
                <a16:creationId xmlns:a16="http://schemas.microsoft.com/office/drawing/2014/main" id="{8CD18D0A-48FB-43D3-869C-4125F0AA40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1" name="Picture 10" descr="Icon&#10;&#10;Description automatically generated">
            <a:extLst>
              <a:ext uri="{FF2B5EF4-FFF2-40B4-BE49-F238E27FC236}">
                <a16:creationId xmlns:a16="http://schemas.microsoft.com/office/drawing/2014/main" id="{B78CBD80-CD1B-4584-A833-F85F71140706}"/>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9633293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i="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A4A2EB36-01DC-3B44-BDD8-5357575842D2}"/>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69923909-C182-8E4A-8E49-20416DB4D361}"/>
              </a:ext>
            </a:extLst>
          </p:cNvPr>
          <p:cNvSpPr>
            <a:spLocks noGrp="1"/>
          </p:cNvSpPr>
          <p:nvPr>
            <p:ph type="body" sz="quarter" idx="15"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F50B339F-A6AF-4202-82D3-078232B14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595C5E7C-4B72-483D-B3B8-A6AE525053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2F4D9E33-81E9-43B7-A374-CB747D05723E}"/>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443299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6" name="Footer Placeholder 2">
            <a:extLst>
              <a:ext uri="{FF2B5EF4-FFF2-40B4-BE49-F238E27FC236}">
                <a16:creationId xmlns:a16="http://schemas.microsoft.com/office/drawing/2014/main" id="{D84B48AA-5941-054E-A538-37711EDFEBEF}"/>
              </a:ext>
            </a:extLst>
          </p:cNvPr>
          <p:cNvSpPr>
            <a:spLocks noGrp="1"/>
          </p:cNvSpPr>
          <p:nvPr>
            <p:ph type="ftr" sz="quarter" idx="11"/>
          </p:nvPr>
        </p:nvSpPr>
        <p:spPr>
          <a:xfrm>
            <a:off x="7237413" y="6356350"/>
            <a:ext cx="4114800" cy="365125"/>
          </a:xfrm>
        </p:spPr>
        <p:txBody>
          <a:bodyPr/>
          <a:lstStyle>
            <a:lvl1pPr algn="l">
              <a:defRPr>
                <a:solidFill>
                  <a:schemeClr val="tx1"/>
                </a:solidFill>
              </a:defRPr>
            </a:lvl1pPr>
          </a:lstStyle>
          <a:p>
            <a:endParaRPr lang="en-GB"/>
          </a:p>
        </p:txBody>
      </p:sp>
      <p:sp>
        <p:nvSpPr>
          <p:cNvPr id="7" name="Text Placeholder 7">
            <a:extLst>
              <a:ext uri="{FF2B5EF4-FFF2-40B4-BE49-F238E27FC236}">
                <a16:creationId xmlns:a16="http://schemas.microsoft.com/office/drawing/2014/main" id="{0BBE65B9-58BF-BF45-B71D-4F94EFDEEB7C}"/>
              </a:ext>
            </a:extLst>
          </p:cNvPr>
          <p:cNvSpPr>
            <a:spLocks noGrp="1"/>
          </p:cNvSpPr>
          <p:nvPr>
            <p:ph type="body" sz="quarter" idx="13"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15E99DB9-42A8-47E6-A133-AABDEA832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9" name="Text Placeholder 8">
            <a:extLst>
              <a:ext uri="{FF2B5EF4-FFF2-40B4-BE49-F238E27FC236}">
                <a16:creationId xmlns:a16="http://schemas.microsoft.com/office/drawing/2014/main" id="{5E9FE216-034F-4474-A94A-73CD64B768BA}"/>
              </a:ext>
            </a:extLst>
          </p:cNvPr>
          <p:cNvSpPr>
            <a:spLocks noGrp="1"/>
          </p:cNvSpPr>
          <p:nvPr>
            <p:ph type="body" sz="quarter" idx="15"/>
          </p:nvPr>
        </p:nvSpPr>
        <p:spPr>
          <a:xfrm>
            <a:off x="7439186" y="368300"/>
            <a:ext cx="3913027" cy="612549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FC82017-1281-4429-914B-F92F11CD9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B51F568E-F648-4752-ACAC-55BC70F63FA5}"/>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1500398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i="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89E259D0-CC72-F04A-A36E-E1098309CB77}"/>
              </a:ext>
            </a:extLst>
          </p:cNvPr>
          <p:cNvSpPr>
            <a:spLocks noGrp="1"/>
          </p:cNvSpPr>
          <p:nvPr>
            <p:ph type="ftr" sz="quarter" idx="11"/>
          </p:nvPr>
        </p:nvSpPr>
        <p:spPr>
          <a:xfrm>
            <a:off x="793429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8CD71E1F-5B23-B545-B8ED-032925386DFB}"/>
              </a:ext>
            </a:extLst>
          </p:cNvPr>
          <p:cNvSpPr>
            <a:spLocks noGrp="1"/>
          </p:cNvSpPr>
          <p:nvPr>
            <p:ph type="body" sz="quarter" idx="15"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BB0A086B-2884-4EA3-90C1-18928B489D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B494AE10-C086-4D75-8D4C-2ECF58C401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98B03650-0295-4635-A355-BA23E057F43D}"/>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420519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839788" y="2882685"/>
            <a:ext cx="10514012" cy="3294277"/>
          </a:xfrm>
          <a:prstGeom prst="rect">
            <a:avLst/>
          </a:prstGeom>
        </p:spPr>
        <p:txBody>
          <a:bodyPr/>
          <a:lstStyle>
            <a:lvl1pPr marL="0" indent="0" algn="ctr">
              <a:buNone/>
              <a:defRPr>
                <a:solidFill>
                  <a:schemeClr val="tx1"/>
                </a:solidFill>
                <a:latin typeface="Century Gothic" panose="020B0502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F4F533D6-5FD3-F54F-9A72-9B6C8D1F5531}"/>
              </a:ext>
            </a:extLst>
          </p:cNvPr>
          <p:cNvSpPr>
            <a:spLocks noGrp="1"/>
          </p:cNvSpPr>
          <p:nvPr>
            <p:ph type="pic" sz="quarter" idx="10"/>
          </p:nvPr>
        </p:nvSpPr>
        <p:spPr>
          <a:xfrm>
            <a:off x="0" y="0"/>
            <a:ext cx="12192000" cy="2511425"/>
          </a:xfrm>
          <a:prstGeom prst="rect">
            <a:avLst/>
          </a:prstGeom>
        </p:spPr>
        <p:txBody>
          <a:bodyPr/>
          <a:lstStyle>
            <a:lvl1pPr>
              <a:defRPr b="0" i="0">
                <a:solidFill>
                  <a:schemeClr val="tx1"/>
                </a:solidFill>
                <a:latin typeface="Arial Regular"/>
              </a:defRPr>
            </a:lvl1pPr>
          </a:lstStyle>
          <a:p>
            <a:r>
              <a:rPr lang="en-US"/>
              <a:t>Click icon to add picture</a:t>
            </a:r>
          </a:p>
        </p:txBody>
      </p:sp>
      <p:sp>
        <p:nvSpPr>
          <p:cNvPr id="9" name="Rectangle 8">
            <a:extLst>
              <a:ext uri="{FF2B5EF4-FFF2-40B4-BE49-F238E27FC236}">
                <a16:creationId xmlns:a16="http://schemas.microsoft.com/office/drawing/2014/main" id="{11ECCC79-456B-E04F-BBC9-9CE9119F5349}"/>
              </a:ext>
            </a:extLst>
          </p:cNvPr>
          <p:cNvSpPr/>
          <p:nvPr userDrawn="1"/>
        </p:nvSpPr>
        <p:spPr>
          <a:xfrm>
            <a:off x="0" y="0"/>
            <a:ext cx="12192000" cy="25107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6" name="Footer Placeholder 2">
            <a:extLst>
              <a:ext uri="{FF2B5EF4-FFF2-40B4-BE49-F238E27FC236}">
                <a16:creationId xmlns:a16="http://schemas.microsoft.com/office/drawing/2014/main" id="{A82CCE20-7059-C547-B56F-B76EF824F006}"/>
              </a:ext>
            </a:extLst>
          </p:cNvPr>
          <p:cNvSpPr>
            <a:spLocks noGrp="1"/>
          </p:cNvSpPr>
          <p:nvPr>
            <p:ph type="ftr" sz="quarter" idx="11"/>
          </p:nvPr>
        </p:nvSpPr>
        <p:spPr>
          <a:xfrm>
            <a:off x="222513" y="6356350"/>
            <a:ext cx="4114800" cy="365125"/>
          </a:xfrm>
        </p:spPr>
        <p:txBody>
          <a:bodyPr/>
          <a:lstStyle>
            <a:lvl1pPr algn="l">
              <a:defRPr>
                <a:solidFill>
                  <a:srgbClr val="000000"/>
                </a:solidFill>
              </a:defRPr>
            </a:lvl1pPr>
          </a:lstStyle>
          <a:p>
            <a:fld id="{AE552155-9272-3049-B0AD-E8FF65CEC41B}" type="slidenum">
              <a:rPr lang="en-GB" smtClean="0"/>
              <a:pPr/>
              <a:t>‹#›</a:t>
            </a:fld>
            <a:endParaRPr lang="en-GB"/>
          </a:p>
        </p:txBody>
      </p:sp>
      <p:pic>
        <p:nvPicPr>
          <p:cNvPr id="10" name="Picture 9">
            <a:extLst>
              <a:ext uri="{FF2B5EF4-FFF2-40B4-BE49-F238E27FC236}">
                <a16:creationId xmlns:a16="http://schemas.microsoft.com/office/drawing/2014/main" id="{977EA6ED-8ECC-4373-8617-CF386E708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Tree>
    <p:extLst>
      <p:ext uri="{BB962C8B-B14F-4D97-AF65-F5344CB8AC3E}">
        <p14:creationId xmlns:p14="http://schemas.microsoft.com/office/powerpoint/2010/main" val="390981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vert="horz" lIns="91440" tIns="45720" rIns="91440" bIns="45720" rtlCol="0" anchor="ctr" anchorCtr="0">
            <a:normAutofit/>
          </a:bodyPr>
          <a:lstStyle>
            <a:lvl1pPr>
              <a:defRPr lang="en-US" sz="3200" dirty="0">
                <a:solidFill>
                  <a:schemeClr val="bg1"/>
                </a:solidFill>
                <a:latin typeface="Century Gothic" panose="020B0502020202020204" pitchFamily="34" charset="0"/>
              </a:defRPr>
            </a:lvl1pPr>
          </a:lstStyle>
          <a:p>
            <a:pPr marL="0" lvl="0" indent="0" algn="ctr">
              <a:buNone/>
            </a:pPr>
            <a:r>
              <a:rPr lang="en-US"/>
              <a:t>Edit Master text styles</a:t>
            </a:r>
          </a:p>
        </p:txBody>
      </p:sp>
      <p:sp>
        <p:nvSpPr>
          <p:cNvPr id="5" name="Footer Placeholder 2">
            <a:extLst>
              <a:ext uri="{FF2B5EF4-FFF2-40B4-BE49-F238E27FC236}">
                <a16:creationId xmlns:a16="http://schemas.microsoft.com/office/drawing/2014/main" id="{BE1614E8-9513-424A-9D5A-AEE87124AD2C}"/>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sp>
        <p:nvSpPr>
          <p:cNvPr id="7" name="Text Placeholder 7">
            <a:extLst>
              <a:ext uri="{FF2B5EF4-FFF2-40B4-BE49-F238E27FC236}">
                <a16:creationId xmlns:a16="http://schemas.microsoft.com/office/drawing/2014/main" id="{CF9F945C-66E9-8642-A88E-1531A9A878AC}"/>
              </a:ext>
            </a:extLst>
          </p:cNvPr>
          <p:cNvSpPr>
            <a:spLocks noGrp="1"/>
          </p:cNvSpPr>
          <p:nvPr>
            <p:ph type="body" sz="quarter" idx="13"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accent2"/>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DE5A179F-460E-4D5B-8125-494445356F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6" name="Picture 5">
            <a:extLst>
              <a:ext uri="{FF2B5EF4-FFF2-40B4-BE49-F238E27FC236}">
                <a16:creationId xmlns:a16="http://schemas.microsoft.com/office/drawing/2014/main" id="{ADBAE554-701B-488B-88B3-4679B9D1A2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8" name="Picture 7" descr="Icon&#10;&#10;Description automatically generated">
            <a:extLst>
              <a:ext uri="{FF2B5EF4-FFF2-40B4-BE49-F238E27FC236}">
                <a16:creationId xmlns:a16="http://schemas.microsoft.com/office/drawing/2014/main" id="{0DA3E0B1-1F06-4140-AF1E-E3F3EBA72F97}"/>
              </a:ext>
            </a:extLst>
          </p:cNvPr>
          <p:cNvPicPr>
            <a:picLocks noChangeAspect="1"/>
          </p:cNvPicPr>
          <p:nvPr userDrawn="1"/>
        </p:nvPicPr>
        <p:blipFill>
          <a:blip r:embed="rId4"/>
          <a:stretch>
            <a:fillRect/>
          </a:stretch>
        </p:blipFill>
        <p:spPr>
          <a:xfrm>
            <a:off x="11340353" y="5259313"/>
            <a:ext cx="652904" cy="653070"/>
          </a:xfrm>
          <a:prstGeom prst="rect">
            <a:avLst/>
          </a:prstGeom>
        </p:spPr>
      </p:pic>
    </p:spTree>
    <p:extLst>
      <p:ext uri="{BB962C8B-B14F-4D97-AF65-F5344CB8AC3E}">
        <p14:creationId xmlns:p14="http://schemas.microsoft.com/office/powerpoint/2010/main" val="36769220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D0427F1-AC43-43D3-A78D-479534536DC7}"/>
              </a:ext>
            </a:extLst>
          </p:cNvPr>
          <p:cNvSpPr>
            <a:spLocks noGrp="1"/>
          </p:cNvSpPr>
          <p:nvPr>
            <p:ph type="pic" sz="quarter" idx="14"/>
          </p:nvPr>
        </p:nvSpPr>
        <p:spPr>
          <a:xfrm>
            <a:off x="0" y="0"/>
            <a:ext cx="12192000" cy="6858000"/>
          </a:xfrm>
        </p:spPr>
        <p:txBody>
          <a:bodyPr/>
          <a:lstStyle/>
          <a:p>
            <a:endParaRPr lang="en-GB"/>
          </a:p>
        </p:txBody>
      </p:sp>
      <p:sp>
        <p:nvSpPr>
          <p:cNvPr id="12" name="Rectangle 11">
            <a:extLst>
              <a:ext uri="{FF2B5EF4-FFF2-40B4-BE49-F238E27FC236}">
                <a16:creationId xmlns:a16="http://schemas.microsoft.com/office/drawing/2014/main" id="{D557EC0F-9D5B-A842-8ADB-D3D2606A71E2}"/>
              </a:ext>
            </a:extLst>
          </p:cNvPr>
          <p:cNvSpPr/>
          <p:nvPr userDrawn="1"/>
        </p:nvSpPr>
        <p:spPr>
          <a:xfrm>
            <a:off x="839788" y="0"/>
            <a:ext cx="44065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161175"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1DA693ED-D478-1141-ACA0-4C095F31F77D}"/>
              </a:ext>
            </a:extLst>
          </p:cNvPr>
          <p:cNvSpPr>
            <a:spLocks noGrp="1"/>
          </p:cNvSpPr>
          <p:nvPr>
            <p:ph type="body" sz="quarter" idx="11" hasCustomPrompt="1"/>
          </p:nvPr>
        </p:nvSpPr>
        <p:spPr>
          <a:xfrm>
            <a:off x="1176673"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sp>
        <p:nvSpPr>
          <p:cNvPr id="13" name="Title 1">
            <a:extLst>
              <a:ext uri="{FF2B5EF4-FFF2-40B4-BE49-F238E27FC236}">
                <a16:creationId xmlns:a16="http://schemas.microsoft.com/office/drawing/2014/main" id="{82D6015B-AF0F-A34D-9634-381281B11C70}"/>
              </a:ext>
            </a:extLst>
          </p:cNvPr>
          <p:cNvSpPr>
            <a:spLocks noGrp="1"/>
          </p:cNvSpPr>
          <p:nvPr>
            <p:ph type="ctrTitle" hasCustomPrompt="1"/>
          </p:nvPr>
        </p:nvSpPr>
        <p:spPr>
          <a:xfrm>
            <a:off x="1161175" y="3429001"/>
            <a:ext cx="3603875" cy="1947775"/>
          </a:xfrm>
        </p:spPr>
        <p:txBody>
          <a:bodyPr lIns="0" rIns="90000" anchor="b" anchorCtr="0">
            <a:normAutofit/>
          </a:bodyPr>
          <a:lstStyle>
            <a:lvl1pPr algn="l">
              <a:defRPr sz="3600" b="0" i="0">
                <a:solidFill>
                  <a:schemeClr val="bg1"/>
                </a:solidFill>
              </a:defRPr>
            </a:lvl1pPr>
          </a:lstStyle>
          <a:p>
            <a:r>
              <a:rPr lang="en-US"/>
              <a:t>Case Study</a:t>
            </a:r>
          </a:p>
        </p:txBody>
      </p:sp>
      <p:sp>
        <p:nvSpPr>
          <p:cNvPr id="8" name="Text Placeholder 7">
            <a:extLst>
              <a:ext uri="{FF2B5EF4-FFF2-40B4-BE49-F238E27FC236}">
                <a16:creationId xmlns:a16="http://schemas.microsoft.com/office/drawing/2014/main" id="{EBACF2A0-3010-8C41-9F2B-E68CF8818363}"/>
              </a:ext>
            </a:extLst>
          </p:cNvPr>
          <p:cNvSpPr>
            <a:spLocks noGrp="1"/>
          </p:cNvSpPr>
          <p:nvPr>
            <p:ph type="body" sz="quarter" idx="13"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8A3164FE-20CA-4A34-9404-23F6A7D58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26742760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ase study with detai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0325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Picture Placeholder 2">
            <a:extLst>
              <a:ext uri="{FF2B5EF4-FFF2-40B4-BE49-F238E27FC236}">
                <a16:creationId xmlns:a16="http://schemas.microsoft.com/office/drawing/2014/main" id="{9CFE6261-FC2E-4405-9537-E6BD57679336}"/>
              </a:ext>
            </a:extLst>
          </p:cNvPr>
          <p:cNvSpPr>
            <a:spLocks noGrp="1"/>
          </p:cNvSpPr>
          <p:nvPr>
            <p:ph type="pic" sz="quarter" idx="15"/>
          </p:nvPr>
        </p:nvSpPr>
        <p:spPr>
          <a:xfrm>
            <a:off x="188913" y="6059488"/>
            <a:ext cx="1300162" cy="798512"/>
          </a:xfrm>
        </p:spPr>
        <p:txBody>
          <a:bodyPr/>
          <a:lstStyle/>
          <a:p>
            <a:endParaRPr lang="en-GB"/>
          </a:p>
        </p:txBody>
      </p:sp>
      <p:pic>
        <p:nvPicPr>
          <p:cNvPr id="10" name="Picture 9">
            <a:extLst>
              <a:ext uri="{FF2B5EF4-FFF2-40B4-BE49-F238E27FC236}">
                <a16:creationId xmlns:a16="http://schemas.microsoft.com/office/drawing/2014/main" id="{17380343-0B6E-4EC1-9BCA-72B2B63C95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5B473115-107A-4522-B1F2-16363C9A4C94}"/>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468448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0AECA7-AF4E-3744-93DC-D382FCA17F71}"/>
              </a:ext>
            </a:extLst>
          </p:cNvPr>
          <p:cNvSpPr>
            <a:spLocks noGrp="1"/>
          </p:cNvSpPr>
          <p:nvPr>
            <p:ph type="ctrTitle" hasCustomPrompt="1"/>
          </p:nvPr>
        </p:nvSpPr>
        <p:spPr>
          <a:xfrm>
            <a:off x="839788" y="4135765"/>
            <a:ext cx="9144000" cy="1308967"/>
          </a:xfrm>
        </p:spPr>
        <p:txBody>
          <a:bodyPr lIns="0" tIns="46800" rIns="0" anchor="b" anchorCtr="0">
            <a:normAutofit/>
          </a:bodyPr>
          <a:lstStyle>
            <a:lvl1pPr algn="l">
              <a:defRPr sz="3600" b="0" i="0">
                <a:solidFill>
                  <a:schemeClr val="bg1"/>
                </a:solidFill>
              </a:defRPr>
            </a:lvl1pPr>
          </a:lstStyle>
          <a:p>
            <a:r>
              <a:rPr lang="en-US"/>
              <a:t>Title goes here in sentence case</a:t>
            </a:r>
          </a:p>
        </p:txBody>
      </p:sp>
      <p:sp>
        <p:nvSpPr>
          <p:cNvPr id="5" name="Text Placeholder 7">
            <a:extLst>
              <a:ext uri="{FF2B5EF4-FFF2-40B4-BE49-F238E27FC236}">
                <a16:creationId xmlns:a16="http://schemas.microsoft.com/office/drawing/2014/main" id="{2647EEFE-F61E-8D4D-BFD8-6C9179CAFBE7}"/>
              </a:ext>
            </a:extLst>
          </p:cNvPr>
          <p:cNvSpPr>
            <a:spLocks noGrp="1"/>
          </p:cNvSpPr>
          <p:nvPr>
            <p:ph type="body" sz="quarter" idx="10" hasCustomPrompt="1"/>
          </p:nvPr>
        </p:nvSpPr>
        <p:spPr>
          <a:xfrm>
            <a:off x="855286" y="5492353"/>
            <a:ext cx="9144000" cy="615891"/>
          </a:xfrm>
        </p:spPr>
        <p:txBody>
          <a:bodyPr lIns="0" tIns="46800" rIns="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6" name="Straight Connector 5">
            <a:extLst>
              <a:ext uri="{FF2B5EF4-FFF2-40B4-BE49-F238E27FC236}">
                <a16:creationId xmlns:a16="http://schemas.microsoft.com/office/drawing/2014/main" id="{0547E53F-18E3-5B4B-AF6E-F046718A3E88}"/>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C06661B-0D86-8341-AF05-98461EFCBDE7}"/>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grpSp>
        <p:nvGrpSpPr>
          <p:cNvPr id="16" name="Group 15">
            <a:extLst>
              <a:ext uri="{FF2B5EF4-FFF2-40B4-BE49-F238E27FC236}">
                <a16:creationId xmlns:a16="http://schemas.microsoft.com/office/drawing/2014/main" id="{A3C36639-A0D3-B343-9EC1-C30D71FACB89}"/>
              </a:ext>
            </a:extLst>
          </p:cNvPr>
          <p:cNvGrpSpPr/>
          <p:nvPr userDrawn="1"/>
        </p:nvGrpSpPr>
        <p:grpSpPr>
          <a:xfrm rot="10800000">
            <a:off x="6364098" y="158730"/>
            <a:ext cx="5827902" cy="2016977"/>
            <a:chOff x="-1" y="4663945"/>
            <a:chExt cx="5827902" cy="2016977"/>
          </a:xfrm>
        </p:grpSpPr>
        <p:sp>
          <p:nvSpPr>
            <p:cNvPr id="17" name="Rectangle 16">
              <a:extLst>
                <a:ext uri="{FF2B5EF4-FFF2-40B4-BE49-F238E27FC236}">
                  <a16:creationId xmlns:a16="http://schemas.microsoft.com/office/drawing/2014/main" id="{DD6A30C6-1986-2A46-BB45-4A3FCB176B65}"/>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8" name="Rectangle 17">
              <a:extLst>
                <a:ext uri="{FF2B5EF4-FFF2-40B4-BE49-F238E27FC236}">
                  <a16:creationId xmlns:a16="http://schemas.microsoft.com/office/drawing/2014/main" id="{E6026631-1277-BF4F-A76A-8BB81F73A982}"/>
                </a:ext>
              </a:extLst>
            </p:cNvPr>
            <p:cNvSpPr/>
            <p:nvPr userDrawn="1"/>
          </p:nvSpPr>
          <p:spPr>
            <a:xfrm>
              <a:off x="-1" y="5062957"/>
              <a:ext cx="3940234" cy="622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9" name="Rectangle 18">
              <a:extLst>
                <a:ext uri="{FF2B5EF4-FFF2-40B4-BE49-F238E27FC236}">
                  <a16:creationId xmlns:a16="http://schemas.microsoft.com/office/drawing/2014/main" id="{989AB861-3CB5-744A-9693-E9A428FAA04F}"/>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0" name="Rectangle 19">
              <a:extLst>
                <a:ext uri="{FF2B5EF4-FFF2-40B4-BE49-F238E27FC236}">
                  <a16:creationId xmlns:a16="http://schemas.microsoft.com/office/drawing/2014/main" id="{87DD09F2-7B15-204F-82B4-A5596C940865}"/>
                </a:ext>
              </a:extLst>
            </p:cNvPr>
            <p:cNvSpPr/>
            <p:nvPr userDrawn="1"/>
          </p:nvSpPr>
          <p:spPr>
            <a:xfrm>
              <a:off x="488" y="6406846"/>
              <a:ext cx="1202086" cy="27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417D3FAA-205B-B546-B2E9-27E2ED10788B}"/>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3" name="Picture 12">
            <a:extLst>
              <a:ext uri="{FF2B5EF4-FFF2-40B4-BE49-F238E27FC236}">
                <a16:creationId xmlns:a16="http://schemas.microsoft.com/office/drawing/2014/main" id="{DA9C7878-CC6E-41F1-8908-9A25C5E0F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4" name="Picture 13">
            <a:extLst>
              <a:ext uri="{FF2B5EF4-FFF2-40B4-BE49-F238E27FC236}">
                <a16:creationId xmlns:a16="http://schemas.microsoft.com/office/drawing/2014/main" id="{63375746-4EF5-411C-8453-9563386F31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22" name="Picture 21" descr="Icon&#10;&#10;Description automatically generated">
            <a:extLst>
              <a:ext uri="{FF2B5EF4-FFF2-40B4-BE49-F238E27FC236}">
                <a16:creationId xmlns:a16="http://schemas.microsoft.com/office/drawing/2014/main" id="{713DFE72-D223-4DD9-A9D1-797010D04E8C}"/>
              </a:ext>
            </a:extLst>
          </p:cNvPr>
          <p:cNvPicPr>
            <a:picLocks noChangeAspect="1"/>
          </p:cNvPicPr>
          <p:nvPr userDrawn="1"/>
        </p:nvPicPr>
        <p:blipFill>
          <a:blip r:embed="rId4"/>
          <a:stretch>
            <a:fillRect/>
          </a:stretch>
        </p:blipFill>
        <p:spPr>
          <a:xfrm>
            <a:off x="11362912" y="5247733"/>
            <a:ext cx="637404" cy="637566"/>
          </a:xfrm>
          <a:prstGeom prst="rect">
            <a:avLst/>
          </a:prstGeom>
        </p:spPr>
      </p:pic>
    </p:spTree>
    <p:extLst>
      <p:ext uri="{BB962C8B-B14F-4D97-AF65-F5344CB8AC3E}">
        <p14:creationId xmlns:p14="http://schemas.microsoft.com/office/powerpoint/2010/main" val="365572739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4" name="Group 13">
            <a:extLst>
              <a:ext uri="{FF2B5EF4-FFF2-40B4-BE49-F238E27FC236}">
                <a16:creationId xmlns:a16="http://schemas.microsoft.com/office/drawing/2014/main" id="{8576F6D8-04E6-4CE9-B4D9-B3626D555DFA}"/>
              </a:ext>
            </a:extLst>
          </p:cNvPr>
          <p:cNvGrpSpPr/>
          <p:nvPr userDrawn="1"/>
        </p:nvGrpSpPr>
        <p:grpSpPr>
          <a:xfrm rot="10800000">
            <a:off x="6364098" y="158730"/>
            <a:ext cx="5827902" cy="2016977"/>
            <a:chOff x="-1" y="4663945"/>
            <a:chExt cx="5827902" cy="2016977"/>
          </a:xfrm>
        </p:grpSpPr>
        <p:sp>
          <p:nvSpPr>
            <p:cNvPr id="15" name="Rectangle 14">
              <a:extLst>
                <a:ext uri="{FF2B5EF4-FFF2-40B4-BE49-F238E27FC236}">
                  <a16:creationId xmlns:a16="http://schemas.microsoft.com/office/drawing/2014/main" id="{970905CF-5B59-45F5-B84E-53FD0B09A022}"/>
                </a:ext>
              </a:extLst>
            </p:cNvPr>
            <p:cNvSpPr/>
            <p:nvPr userDrawn="1"/>
          </p:nvSpPr>
          <p:spPr>
            <a:xfrm>
              <a:off x="-1" y="4663945"/>
              <a:ext cx="2094807" cy="27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6" name="Rectangle 15">
              <a:extLst>
                <a:ext uri="{FF2B5EF4-FFF2-40B4-BE49-F238E27FC236}">
                  <a16:creationId xmlns:a16="http://schemas.microsoft.com/office/drawing/2014/main" id="{65CF1406-7966-4B38-B56A-B8362D2CE837}"/>
                </a:ext>
              </a:extLst>
            </p:cNvPr>
            <p:cNvSpPr/>
            <p:nvPr userDrawn="1"/>
          </p:nvSpPr>
          <p:spPr>
            <a:xfrm>
              <a:off x="-1" y="5062957"/>
              <a:ext cx="3940234" cy="622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A2EDD120-CEFA-4232-9A2E-A4C595E10064}"/>
                </a:ext>
              </a:extLst>
            </p:cNvPr>
            <p:cNvSpPr/>
            <p:nvPr userDrawn="1"/>
          </p:nvSpPr>
          <p:spPr>
            <a:xfrm>
              <a:off x="2121" y="5822060"/>
              <a:ext cx="5825780" cy="4680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4" name="Rectangle 23">
              <a:extLst>
                <a:ext uri="{FF2B5EF4-FFF2-40B4-BE49-F238E27FC236}">
                  <a16:creationId xmlns:a16="http://schemas.microsoft.com/office/drawing/2014/main" id="{9FEC6D0C-3CE4-41F1-9B3F-1EA602C2D1AE}"/>
                </a:ext>
              </a:extLst>
            </p:cNvPr>
            <p:cNvSpPr/>
            <p:nvPr userDrawn="1"/>
          </p:nvSpPr>
          <p:spPr>
            <a:xfrm>
              <a:off x="488" y="6406846"/>
              <a:ext cx="1202086" cy="274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6" name="Rectangle 25">
              <a:extLst>
                <a:ext uri="{FF2B5EF4-FFF2-40B4-BE49-F238E27FC236}">
                  <a16:creationId xmlns:a16="http://schemas.microsoft.com/office/drawing/2014/main" id="{B9369D5A-16CB-4060-A616-BFC89AE10A96}"/>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2693357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p:txBody>
          <a:bodyPr lIns="0" tIns="46800" rIns="0"/>
          <a:lstStyle>
            <a:lvl1pPr algn="l">
              <a:defRPr b="0" i="0">
                <a:solidFill>
                  <a:schemeClr val="tx1"/>
                </a:solidFill>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hasCustomPrompt="1"/>
          </p:nvPr>
        </p:nvSpPr>
        <p:spPr>
          <a:xfrm>
            <a:off x="839788" y="1825625"/>
            <a:ext cx="10514012" cy="4351338"/>
          </a:xfrm>
        </p:spPr>
        <p:txBody>
          <a:bodyPr/>
          <a:lstStyle>
            <a:lvl1pPr marL="0" indent="0">
              <a:buNone/>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Body in grey and sentence case. Use teal to highlight text where needed</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43B7C36F-0265-244B-A85E-BDFF792A3826}"/>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E11A222F-14AE-3E47-8640-1AB5B516D46C}"/>
              </a:ext>
            </a:extLst>
          </p:cNvPr>
          <p:cNvSpPr>
            <a:spLocks noGrp="1"/>
          </p:cNvSpPr>
          <p:nvPr>
            <p:ph type="body" sz="quarter" idx="13"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59FF9A8A-2AEB-46C6-8ACF-464653CA05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1" name="Picture 10">
            <a:extLst>
              <a:ext uri="{FF2B5EF4-FFF2-40B4-BE49-F238E27FC236}">
                <a16:creationId xmlns:a16="http://schemas.microsoft.com/office/drawing/2014/main" id="{C4489E33-2235-40D4-9A62-8464097142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7342E6F8-AAB5-435D-B940-161987AF32E5}"/>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518673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hasCustomPrompt="1"/>
          </p:nvPr>
        </p:nvSpPr>
        <p:spPr>
          <a:xfrm>
            <a:off x="5320145" y="368300"/>
            <a:ext cx="6033655" cy="5808663"/>
          </a:xfrm>
        </p:spPr>
        <p:txBody>
          <a:bodyPr anchor="ctr" anchorCtr="0"/>
          <a:lstStyle>
            <a:lvl1pPr marL="0" indent="0">
              <a:buNone/>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TITLES SHOULD BE TEAL AND IN CAPITALS</a:t>
            </a:r>
          </a:p>
          <a:p>
            <a:pPr lvl="0"/>
            <a:r>
              <a:rPr lang="en-US"/>
              <a:t>Body in grey and sentence case. Use blue to highlight text where needed</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7"/>
          </a:xfrm>
        </p:spPr>
        <p:txBody>
          <a:bodyPr lIns="0" tIns="46800" rIns="0" anchor="b" anchorCtr="0"/>
          <a:lstStyle>
            <a:lvl1pPr algn="l">
              <a:defRPr b="0" i="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04C0AA99-5093-3C4E-9A62-9463AC235998}"/>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endParaRPr lang="en-GB"/>
          </a:p>
        </p:txBody>
      </p:sp>
      <p:sp>
        <p:nvSpPr>
          <p:cNvPr id="9" name="Text Placeholder 7">
            <a:extLst>
              <a:ext uri="{FF2B5EF4-FFF2-40B4-BE49-F238E27FC236}">
                <a16:creationId xmlns:a16="http://schemas.microsoft.com/office/drawing/2014/main" id="{A9082EEB-50C9-7A4E-A2C0-8C0572E5B07C}"/>
              </a:ext>
            </a:extLst>
          </p:cNvPr>
          <p:cNvSpPr>
            <a:spLocks noGrp="1"/>
          </p:cNvSpPr>
          <p:nvPr>
            <p:ph type="body" sz="quarter" idx="13"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224D7B13-AB96-44C9-8795-873692F9E8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a:extLst>
              <a:ext uri="{FF2B5EF4-FFF2-40B4-BE49-F238E27FC236}">
                <a16:creationId xmlns:a16="http://schemas.microsoft.com/office/drawing/2014/main" id="{F8B8223D-F282-425B-8C22-3FADBAC4E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1" name="Picture 10" descr="Icon&#10;&#10;Description automatically generated">
            <a:extLst>
              <a:ext uri="{FF2B5EF4-FFF2-40B4-BE49-F238E27FC236}">
                <a16:creationId xmlns:a16="http://schemas.microsoft.com/office/drawing/2014/main" id="{99851093-E640-42D7-B1F3-CBDB05FB4E46}"/>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2620450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i="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08157661-A836-9D42-A657-8592DE628890}"/>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107919A7-B555-4B49-BFE1-7AC14CCB358D}"/>
              </a:ext>
            </a:extLst>
          </p:cNvPr>
          <p:cNvSpPr>
            <a:spLocks noGrp="1"/>
          </p:cNvSpPr>
          <p:nvPr>
            <p:ph type="body" sz="quarter" idx="15"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9FD79973-89E8-43CE-B385-28D922318D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0A3A0268-A815-4DFC-BEF2-69B831DCA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6D4CD74F-E3ED-41D3-BEA1-3AF73EED6600}"/>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568070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6" name="Footer Placeholder 2">
            <a:extLst>
              <a:ext uri="{FF2B5EF4-FFF2-40B4-BE49-F238E27FC236}">
                <a16:creationId xmlns:a16="http://schemas.microsoft.com/office/drawing/2014/main" id="{CE466497-4F56-584F-B47C-3C7D6CBA9962}"/>
              </a:ext>
            </a:extLst>
          </p:cNvPr>
          <p:cNvSpPr>
            <a:spLocks noGrp="1"/>
          </p:cNvSpPr>
          <p:nvPr>
            <p:ph type="ftr" sz="quarter" idx="11"/>
          </p:nvPr>
        </p:nvSpPr>
        <p:spPr>
          <a:xfrm>
            <a:off x="7263379" y="6356350"/>
            <a:ext cx="4114800" cy="365125"/>
          </a:xfrm>
        </p:spPr>
        <p:txBody>
          <a:bodyPr/>
          <a:lstStyle>
            <a:lvl1pPr algn="l">
              <a:defRPr>
                <a:solidFill>
                  <a:schemeClr val="tx1"/>
                </a:solidFill>
              </a:defRPr>
            </a:lvl1pPr>
          </a:lstStyle>
          <a:p>
            <a:endParaRPr lang="en-GB"/>
          </a:p>
        </p:txBody>
      </p:sp>
      <p:sp>
        <p:nvSpPr>
          <p:cNvPr id="7" name="Text Placeholder 7">
            <a:extLst>
              <a:ext uri="{FF2B5EF4-FFF2-40B4-BE49-F238E27FC236}">
                <a16:creationId xmlns:a16="http://schemas.microsoft.com/office/drawing/2014/main" id="{22FF0EEB-FE7F-9141-A8BA-531C5146E019}"/>
              </a:ext>
            </a:extLst>
          </p:cNvPr>
          <p:cNvSpPr>
            <a:spLocks noGrp="1"/>
          </p:cNvSpPr>
          <p:nvPr>
            <p:ph type="body" sz="quarter" idx="13"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C3F25EC1-26B3-4F10-8893-4F58689A7B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9" name="Text Placeholder 8">
            <a:extLst>
              <a:ext uri="{FF2B5EF4-FFF2-40B4-BE49-F238E27FC236}">
                <a16:creationId xmlns:a16="http://schemas.microsoft.com/office/drawing/2014/main" id="{828D721B-7FBA-4367-A0C1-9E69F439F8B2}"/>
              </a:ext>
            </a:extLst>
          </p:cNvPr>
          <p:cNvSpPr>
            <a:spLocks noGrp="1"/>
          </p:cNvSpPr>
          <p:nvPr>
            <p:ph type="body" sz="quarter" idx="15"/>
          </p:nvPr>
        </p:nvSpPr>
        <p:spPr>
          <a:xfrm>
            <a:off x="7439186" y="368300"/>
            <a:ext cx="3913027" cy="612549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2943F43-C75B-496D-B8CC-BE26752960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C993F8BC-810D-4004-84C2-2E266CC0D829}"/>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188101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i="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D0814809-9B5B-4D4B-940B-7B59716494EF}"/>
              </a:ext>
            </a:extLst>
          </p:cNvPr>
          <p:cNvSpPr>
            <a:spLocks noGrp="1"/>
          </p:cNvSpPr>
          <p:nvPr>
            <p:ph type="ftr" sz="quarter" idx="11"/>
          </p:nvPr>
        </p:nvSpPr>
        <p:spPr>
          <a:xfrm>
            <a:off x="7914197" y="6356350"/>
            <a:ext cx="4114800" cy="365125"/>
          </a:xfrm>
        </p:spPr>
        <p:txBody>
          <a:bodyPr/>
          <a:lstStyle>
            <a:lvl1pPr algn="l">
              <a:defRPr>
                <a:solidFill>
                  <a:schemeClr val="tx1"/>
                </a:solidFill>
              </a:defRPr>
            </a:lvl1pPr>
          </a:lstStyle>
          <a:p>
            <a:endParaRPr lang="en-GB"/>
          </a:p>
        </p:txBody>
      </p:sp>
      <p:sp>
        <p:nvSpPr>
          <p:cNvPr id="12" name="Text Placeholder 7">
            <a:extLst>
              <a:ext uri="{FF2B5EF4-FFF2-40B4-BE49-F238E27FC236}">
                <a16:creationId xmlns:a16="http://schemas.microsoft.com/office/drawing/2014/main" id="{692C6EBC-4EF0-9D49-A7A3-28A484FF012A}"/>
              </a:ext>
            </a:extLst>
          </p:cNvPr>
          <p:cNvSpPr>
            <a:spLocks noGrp="1"/>
          </p:cNvSpPr>
          <p:nvPr>
            <p:ph type="body" sz="quarter" idx="15"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86E3A1C1-0F92-45CD-B27D-BF257F137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16C119E5-AFAB-4672-B56D-A050D51340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6688BC30-688B-469D-B050-33B51DCC1AEF}"/>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62622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5D5998-8951-6447-A442-7720304EED94}"/>
              </a:ext>
            </a:extLst>
          </p:cNvPr>
          <p:cNvSpPr/>
          <p:nvPr userDrawn="1"/>
        </p:nvSpPr>
        <p:spPr>
          <a:xfrm>
            <a:off x="0" y="0"/>
            <a:ext cx="12192000" cy="6858000"/>
          </a:xfrm>
          <a:prstGeom prst="rect">
            <a:avLst/>
          </a:prstGeom>
          <a:gradFill>
            <a:gsLst>
              <a:gs pos="1000">
                <a:schemeClr val="bg2">
                  <a:lumMod val="0"/>
                  <a:alpha val="0"/>
                </a:schemeClr>
              </a:gs>
              <a:gs pos="30000">
                <a:srgbClr val="000000">
                  <a:alpha val="39000"/>
                </a:srgbClr>
              </a:gs>
              <a:gs pos="64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pic>
        <p:nvPicPr>
          <p:cNvPr id="11" name="Picture 10">
            <a:extLst>
              <a:ext uri="{FF2B5EF4-FFF2-40B4-BE49-F238E27FC236}">
                <a16:creationId xmlns:a16="http://schemas.microsoft.com/office/drawing/2014/main" id="{8A1FB397-B9A1-4C70-9C6F-034A8DF841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600" y="5886618"/>
            <a:ext cx="2195810" cy="748538"/>
          </a:xfrm>
          <a:prstGeom prst="rect">
            <a:avLst/>
          </a:prstGeom>
        </p:spPr>
      </p:pic>
      <p:grpSp>
        <p:nvGrpSpPr>
          <p:cNvPr id="12" name="Group 11">
            <a:extLst>
              <a:ext uri="{FF2B5EF4-FFF2-40B4-BE49-F238E27FC236}">
                <a16:creationId xmlns:a16="http://schemas.microsoft.com/office/drawing/2014/main" id="{C198BAFA-1D9D-4001-96E1-A8F0F730A21C}"/>
              </a:ext>
            </a:extLst>
          </p:cNvPr>
          <p:cNvGrpSpPr/>
          <p:nvPr userDrawn="1"/>
        </p:nvGrpSpPr>
        <p:grpSpPr>
          <a:xfrm rot="10800000">
            <a:off x="6364098" y="158730"/>
            <a:ext cx="5827902" cy="2016977"/>
            <a:chOff x="-1" y="4663945"/>
            <a:chExt cx="5827902" cy="2016977"/>
          </a:xfrm>
        </p:grpSpPr>
        <p:sp>
          <p:nvSpPr>
            <p:cNvPr id="13" name="Rectangle 12">
              <a:extLst>
                <a:ext uri="{FF2B5EF4-FFF2-40B4-BE49-F238E27FC236}">
                  <a16:creationId xmlns:a16="http://schemas.microsoft.com/office/drawing/2014/main" id="{074AE5CD-7C6E-46CD-8F8B-B18E70997901}"/>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5" name="Rectangle 14">
              <a:extLst>
                <a:ext uri="{FF2B5EF4-FFF2-40B4-BE49-F238E27FC236}">
                  <a16:creationId xmlns:a16="http://schemas.microsoft.com/office/drawing/2014/main" id="{B43E799B-B396-4109-BF6B-FC21B7E76942}"/>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6" name="Rectangle 15">
              <a:extLst>
                <a:ext uri="{FF2B5EF4-FFF2-40B4-BE49-F238E27FC236}">
                  <a16:creationId xmlns:a16="http://schemas.microsoft.com/office/drawing/2014/main" id="{7707DFEE-5FCC-48E7-B22A-F523C3ED93F8}"/>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D997D6F9-D003-4817-B270-A7D618DDFC32}"/>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8" name="Rectangle 17">
              <a:extLst>
                <a:ext uri="{FF2B5EF4-FFF2-40B4-BE49-F238E27FC236}">
                  <a16:creationId xmlns:a16="http://schemas.microsoft.com/office/drawing/2014/main" id="{85F37015-2A7D-4E00-BD30-06DDA8FE310F}"/>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
        <p:nvSpPr>
          <p:cNvPr id="19" name="Shape 488">
            <a:extLst>
              <a:ext uri="{FF2B5EF4-FFF2-40B4-BE49-F238E27FC236}">
                <a16:creationId xmlns:a16="http://schemas.microsoft.com/office/drawing/2014/main" id="{0F989A14-ADE0-4321-8CDF-5AF1735596C0}"/>
              </a:ext>
            </a:extLst>
          </p:cNvPr>
          <p:cNvSpPr/>
          <p:nvPr userDrawn="1"/>
        </p:nvSpPr>
        <p:spPr>
          <a:xfrm>
            <a:off x="839788" y="1552252"/>
            <a:ext cx="9182648" cy="104163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b">
            <a:spAutoFit/>
          </a:bodyPr>
          <a:lstStyle/>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3600" b="1" kern="0" cap="none">
                <a:solidFill>
                  <a:schemeClr val="bg1"/>
                </a:solidFill>
                <a:latin typeface="Century Gothic" panose="020B0502020202020204" pitchFamily="34" charset="0"/>
                <a:ea typeface="Avenir Next Medium"/>
                <a:cs typeface="Arial" panose="020B0604020202020204" pitchFamily="34" charset="0"/>
                <a:sym typeface="Avenir Next Medium"/>
              </a:rPr>
              <a:t>Thank you</a:t>
            </a:r>
          </a:p>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2700" b="0" kern="0" cap="none">
                <a:solidFill>
                  <a:schemeClr val="bg1"/>
                </a:solidFill>
                <a:latin typeface="Century Gothic" panose="020B0502020202020204" pitchFamily="34" charset="0"/>
                <a:ea typeface="Avenir Next Medium"/>
                <a:cs typeface="Arial" panose="020B0604020202020204" pitchFamily="34" charset="0"/>
                <a:sym typeface="Avenir Next Medium"/>
              </a:rPr>
              <a:t>For any queries contact:</a:t>
            </a:r>
          </a:p>
        </p:txBody>
      </p:sp>
      <p:cxnSp>
        <p:nvCxnSpPr>
          <p:cNvPr id="21" name="Straight Connector 20">
            <a:extLst>
              <a:ext uri="{FF2B5EF4-FFF2-40B4-BE49-F238E27FC236}">
                <a16:creationId xmlns:a16="http://schemas.microsoft.com/office/drawing/2014/main" id="{0D6EADF2-E5F2-4CBB-99DC-2507308D54D9}"/>
              </a:ext>
            </a:extLst>
          </p:cNvPr>
          <p:cNvCxnSpPr/>
          <p:nvPr userDrawn="1"/>
        </p:nvCxnSpPr>
        <p:spPr>
          <a:xfrm>
            <a:off x="897844" y="270116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779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accent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vert="horz" lIns="91440" tIns="45720" rIns="91440" bIns="45720" rtlCol="0" anchor="ctr" anchorCtr="0">
            <a:normAutofit/>
          </a:bodyPr>
          <a:lstStyle>
            <a:lvl1pPr>
              <a:defRPr lang="en-US" sz="3200" dirty="0">
                <a:solidFill>
                  <a:schemeClr val="bg1"/>
                </a:solidFill>
                <a:latin typeface="Century Gothic" panose="020B0502020202020204" pitchFamily="34" charset="0"/>
              </a:defRPr>
            </a:lvl1pPr>
          </a:lstStyle>
          <a:p>
            <a:pPr marL="0" lvl="0" indent="0" algn="ctr">
              <a:buNone/>
            </a:pPr>
            <a:r>
              <a:rPr lang="en-US"/>
              <a:t>Edit Master text styles</a:t>
            </a:r>
          </a:p>
        </p:txBody>
      </p:sp>
      <p:sp>
        <p:nvSpPr>
          <p:cNvPr id="5" name="Footer Placeholder 2">
            <a:extLst>
              <a:ext uri="{FF2B5EF4-FFF2-40B4-BE49-F238E27FC236}">
                <a16:creationId xmlns:a16="http://schemas.microsoft.com/office/drawing/2014/main" id="{1F5F8D30-A03A-D544-B5AD-69373305929E}"/>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endParaRPr lang="en-GB"/>
          </a:p>
        </p:txBody>
      </p:sp>
      <p:sp>
        <p:nvSpPr>
          <p:cNvPr id="7" name="Text Placeholder 7">
            <a:extLst>
              <a:ext uri="{FF2B5EF4-FFF2-40B4-BE49-F238E27FC236}">
                <a16:creationId xmlns:a16="http://schemas.microsoft.com/office/drawing/2014/main" id="{B8D6D6B4-8A22-4B4E-A242-51FD705E726F}"/>
              </a:ext>
            </a:extLst>
          </p:cNvPr>
          <p:cNvSpPr>
            <a:spLocks noGrp="1"/>
          </p:cNvSpPr>
          <p:nvPr>
            <p:ph type="body" sz="quarter" idx="13"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accent4"/>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CD9F1327-EC79-40D0-8789-90A287A9C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6" name="Picture 5">
            <a:extLst>
              <a:ext uri="{FF2B5EF4-FFF2-40B4-BE49-F238E27FC236}">
                <a16:creationId xmlns:a16="http://schemas.microsoft.com/office/drawing/2014/main" id="{EF258272-882E-4BE1-B7D6-1E77FF3E7F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9" name="Picture 8" descr="Icon&#10;&#10;Description automatically generated">
            <a:extLst>
              <a:ext uri="{FF2B5EF4-FFF2-40B4-BE49-F238E27FC236}">
                <a16:creationId xmlns:a16="http://schemas.microsoft.com/office/drawing/2014/main" id="{CF9F0C55-E1A2-4BE9-8A0D-83C22A340722}"/>
              </a:ext>
            </a:extLst>
          </p:cNvPr>
          <p:cNvPicPr>
            <a:picLocks noChangeAspect="1"/>
          </p:cNvPicPr>
          <p:nvPr userDrawn="1"/>
        </p:nvPicPr>
        <p:blipFill>
          <a:blip r:embed="rId4"/>
          <a:stretch>
            <a:fillRect/>
          </a:stretch>
        </p:blipFill>
        <p:spPr>
          <a:xfrm>
            <a:off x="11340527" y="5258444"/>
            <a:ext cx="679980" cy="680153"/>
          </a:xfrm>
          <a:prstGeom prst="rect">
            <a:avLst/>
          </a:prstGeom>
        </p:spPr>
      </p:pic>
    </p:spTree>
    <p:extLst>
      <p:ext uri="{BB962C8B-B14F-4D97-AF65-F5344CB8AC3E}">
        <p14:creationId xmlns:p14="http://schemas.microsoft.com/office/powerpoint/2010/main" val="19566762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D79F4816-7B09-477B-8B8D-195884A17933}"/>
              </a:ext>
            </a:extLst>
          </p:cNvPr>
          <p:cNvSpPr>
            <a:spLocks noGrp="1"/>
          </p:cNvSpPr>
          <p:nvPr>
            <p:ph type="pic" sz="quarter" idx="14"/>
          </p:nvPr>
        </p:nvSpPr>
        <p:spPr>
          <a:xfrm>
            <a:off x="0" y="0"/>
            <a:ext cx="12192000" cy="6858000"/>
          </a:xfrm>
        </p:spPr>
        <p:txBody>
          <a:bodyPr/>
          <a:lstStyle/>
          <a:p>
            <a:endParaRPr lang="en-GB"/>
          </a:p>
        </p:txBody>
      </p:sp>
      <p:sp>
        <p:nvSpPr>
          <p:cNvPr id="12" name="Rectangle 11">
            <a:extLst>
              <a:ext uri="{FF2B5EF4-FFF2-40B4-BE49-F238E27FC236}">
                <a16:creationId xmlns:a16="http://schemas.microsoft.com/office/drawing/2014/main" id="{D557EC0F-9D5B-A842-8ADB-D3D2606A71E2}"/>
              </a:ext>
            </a:extLst>
          </p:cNvPr>
          <p:cNvSpPr/>
          <p:nvPr userDrawn="1"/>
        </p:nvSpPr>
        <p:spPr>
          <a:xfrm>
            <a:off x="839788" y="0"/>
            <a:ext cx="44065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161175"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F394CE06-5B9D-8C48-B281-4F5A713B5239}"/>
              </a:ext>
            </a:extLst>
          </p:cNvPr>
          <p:cNvSpPr>
            <a:spLocks noGrp="1"/>
          </p:cNvSpPr>
          <p:nvPr>
            <p:ph type="body" sz="quarter" idx="11" hasCustomPrompt="1"/>
          </p:nvPr>
        </p:nvSpPr>
        <p:spPr>
          <a:xfrm>
            <a:off x="1176673"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sp>
        <p:nvSpPr>
          <p:cNvPr id="13" name="Title 1">
            <a:extLst>
              <a:ext uri="{FF2B5EF4-FFF2-40B4-BE49-F238E27FC236}">
                <a16:creationId xmlns:a16="http://schemas.microsoft.com/office/drawing/2014/main" id="{0C4A2AA2-79F9-9449-A8C6-5C220970C88E}"/>
              </a:ext>
            </a:extLst>
          </p:cNvPr>
          <p:cNvSpPr>
            <a:spLocks noGrp="1"/>
          </p:cNvSpPr>
          <p:nvPr>
            <p:ph type="ctrTitle" hasCustomPrompt="1"/>
          </p:nvPr>
        </p:nvSpPr>
        <p:spPr>
          <a:xfrm>
            <a:off x="1161175" y="3429001"/>
            <a:ext cx="3603875" cy="1947775"/>
          </a:xfrm>
        </p:spPr>
        <p:txBody>
          <a:bodyPr lIns="0" rIns="90000" anchor="b" anchorCtr="0">
            <a:normAutofit/>
          </a:bodyPr>
          <a:lstStyle>
            <a:lvl1pPr algn="l">
              <a:defRPr sz="3600" b="0" i="0">
                <a:solidFill>
                  <a:schemeClr val="bg1"/>
                </a:solidFill>
              </a:defRPr>
            </a:lvl1pPr>
          </a:lstStyle>
          <a:p>
            <a:r>
              <a:rPr lang="en-US"/>
              <a:t>Case Study</a:t>
            </a:r>
          </a:p>
        </p:txBody>
      </p:sp>
      <p:sp>
        <p:nvSpPr>
          <p:cNvPr id="8" name="Text Placeholder 7">
            <a:extLst>
              <a:ext uri="{FF2B5EF4-FFF2-40B4-BE49-F238E27FC236}">
                <a16:creationId xmlns:a16="http://schemas.microsoft.com/office/drawing/2014/main" id="{6E48675E-128B-684C-8CEB-5B0D3ACA99E7}"/>
              </a:ext>
            </a:extLst>
          </p:cNvPr>
          <p:cNvSpPr>
            <a:spLocks noGrp="1"/>
          </p:cNvSpPr>
          <p:nvPr>
            <p:ph type="body" sz="quarter" idx="13" hasCustomPrompt="1"/>
          </p:nvPr>
        </p:nvSpPr>
        <p:spPr>
          <a:xfrm>
            <a:off x="10046677" y="198560"/>
            <a:ext cx="2145323" cy="396526"/>
          </a:xfrm>
          <a:solidFill>
            <a:schemeClr val="accent4"/>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F9AA5D3B-3A3B-4894-82BB-BFB7B844A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12787638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ase study with detai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0325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accent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C765EDC1-A2B0-461F-BEA0-F0B592A9C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
        <p:nvSpPr>
          <p:cNvPr id="3" name="Picture Placeholder 2">
            <a:extLst>
              <a:ext uri="{FF2B5EF4-FFF2-40B4-BE49-F238E27FC236}">
                <a16:creationId xmlns:a16="http://schemas.microsoft.com/office/drawing/2014/main" id="{9CFE6261-FC2E-4405-9537-E6BD57679336}"/>
              </a:ext>
            </a:extLst>
          </p:cNvPr>
          <p:cNvSpPr>
            <a:spLocks noGrp="1"/>
          </p:cNvSpPr>
          <p:nvPr>
            <p:ph type="pic" sz="quarter" idx="15"/>
          </p:nvPr>
        </p:nvSpPr>
        <p:spPr>
          <a:xfrm>
            <a:off x="188913" y="6059488"/>
            <a:ext cx="1300162" cy="798512"/>
          </a:xfrm>
        </p:spPr>
        <p:txBody>
          <a:bodyPr/>
          <a:lstStyle/>
          <a:p>
            <a:endParaRPr lang="en-GB"/>
          </a:p>
        </p:txBody>
      </p:sp>
      <p:pic>
        <p:nvPicPr>
          <p:cNvPr id="10" name="Picture 9">
            <a:extLst>
              <a:ext uri="{FF2B5EF4-FFF2-40B4-BE49-F238E27FC236}">
                <a16:creationId xmlns:a16="http://schemas.microsoft.com/office/drawing/2014/main" id="{CA603E52-85CC-4A2F-8CC8-8BEB361EAA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0A37A0CF-C668-4469-B63E-9409E83917D9}"/>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4029223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p:spPr>
        <p:txBody>
          <a:bodyPr anchor="ctr" anchorCtr="0"/>
          <a:lstStyle>
            <a:lvl1pPr marL="0" indent="0">
              <a:buNone/>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8"/>
          </a:xfrm>
        </p:spPr>
        <p:txBody>
          <a:bodyPr lIns="0" tIns="46800" rIns="0" anchor="b" anchorCtr="0"/>
          <a:lstStyle>
            <a:lvl1pPr algn="l">
              <a:defRPr b="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FE7ABECA-E0EE-F045-8F8F-D118DD34FCB7}"/>
              </a:ext>
            </a:extLst>
          </p:cNvPr>
          <p:cNvSpPr>
            <a:spLocks noGrp="1"/>
          </p:cNvSpPr>
          <p:nvPr>
            <p:ph type="ftr" sz="quarter" idx="11"/>
          </p:nvPr>
        </p:nvSpPr>
        <p:spPr>
          <a:xfrm>
            <a:off x="222513" y="6356350"/>
            <a:ext cx="4114800" cy="365125"/>
          </a:xfrm>
        </p:spPr>
        <p:txBody>
          <a:bodyPr/>
          <a:lstStyle>
            <a:lvl1pPr algn="l">
              <a:defRPr>
                <a:solidFill>
                  <a:schemeClr val="tx1"/>
                </a:solidFill>
              </a:defRPr>
            </a:lvl1pPr>
          </a:lstStyle>
          <a:p>
            <a:fld id="{8CE2EA98-B158-B24C-B908-E850C582327F}" type="slidenum">
              <a:rPr lang="en-GB" smtClean="0"/>
              <a:pPr/>
              <a:t>‹#›</a:t>
            </a:fld>
            <a:endParaRPr lang="en-GB"/>
          </a:p>
        </p:txBody>
      </p:sp>
      <p:sp>
        <p:nvSpPr>
          <p:cNvPr id="9" name="Text Placeholder 7">
            <a:extLst>
              <a:ext uri="{FF2B5EF4-FFF2-40B4-BE49-F238E27FC236}">
                <a16:creationId xmlns:a16="http://schemas.microsoft.com/office/drawing/2014/main" id="{251FD053-3D37-6B4E-B3A0-E51B3F73A544}"/>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1CD49CA2-C452-483E-B623-2FFBEE220B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Tree>
    <p:extLst>
      <p:ext uri="{BB962C8B-B14F-4D97-AF65-F5344CB8AC3E}">
        <p14:creationId xmlns:p14="http://schemas.microsoft.com/office/powerpoint/2010/main" val="369607029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0F6FD2-334E-8B44-BB62-F8AF503F852B}"/>
              </a:ext>
            </a:extLst>
          </p:cNvPr>
          <p:cNvSpPr>
            <a:spLocks noGrp="1"/>
          </p:cNvSpPr>
          <p:nvPr>
            <p:ph type="ctrTitle" hasCustomPrompt="1"/>
          </p:nvPr>
        </p:nvSpPr>
        <p:spPr>
          <a:xfrm>
            <a:off x="839788" y="4135765"/>
            <a:ext cx="9144000" cy="1308967"/>
          </a:xfrm>
        </p:spPr>
        <p:txBody>
          <a:bodyPr anchor="b" anchorCtr="0">
            <a:normAutofit/>
          </a:bodyPr>
          <a:lstStyle>
            <a:lvl1pPr algn="l">
              <a:defRPr sz="3600" b="0" i="0">
                <a:solidFill>
                  <a:schemeClr val="bg1"/>
                </a:solidFill>
              </a:defRPr>
            </a:lvl1pPr>
          </a:lstStyle>
          <a:p>
            <a:r>
              <a:rPr lang="en-US"/>
              <a:t>Title goes here in sentence case</a:t>
            </a:r>
          </a:p>
        </p:txBody>
      </p:sp>
      <p:sp>
        <p:nvSpPr>
          <p:cNvPr id="6" name="Text Placeholder 7">
            <a:extLst>
              <a:ext uri="{FF2B5EF4-FFF2-40B4-BE49-F238E27FC236}">
                <a16:creationId xmlns:a16="http://schemas.microsoft.com/office/drawing/2014/main" id="{6321592F-5031-514B-B239-A98C14B133DF}"/>
              </a:ext>
            </a:extLst>
          </p:cNvPr>
          <p:cNvSpPr>
            <a:spLocks noGrp="1"/>
          </p:cNvSpPr>
          <p:nvPr>
            <p:ph type="body" sz="quarter" idx="10" hasCustomPrompt="1"/>
          </p:nvPr>
        </p:nvSpPr>
        <p:spPr>
          <a:xfrm>
            <a:off x="855286" y="5492353"/>
            <a:ext cx="9144000" cy="615891"/>
          </a:xfrm>
          <a:prstGeom prst="rect">
            <a:avLst/>
          </a:prstGeom>
        </p:spPr>
        <p:txBody>
          <a:bodyPr>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7" name="Straight Connector 6">
            <a:extLst>
              <a:ext uri="{FF2B5EF4-FFF2-40B4-BE49-F238E27FC236}">
                <a16:creationId xmlns:a16="http://schemas.microsoft.com/office/drawing/2014/main" id="{C57483EF-6735-984B-A29D-D056B47E5334}"/>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3049834C-F6FE-1B48-B951-3DCAB0337D09}"/>
              </a:ext>
            </a:extLst>
          </p:cNvPr>
          <p:cNvSpPr>
            <a:spLocks noGrp="1"/>
          </p:cNvSpPr>
          <p:nvPr>
            <p:ph type="ftr" sz="quarter" idx="11"/>
          </p:nvPr>
        </p:nvSpPr>
        <p:spPr>
          <a:xfrm>
            <a:off x="222513" y="6356350"/>
            <a:ext cx="4114800" cy="365125"/>
          </a:xfrm>
          <a:prstGeom prst="rect">
            <a:avLst/>
          </a:prstGeom>
        </p:spPr>
        <p:txBody>
          <a:bodyPr/>
          <a:lstStyle>
            <a:lvl1pPr algn="l">
              <a:defRPr sz="1200" b="0" i="0">
                <a:solidFill>
                  <a:schemeClr val="bg1"/>
                </a:solidFill>
                <a:latin typeface="Arial Regular"/>
              </a:defRPr>
            </a:lvl1pPr>
          </a:lstStyle>
          <a:p>
            <a:endParaRPr lang="en-GB"/>
          </a:p>
        </p:txBody>
      </p:sp>
      <p:grpSp>
        <p:nvGrpSpPr>
          <p:cNvPr id="16" name="Group 15">
            <a:extLst>
              <a:ext uri="{FF2B5EF4-FFF2-40B4-BE49-F238E27FC236}">
                <a16:creationId xmlns:a16="http://schemas.microsoft.com/office/drawing/2014/main" id="{748F8581-42B9-C34C-94AF-09E5FC6B6A87}"/>
              </a:ext>
            </a:extLst>
          </p:cNvPr>
          <p:cNvGrpSpPr/>
          <p:nvPr userDrawn="1"/>
        </p:nvGrpSpPr>
        <p:grpSpPr>
          <a:xfrm rot="10800000">
            <a:off x="6364098" y="158730"/>
            <a:ext cx="5827902" cy="2016977"/>
            <a:chOff x="-1" y="4663945"/>
            <a:chExt cx="5827902" cy="2016977"/>
          </a:xfrm>
        </p:grpSpPr>
        <p:sp>
          <p:nvSpPr>
            <p:cNvPr id="18" name="Rectangle 17">
              <a:extLst>
                <a:ext uri="{FF2B5EF4-FFF2-40B4-BE49-F238E27FC236}">
                  <a16:creationId xmlns:a16="http://schemas.microsoft.com/office/drawing/2014/main" id="{A2660801-CEBA-4D4A-918F-DAFC292DE238}"/>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9" name="Rectangle 18">
              <a:extLst>
                <a:ext uri="{FF2B5EF4-FFF2-40B4-BE49-F238E27FC236}">
                  <a16:creationId xmlns:a16="http://schemas.microsoft.com/office/drawing/2014/main" id="{E030E695-F9CD-6F48-BE46-32CD97A7B554}"/>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0" name="Rectangle 19">
              <a:extLst>
                <a:ext uri="{FF2B5EF4-FFF2-40B4-BE49-F238E27FC236}">
                  <a16:creationId xmlns:a16="http://schemas.microsoft.com/office/drawing/2014/main" id="{C932BB06-2C02-BD4E-BA38-17D9EC8864F4}"/>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4501D6FC-680D-2B4E-9FAF-F8DAF8296E5E}"/>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D65673BB-FBC1-4A47-9B05-E0B90AFD1DDD}"/>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3" name="Picture 12">
            <a:extLst>
              <a:ext uri="{FF2B5EF4-FFF2-40B4-BE49-F238E27FC236}">
                <a16:creationId xmlns:a16="http://schemas.microsoft.com/office/drawing/2014/main" id="{D3CED71E-582C-4E47-A621-84EB9FBFD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14" name="Picture 13">
            <a:extLst>
              <a:ext uri="{FF2B5EF4-FFF2-40B4-BE49-F238E27FC236}">
                <a16:creationId xmlns:a16="http://schemas.microsoft.com/office/drawing/2014/main" id="{A9D0003F-751B-418E-9951-2EA5DECCA6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5" name="Picture 14" descr="Icon&#10;&#10;Description automatically generated">
            <a:extLst>
              <a:ext uri="{FF2B5EF4-FFF2-40B4-BE49-F238E27FC236}">
                <a16:creationId xmlns:a16="http://schemas.microsoft.com/office/drawing/2014/main" id="{0F2D74F6-B827-445F-81C0-EB35B012155F}"/>
              </a:ext>
            </a:extLst>
          </p:cNvPr>
          <p:cNvPicPr>
            <a:picLocks noChangeAspect="1"/>
          </p:cNvPicPr>
          <p:nvPr userDrawn="1"/>
        </p:nvPicPr>
        <p:blipFill>
          <a:blip r:embed="rId4"/>
          <a:stretch>
            <a:fillRect/>
          </a:stretch>
        </p:blipFill>
        <p:spPr>
          <a:xfrm>
            <a:off x="11362911" y="5259313"/>
            <a:ext cx="657595" cy="657762"/>
          </a:xfrm>
          <a:prstGeom prst="rect">
            <a:avLst/>
          </a:prstGeom>
        </p:spPr>
      </p:pic>
    </p:spTree>
    <p:extLst>
      <p:ext uri="{BB962C8B-B14F-4D97-AF65-F5344CB8AC3E}">
        <p14:creationId xmlns:p14="http://schemas.microsoft.com/office/powerpoint/2010/main" val="16060423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alterna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35AEA1-942E-4956-8297-98C648E9CB36}"/>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0B544E19-D522-48EF-B00C-A570BC7D7D7C}"/>
              </a:ext>
            </a:extLst>
          </p:cNvPr>
          <p:cNvSpPr>
            <a:spLocks noGrp="1"/>
          </p:cNvSpPr>
          <p:nvPr>
            <p:ph type="pic" sz="quarter" idx="12"/>
          </p:nvPr>
        </p:nvSpPr>
        <p:spPr>
          <a:xfrm>
            <a:off x="6096000" y="0"/>
            <a:ext cx="6094413" cy="6858000"/>
          </a:xfrm>
        </p:spPr>
        <p:txBody>
          <a:bodyPr/>
          <a:lstStyle/>
          <a:p>
            <a:endParaRPr lang="en-GB"/>
          </a:p>
        </p:txBody>
      </p:sp>
      <p:sp>
        <p:nvSpPr>
          <p:cNvPr id="7" name="Title 1">
            <a:extLst>
              <a:ext uri="{FF2B5EF4-FFF2-40B4-BE49-F238E27FC236}">
                <a16:creationId xmlns:a16="http://schemas.microsoft.com/office/drawing/2014/main" id="{BE23276C-C13B-5649-A8EF-4883AF581461}"/>
              </a:ext>
            </a:extLst>
          </p:cNvPr>
          <p:cNvSpPr>
            <a:spLocks noGrp="1"/>
          </p:cNvSpPr>
          <p:nvPr userDrawn="1">
            <p:ph type="ctrTitle" hasCustomPrompt="1"/>
          </p:nvPr>
        </p:nvSpPr>
        <p:spPr>
          <a:xfrm>
            <a:off x="839788" y="4135765"/>
            <a:ext cx="4988114" cy="1308967"/>
          </a:xfrm>
        </p:spPr>
        <p:txBody>
          <a:bodyPr lIns="0" rIns="90000" anchor="b" anchorCtr="0">
            <a:normAutofit/>
          </a:bodyPr>
          <a:lstStyle>
            <a:lvl1pPr algn="l">
              <a:defRPr sz="3600" b="0">
                <a:solidFill>
                  <a:schemeClr val="bg1"/>
                </a:solidFill>
              </a:defRPr>
            </a:lvl1pPr>
          </a:lstStyle>
          <a:p>
            <a:r>
              <a:rPr lang="en-US"/>
              <a:t>Title goes here in sentence case</a:t>
            </a:r>
          </a:p>
        </p:txBody>
      </p:sp>
      <p:sp>
        <p:nvSpPr>
          <p:cNvPr id="8" name="Text Placeholder 7">
            <a:extLst>
              <a:ext uri="{FF2B5EF4-FFF2-40B4-BE49-F238E27FC236}">
                <a16:creationId xmlns:a16="http://schemas.microsoft.com/office/drawing/2014/main" id="{C6529E09-ADE1-3A48-A8D6-D86829582236}"/>
              </a:ext>
            </a:extLst>
          </p:cNvPr>
          <p:cNvSpPr>
            <a:spLocks noGrp="1"/>
          </p:cNvSpPr>
          <p:nvPr userDrawn="1">
            <p:ph type="body" sz="quarter" idx="10" hasCustomPrompt="1"/>
          </p:nvPr>
        </p:nvSpPr>
        <p:spPr>
          <a:xfrm>
            <a:off x="855286" y="5492353"/>
            <a:ext cx="4988114" cy="615891"/>
          </a:xfrm>
        </p:spPr>
        <p:txBody>
          <a:bodyPr lIns="0" rIns="90000">
            <a:normAutofit/>
          </a:bodyPr>
          <a:lstStyle>
            <a:lvl1pPr marL="0" indent="0" algn="l">
              <a:buNone/>
              <a:defRPr sz="2000" b="0" i="0">
                <a:solidFill>
                  <a:schemeClr val="bg1"/>
                </a:solidFill>
                <a:latin typeface="Century Gothic" panose="020B0502020202020204" pitchFamily="34" charset="0"/>
                <a:ea typeface="Helvetica Neue Light" panose="02000403000000020004" pitchFamily="2" charset="0"/>
              </a:defRPr>
            </a:lvl1pPr>
          </a:lstStyle>
          <a:p>
            <a:pPr lvl="0"/>
            <a:r>
              <a:rPr lang="en-US"/>
              <a:t>Insert subtext here in sentence case</a:t>
            </a:r>
          </a:p>
        </p:txBody>
      </p:sp>
      <p:cxnSp>
        <p:nvCxnSpPr>
          <p:cNvPr id="9" name="Straight Connector 8">
            <a:extLst>
              <a:ext uri="{FF2B5EF4-FFF2-40B4-BE49-F238E27FC236}">
                <a16:creationId xmlns:a16="http://schemas.microsoft.com/office/drawing/2014/main" id="{BDCC2B96-B9F0-A440-BB10-F5AD361501A6}"/>
              </a:ext>
            </a:extLst>
          </p:cNvPr>
          <p:cNvCxnSpPr/>
          <p:nvPr userDrawn="1"/>
        </p:nvCxnSpPr>
        <p:spPr>
          <a:xfrm>
            <a:off x="839788"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CA161BF-90DE-4B6A-8032-E1271D660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grpSp>
        <p:nvGrpSpPr>
          <p:cNvPr id="19" name="Group 18">
            <a:extLst>
              <a:ext uri="{FF2B5EF4-FFF2-40B4-BE49-F238E27FC236}">
                <a16:creationId xmlns:a16="http://schemas.microsoft.com/office/drawing/2014/main" id="{433FEE20-A747-48AA-A647-536A4CE05695}"/>
              </a:ext>
            </a:extLst>
          </p:cNvPr>
          <p:cNvGrpSpPr/>
          <p:nvPr userDrawn="1"/>
        </p:nvGrpSpPr>
        <p:grpSpPr>
          <a:xfrm rot="10800000">
            <a:off x="6364098" y="158730"/>
            <a:ext cx="5827902" cy="2016977"/>
            <a:chOff x="-1" y="4663945"/>
            <a:chExt cx="5827902" cy="2016977"/>
          </a:xfrm>
        </p:grpSpPr>
        <p:sp>
          <p:nvSpPr>
            <p:cNvPr id="20" name="Rectangle 19">
              <a:extLst>
                <a:ext uri="{FF2B5EF4-FFF2-40B4-BE49-F238E27FC236}">
                  <a16:creationId xmlns:a16="http://schemas.microsoft.com/office/drawing/2014/main" id="{2CC2F32E-1135-4CEE-8900-E1CFAED5ECE5}"/>
                </a:ext>
              </a:extLst>
            </p:cNvPr>
            <p:cNvSpPr/>
            <p:nvPr userDrawn="1"/>
          </p:nvSpPr>
          <p:spPr>
            <a:xfrm>
              <a:off x="-1" y="4663945"/>
              <a:ext cx="2094807" cy="27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1" name="Rectangle 20">
              <a:extLst>
                <a:ext uri="{FF2B5EF4-FFF2-40B4-BE49-F238E27FC236}">
                  <a16:creationId xmlns:a16="http://schemas.microsoft.com/office/drawing/2014/main" id="{EFE8F34F-B4A8-4928-AF97-400FFEE23101}"/>
                </a:ext>
              </a:extLst>
            </p:cNvPr>
            <p:cNvSpPr/>
            <p:nvPr userDrawn="1"/>
          </p:nvSpPr>
          <p:spPr>
            <a:xfrm>
              <a:off x="-1" y="5062957"/>
              <a:ext cx="3940234" cy="622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2" name="Rectangle 21">
              <a:extLst>
                <a:ext uri="{FF2B5EF4-FFF2-40B4-BE49-F238E27FC236}">
                  <a16:creationId xmlns:a16="http://schemas.microsoft.com/office/drawing/2014/main" id="{B9E994C0-966E-432C-A415-0E1D9DEFEC79}"/>
                </a:ext>
              </a:extLst>
            </p:cNvPr>
            <p:cNvSpPr/>
            <p:nvPr userDrawn="1"/>
          </p:nvSpPr>
          <p:spPr>
            <a:xfrm>
              <a:off x="2121" y="5822060"/>
              <a:ext cx="5825780" cy="46803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3" name="Rectangle 22">
              <a:extLst>
                <a:ext uri="{FF2B5EF4-FFF2-40B4-BE49-F238E27FC236}">
                  <a16:creationId xmlns:a16="http://schemas.microsoft.com/office/drawing/2014/main" id="{C19EA942-FA61-41A8-8F30-A7BB8C83285E}"/>
                </a:ext>
              </a:extLst>
            </p:cNvPr>
            <p:cNvSpPr/>
            <p:nvPr userDrawn="1"/>
          </p:nvSpPr>
          <p:spPr>
            <a:xfrm>
              <a:off x="488" y="6406846"/>
              <a:ext cx="1202086" cy="27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5" name="Rectangle 24">
              <a:extLst>
                <a:ext uri="{FF2B5EF4-FFF2-40B4-BE49-F238E27FC236}">
                  <a16:creationId xmlns:a16="http://schemas.microsoft.com/office/drawing/2014/main" id="{0DB4B6FC-D874-4A8D-ACF1-C258D661D90B}"/>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Tree>
    <p:extLst>
      <p:ext uri="{BB962C8B-B14F-4D97-AF65-F5344CB8AC3E}">
        <p14:creationId xmlns:p14="http://schemas.microsoft.com/office/powerpoint/2010/main" val="42747215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024-CE78-C044-AC1C-749F5A01162F}"/>
              </a:ext>
            </a:extLst>
          </p:cNvPr>
          <p:cNvSpPr>
            <a:spLocks noGrp="1"/>
          </p:cNvSpPr>
          <p:nvPr>
            <p:ph type="title" hasCustomPrompt="1"/>
          </p:nvPr>
        </p:nvSpPr>
        <p:spPr>
          <a:xfrm>
            <a:off x="838200" y="365125"/>
            <a:ext cx="10515600" cy="941161"/>
          </a:xfrm>
          <a:prstGeom prst="rect">
            <a:avLst/>
          </a:prstGeom>
        </p:spPr>
        <p:txBody>
          <a:bodyPr lIns="0" tIns="46800" rIns="0"/>
          <a:lstStyle>
            <a:lvl1pPr algn="l">
              <a:defRPr b="0" i="0">
                <a:solidFill>
                  <a:schemeClr val="tx1"/>
                </a:solidFill>
              </a:defRPr>
            </a:lvl1pPr>
          </a:lstStyle>
          <a:p>
            <a:r>
              <a:rPr lang="en-US"/>
              <a:t>Title goes here in sentence case</a:t>
            </a:r>
          </a:p>
        </p:txBody>
      </p:sp>
      <p:sp>
        <p:nvSpPr>
          <p:cNvPr id="3" name="Content Placeholder 2">
            <a:extLst>
              <a:ext uri="{FF2B5EF4-FFF2-40B4-BE49-F238E27FC236}">
                <a16:creationId xmlns:a16="http://schemas.microsoft.com/office/drawing/2014/main" id="{00E98E0F-C5DC-7746-96E8-3365A74A0FB3}"/>
              </a:ext>
            </a:extLst>
          </p:cNvPr>
          <p:cNvSpPr>
            <a:spLocks noGrp="1"/>
          </p:cNvSpPr>
          <p:nvPr>
            <p:ph idx="1" hasCustomPrompt="1"/>
          </p:nvPr>
        </p:nvSpPr>
        <p:spPr>
          <a:xfrm>
            <a:off x="839788" y="1825625"/>
            <a:ext cx="10514012" cy="4351338"/>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Body in grey and sentence case. Use blue to highlight text where needed</a:t>
            </a:r>
          </a:p>
        </p:txBody>
      </p:sp>
      <p:cxnSp>
        <p:nvCxnSpPr>
          <p:cNvPr id="7" name="Straight Connector 6">
            <a:extLst>
              <a:ext uri="{FF2B5EF4-FFF2-40B4-BE49-F238E27FC236}">
                <a16:creationId xmlns:a16="http://schemas.microsoft.com/office/drawing/2014/main" id="{86BF1FDA-2CB4-704B-95F9-2095F91D33FC}"/>
              </a:ext>
            </a:extLst>
          </p:cNvPr>
          <p:cNvCxnSpPr/>
          <p:nvPr userDrawn="1"/>
        </p:nvCxnSpPr>
        <p:spPr>
          <a:xfrm>
            <a:off x="839788" y="1401000"/>
            <a:ext cx="154379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AFB21CB1-C181-FD45-98BD-24CFA839605A}"/>
              </a:ext>
            </a:extLst>
          </p:cNvPr>
          <p:cNvSpPr>
            <a:spLocks noGrp="1"/>
          </p:cNvSpPr>
          <p:nvPr>
            <p:ph type="ftr" sz="quarter" idx="11"/>
          </p:nvPr>
        </p:nvSpPr>
        <p:spPr>
          <a:xfrm>
            <a:off x="222513" y="6356350"/>
            <a:ext cx="4114800" cy="365125"/>
          </a:xfrm>
          <a:prstGeom prst="rect">
            <a:avLst/>
          </a:prstGeom>
        </p:spPr>
        <p:txBody>
          <a:bodyPr/>
          <a:lstStyle>
            <a:lvl1pPr algn="l">
              <a:defRPr sz="1200" b="0" i="0">
                <a:solidFill>
                  <a:schemeClr val="tx1"/>
                </a:solidFill>
                <a:latin typeface="Arial Regular"/>
              </a:defRPr>
            </a:lvl1pPr>
          </a:lstStyle>
          <a:p>
            <a:endParaRPr lang="en-GB"/>
          </a:p>
        </p:txBody>
      </p:sp>
      <p:sp>
        <p:nvSpPr>
          <p:cNvPr id="9" name="Text Placeholder 7">
            <a:extLst>
              <a:ext uri="{FF2B5EF4-FFF2-40B4-BE49-F238E27FC236}">
                <a16:creationId xmlns:a16="http://schemas.microsoft.com/office/drawing/2014/main" id="{5686888D-1FCD-3C4A-8B04-D79253AF4269}"/>
              </a:ext>
            </a:extLst>
          </p:cNvPr>
          <p:cNvSpPr>
            <a:spLocks noGrp="1"/>
          </p:cNvSpPr>
          <p:nvPr>
            <p:ph type="body" sz="quarter" idx="13"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A8A2CCAD-A06B-4A3A-8B7B-E0E18257D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1" name="Picture 10">
            <a:extLst>
              <a:ext uri="{FF2B5EF4-FFF2-40B4-BE49-F238E27FC236}">
                <a16:creationId xmlns:a16="http://schemas.microsoft.com/office/drawing/2014/main" id="{355F9F49-95E4-4C44-BE1B-5606EAD192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2" name="Picture 11" descr="Icon&#10;&#10;Description automatically generated">
            <a:extLst>
              <a:ext uri="{FF2B5EF4-FFF2-40B4-BE49-F238E27FC236}">
                <a16:creationId xmlns:a16="http://schemas.microsoft.com/office/drawing/2014/main" id="{D701BB3F-794C-4CA0-AB38-8D96BF704889}"/>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246571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altern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98E0F-C5DC-7746-96E8-3365A74A0FB3}"/>
              </a:ext>
            </a:extLst>
          </p:cNvPr>
          <p:cNvSpPr>
            <a:spLocks noGrp="1"/>
          </p:cNvSpPr>
          <p:nvPr>
            <p:ph idx="1"/>
          </p:nvPr>
        </p:nvSpPr>
        <p:spPr>
          <a:xfrm>
            <a:off x="5320145" y="368300"/>
            <a:ext cx="6033655" cy="5808663"/>
          </a:xfrm>
          <a:prstGeom prst="rect">
            <a:avLst/>
          </a:prstGeom>
        </p:spPr>
        <p:txBody>
          <a:bodyPr anchor="ctr" anchorCtr="0"/>
          <a:lstStyle>
            <a:lvl1pPr marL="0" indent="0">
              <a:buNone/>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9FB720C-C67A-FD4D-A977-E338215C9D7A}"/>
              </a:ext>
            </a:extLst>
          </p:cNvPr>
          <p:cNvSpPr>
            <a:spLocks noGrp="1"/>
          </p:cNvSpPr>
          <p:nvPr>
            <p:ph type="title" hasCustomPrompt="1"/>
          </p:nvPr>
        </p:nvSpPr>
        <p:spPr>
          <a:xfrm>
            <a:off x="839788" y="1808163"/>
            <a:ext cx="3417916" cy="2058517"/>
          </a:xfrm>
          <a:prstGeom prst="rect">
            <a:avLst/>
          </a:prstGeom>
        </p:spPr>
        <p:txBody>
          <a:bodyPr lIns="0" tIns="46800" rIns="0" anchor="b" anchorCtr="0"/>
          <a:lstStyle>
            <a:lvl1pPr algn="l">
              <a:defRPr b="0" i="0">
                <a:solidFill>
                  <a:schemeClr val="tx1"/>
                </a:solidFill>
              </a:defRPr>
            </a:lvl1pPr>
          </a:lstStyle>
          <a:p>
            <a:r>
              <a:rPr lang="en-US"/>
              <a:t>Title goes here in sentence case</a:t>
            </a:r>
          </a:p>
        </p:txBody>
      </p:sp>
      <p:cxnSp>
        <p:nvCxnSpPr>
          <p:cNvPr id="6" name="Straight Connector 5">
            <a:extLst>
              <a:ext uri="{FF2B5EF4-FFF2-40B4-BE49-F238E27FC236}">
                <a16:creationId xmlns:a16="http://schemas.microsoft.com/office/drawing/2014/main" id="{03352B9D-F2CE-424E-8292-015565D0F13A}"/>
              </a:ext>
            </a:extLst>
          </p:cNvPr>
          <p:cNvCxnSpPr/>
          <p:nvPr userDrawn="1"/>
        </p:nvCxnSpPr>
        <p:spPr>
          <a:xfrm>
            <a:off x="841376" y="3961394"/>
            <a:ext cx="154379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56BA5C14-6F81-D948-A853-015E13294AEE}"/>
              </a:ext>
            </a:extLst>
          </p:cNvPr>
          <p:cNvSpPr>
            <a:spLocks noGrp="1"/>
          </p:cNvSpPr>
          <p:nvPr>
            <p:ph type="ftr" sz="quarter" idx="11"/>
          </p:nvPr>
        </p:nvSpPr>
        <p:spPr>
          <a:xfrm>
            <a:off x="222513" y="6356350"/>
            <a:ext cx="4114800" cy="365125"/>
          </a:xfrm>
          <a:prstGeom prst="rect">
            <a:avLst/>
          </a:prstGeom>
        </p:spPr>
        <p:txBody>
          <a:bodyPr/>
          <a:lstStyle>
            <a:lvl1pPr algn="l">
              <a:defRPr sz="1200" b="0" i="0">
                <a:solidFill>
                  <a:schemeClr val="tx1"/>
                </a:solidFill>
                <a:latin typeface="Arial Regular"/>
              </a:defRPr>
            </a:lvl1pPr>
          </a:lstStyle>
          <a:p>
            <a:endParaRPr lang="en-GB"/>
          </a:p>
        </p:txBody>
      </p:sp>
      <p:sp>
        <p:nvSpPr>
          <p:cNvPr id="9" name="Text Placeholder 7">
            <a:extLst>
              <a:ext uri="{FF2B5EF4-FFF2-40B4-BE49-F238E27FC236}">
                <a16:creationId xmlns:a16="http://schemas.microsoft.com/office/drawing/2014/main" id="{0AA63A66-C8E0-1044-915A-0EE2C715D03D}"/>
              </a:ext>
            </a:extLst>
          </p:cNvPr>
          <p:cNvSpPr>
            <a:spLocks noGrp="1"/>
          </p:cNvSpPr>
          <p:nvPr>
            <p:ph type="body" sz="quarter" idx="13"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4FD50AC0-A357-4A31-92EF-B07A7D3AD9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8" name="Picture 7">
            <a:extLst>
              <a:ext uri="{FF2B5EF4-FFF2-40B4-BE49-F238E27FC236}">
                <a16:creationId xmlns:a16="http://schemas.microsoft.com/office/drawing/2014/main" id="{EE22A2C2-7477-4920-81F3-B18BDD9807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1" name="Picture 10" descr="Icon&#10;&#10;Description automatically generated">
            <a:extLst>
              <a:ext uri="{FF2B5EF4-FFF2-40B4-BE49-F238E27FC236}">
                <a16:creationId xmlns:a16="http://schemas.microsoft.com/office/drawing/2014/main" id="{98757EFA-BC1C-4B00-ADE4-2973D9549DD7}"/>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40767546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a:prstGeom prst="rect">
            <a:avLst/>
          </a:prstGeom>
        </p:spPr>
        <p:txBody>
          <a:bodyPr lIns="0" tIns="46800" rIns="0" anchor="b" anchorCtr="0"/>
          <a:lstStyle>
            <a:lvl1pPr algn="l">
              <a:defRPr b="0" i="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a:prstGeom prst="rect">
            <a:avLst/>
          </a:prstGeom>
        </p:spPr>
        <p:txBody>
          <a:bodyPr/>
          <a:lstStyle>
            <a:lvl1pPr>
              <a:defRPr b="0" i="0">
                <a:latin typeface="Arial Regular"/>
              </a:defRPr>
            </a:lvl1pPr>
          </a:lstStyle>
          <a:p>
            <a:endParaRPr lang="en-US"/>
          </a:p>
        </p:txBody>
      </p:sp>
      <p:sp>
        <p:nvSpPr>
          <p:cNvPr id="8" name="Footer Placeholder 2">
            <a:extLst>
              <a:ext uri="{FF2B5EF4-FFF2-40B4-BE49-F238E27FC236}">
                <a16:creationId xmlns:a16="http://schemas.microsoft.com/office/drawing/2014/main" id="{A6201B8F-37B4-D54C-95E0-93BBD8D5247E}"/>
              </a:ext>
            </a:extLst>
          </p:cNvPr>
          <p:cNvSpPr>
            <a:spLocks noGrp="1"/>
          </p:cNvSpPr>
          <p:nvPr>
            <p:ph type="ftr" sz="quarter" idx="11"/>
          </p:nvPr>
        </p:nvSpPr>
        <p:spPr>
          <a:xfrm>
            <a:off x="6297477" y="6356350"/>
            <a:ext cx="4114800" cy="365125"/>
          </a:xfrm>
          <a:prstGeom prst="rect">
            <a:avLst/>
          </a:prstGeom>
        </p:spPr>
        <p:txBody>
          <a:bodyPr/>
          <a:lstStyle>
            <a:lvl1pPr algn="l">
              <a:defRPr sz="1200" b="0" i="0">
                <a:solidFill>
                  <a:schemeClr val="tx1"/>
                </a:solidFill>
                <a:latin typeface="Arial Regular"/>
              </a:defRPr>
            </a:lvl1pPr>
          </a:lstStyle>
          <a:p>
            <a:endParaRPr lang="en-GB"/>
          </a:p>
        </p:txBody>
      </p:sp>
      <p:sp>
        <p:nvSpPr>
          <p:cNvPr id="12" name="Text Placeholder 7">
            <a:extLst>
              <a:ext uri="{FF2B5EF4-FFF2-40B4-BE49-F238E27FC236}">
                <a16:creationId xmlns:a16="http://schemas.microsoft.com/office/drawing/2014/main" id="{B7ADCC18-A737-8B46-9ED1-AAB26C3A4A70}"/>
              </a:ext>
            </a:extLst>
          </p:cNvPr>
          <p:cNvSpPr>
            <a:spLocks noGrp="1"/>
          </p:cNvSpPr>
          <p:nvPr>
            <p:ph type="body" sz="quarter" idx="15"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AE21A1E9-210F-4A90-AAB0-AFFE73BC1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7AC76BD2-E688-4749-8A24-3597850FD7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D66E48B1-1949-429A-83C2-CD3D07D2150B}"/>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93457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conten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a:prstGeom prst="rect">
            <a:avLst/>
          </a:prstGeom>
        </p:spPr>
        <p:txBody>
          <a:bodyPr/>
          <a:lstStyle>
            <a:lvl1pPr>
              <a:defRPr b="0" i="0">
                <a:latin typeface="Arial Regular"/>
              </a:defRPr>
            </a:lvl1pPr>
          </a:lstStyle>
          <a:p>
            <a:endParaRPr lang="en-US"/>
          </a:p>
        </p:txBody>
      </p:sp>
      <p:sp>
        <p:nvSpPr>
          <p:cNvPr id="2" name="Rectangle 1">
            <a:extLst>
              <a:ext uri="{FF2B5EF4-FFF2-40B4-BE49-F238E27FC236}">
                <a16:creationId xmlns:a16="http://schemas.microsoft.com/office/drawing/2014/main" id="{DFC48843-BF4C-F246-85A3-3FE0B5DA1845}"/>
              </a:ext>
            </a:extLst>
          </p:cNvPr>
          <p:cNvSpPr/>
          <p:nvPr userDrawn="1"/>
        </p:nvSpPr>
        <p:spPr>
          <a:xfrm>
            <a:off x="6096000" y="0"/>
            <a:ext cx="1033220" cy="68580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6" name="Footer Placeholder 2">
            <a:extLst>
              <a:ext uri="{FF2B5EF4-FFF2-40B4-BE49-F238E27FC236}">
                <a16:creationId xmlns:a16="http://schemas.microsoft.com/office/drawing/2014/main" id="{73F72D67-39A7-6C45-AA71-F772C6B09F60}"/>
              </a:ext>
            </a:extLst>
          </p:cNvPr>
          <p:cNvSpPr>
            <a:spLocks noGrp="1"/>
          </p:cNvSpPr>
          <p:nvPr>
            <p:ph type="ftr" sz="quarter" idx="11"/>
          </p:nvPr>
        </p:nvSpPr>
        <p:spPr>
          <a:xfrm>
            <a:off x="7263379" y="6356350"/>
            <a:ext cx="4114800" cy="365125"/>
          </a:xfrm>
          <a:prstGeom prst="rect">
            <a:avLst/>
          </a:prstGeom>
        </p:spPr>
        <p:txBody>
          <a:bodyPr/>
          <a:lstStyle>
            <a:lvl1pPr algn="l">
              <a:defRPr sz="1200" b="0" i="0">
                <a:solidFill>
                  <a:schemeClr val="tx1"/>
                </a:solidFill>
                <a:latin typeface="Arial Regular"/>
              </a:defRPr>
            </a:lvl1pPr>
          </a:lstStyle>
          <a:p>
            <a:endParaRPr lang="en-GB"/>
          </a:p>
        </p:txBody>
      </p:sp>
      <p:sp>
        <p:nvSpPr>
          <p:cNvPr id="7" name="Text Placeholder 7">
            <a:extLst>
              <a:ext uri="{FF2B5EF4-FFF2-40B4-BE49-F238E27FC236}">
                <a16:creationId xmlns:a16="http://schemas.microsoft.com/office/drawing/2014/main" id="{A2FED2AC-4623-C24E-95EA-5CA084FD3F0D}"/>
              </a:ext>
            </a:extLst>
          </p:cNvPr>
          <p:cNvSpPr>
            <a:spLocks noGrp="1"/>
          </p:cNvSpPr>
          <p:nvPr>
            <p:ph type="body" sz="quarter" idx="13"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8" name="Picture 7">
            <a:extLst>
              <a:ext uri="{FF2B5EF4-FFF2-40B4-BE49-F238E27FC236}">
                <a16:creationId xmlns:a16="http://schemas.microsoft.com/office/drawing/2014/main" id="{E798BD4F-84F6-4CF7-879A-43E82027F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9" name="Picture 8">
            <a:extLst>
              <a:ext uri="{FF2B5EF4-FFF2-40B4-BE49-F238E27FC236}">
                <a16:creationId xmlns:a16="http://schemas.microsoft.com/office/drawing/2014/main" id="{2FCB9BBB-0730-47BD-BF75-97C546F9FB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C8443CE0-6563-438B-A752-A77CBBAED1AB}"/>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03598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a_3_section_contents">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12E8C4E9-BEC9-46E4-BC5C-29ABAC692706}"/>
              </a:ext>
            </a:extLst>
          </p:cNvPr>
          <p:cNvSpPr>
            <a:spLocks noGrp="1"/>
          </p:cNvSpPr>
          <p:nvPr>
            <p:ph type="pic" sz="quarter" idx="12"/>
          </p:nvPr>
        </p:nvSpPr>
        <p:spPr>
          <a:xfrm>
            <a:off x="8212137" y="3436567"/>
            <a:ext cx="3979863" cy="3421433"/>
          </a:xfrm>
        </p:spPr>
        <p:txBody>
          <a:bodyPr/>
          <a:lstStyle/>
          <a:p>
            <a:r>
              <a:rPr lang="en-US"/>
              <a:t>Click icon to add picture</a:t>
            </a:r>
            <a:endParaRPr lang="en-GB"/>
          </a:p>
        </p:txBody>
      </p:sp>
      <p:sp>
        <p:nvSpPr>
          <p:cNvPr id="19" name="Picture Placeholder 18">
            <a:extLst>
              <a:ext uri="{FF2B5EF4-FFF2-40B4-BE49-F238E27FC236}">
                <a16:creationId xmlns:a16="http://schemas.microsoft.com/office/drawing/2014/main" id="{796AB8D9-0240-4D6F-866F-52F568A0C991}"/>
              </a:ext>
            </a:extLst>
          </p:cNvPr>
          <p:cNvSpPr>
            <a:spLocks noGrp="1"/>
          </p:cNvSpPr>
          <p:nvPr>
            <p:ph type="pic" sz="quarter" idx="11"/>
          </p:nvPr>
        </p:nvSpPr>
        <p:spPr>
          <a:xfrm>
            <a:off x="4105275" y="0"/>
            <a:ext cx="3979863" cy="3292475"/>
          </a:xfrm>
        </p:spPr>
        <p:txBody>
          <a:bodyPr/>
          <a:lstStyle/>
          <a:p>
            <a:r>
              <a:rPr lang="en-US"/>
              <a:t>Click icon to add picture</a:t>
            </a:r>
            <a:endParaRPr lang="en-GB"/>
          </a:p>
        </p:txBody>
      </p:sp>
      <p:sp>
        <p:nvSpPr>
          <p:cNvPr id="17" name="Picture Placeholder 16">
            <a:extLst>
              <a:ext uri="{FF2B5EF4-FFF2-40B4-BE49-F238E27FC236}">
                <a16:creationId xmlns:a16="http://schemas.microsoft.com/office/drawing/2014/main" id="{8330F4FC-E3DB-4B68-B291-9BEBF8143C5F}"/>
              </a:ext>
            </a:extLst>
          </p:cNvPr>
          <p:cNvSpPr>
            <a:spLocks noGrp="1"/>
          </p:cNvSpPr>
          <p:nvPr>
            <p:ph type="pic" sz="quarter" idx="10"/>
          </p:nvPr>
        </p:nvSpPr>
        <p:spPr>
          <a:xfrm>
            <a:off x="0" y="3417888"/>
            <a:ext cx="3978275" cy="3440112"/>
          </a:xfrm>
        </p:spPr>
        <p:txBody>
          <a:bodyPr/>
          <a:lstStyle/>
          <a:p>
            <a:r>
              <a:rPr lang="en-US"/>
              <a:t>Click icon to add picture</a:t>
            </a:r>
            <a:endParaRPr lang="en-GB"/>
          </a:p>
        </p:txBody>
      </p:sp>
      <p:sp>
        <p:nvSpPr>
          <p:cNvPr id="10" name="Rectangle 9">
            <a:extLst>
              <a:ext uri="{FF2B5EF4-FFF2-40B4-BE49-F238E27FC236}">
                <a16:creationId xmlns:a16="http://schemas.microsoft.com/office/drawing/2014/main" id="{058CBE22-B644-42C8-BCF9-B7228B7B7F84}"/>
              </a:ext>
            </a:extLst>
          </p:cNvPr>
          <p:cNvSpPr/>
          <p:nvPr userDrawn="1"/>
        </p:nvSpPr>
        <p:spPr>
          <a:xfrm>
            <a:off x="0" y="1"/>
            <a:ext cx="3979934" cy="32927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01</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1" name="Rectangle 10">
            <a:extLst>
              <a:ext uri="{FF2B5EF4-FFF2-40B4-BE49-F238E27FC236}">
                <a16:creationId xmlns:a16="http://schemas.microsoft.com/office/drawing/2014/main" id="{71FCB84E-6DE6-4072-BA2C-6C658802FAC9}"/>
              </a:ext>
            </a:extLst>
          </p:cNvPr>
          <p:cNvSpPr/>
          <p:nvPr userDrawn="1"/>
        </p:nvSpPr>
        <p:spPr>
          <a:xfrm>
            <a:off x="8212066" y="0"/>
            <a:ext cx="3979934" cy="329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03</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2" name="Rectangle 11">
            <a:extLst>
              <a:ext uri="{FF2B5EF4-FFF2-40B4-BE49-F238E27FC236}">
                <a16:creationId xmlns:a16="http://schemas.microsoft.com/office/drawing/2014/main" id="{A7CEC0EF-5454-4271-9E74-859ED46DAB16}"/>
              </a:ext>
            </a:extLst>
          </p:cNvPr>
          <p:cNvSpPr/>
          <p:nvPr userDrawn="1"/>
        </p:nvSpPr>
        <p:spPr>
          <a:xfrm>
            <a:off x="4105112" y="3417898"/>
            <a:ext cx="3979934" cy="3440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02</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Tree>
    <p:extLst>
      <p:ext uri="{BB962C8B-B14F-4D97-AF65-F5344CB8AC3E}">
        <p14:creationId xmlns:p14="http://schemas.microsoft.com/office/powerpoint/2010/main" val="687251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a:prstGeom prst="rect">
            <a:avLst/>
          </a:prstGeom>
        </p:spPr>
        <p:txBody>
          <a:bodyPr lIns="0" tIns="46800" rIns="0" anchor="b" anchorCtr="0"/>
          <a:lstStyle>
            <a:lvl1pPr algn="l">
              <a:defRPr b="0" i="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a:prstGeom prst="rect">
            <a:avLst/>
          </a:prstGeom>
        </p:spPr>
        <p:txBody>
          <a:bodyPr/>
          <a:lstStyle>
            <a:lvl1pPr>
              <a:defRPr b="0" i="0">
                <a:latin typeface="Arial Regular"/>
              </a:defRPr>
            </a:lvl1pPr>
          </a:lstStyle>
          <a:p>
            <a:endParaRPr lang="en-US"/>
          </a:p>
        </p:txBody>
      </p:sp>
      <p:sp>
        <p:nvSpPr>
          <p:cNvPr id="8" name="Footer Placeholder 2">
            <a:extLst>
              <a:ext uri="{FF2B5EF4-FFF2-40B4-BE49-F238E27FC236}">
                <a16:creationId xmlns:a16="http://schemas.microsoft.com/office/drawing/2014/main" id="{5FE311C0-8431-844A-8FED-00DE898224AD}"/>
              </a:ext>
            </a:extLst>
          </p:cNvPr>
          <p:cNvSpPr>
            <a:spLocks noGrp="1"/>
          </p:cNvSpPr>
          <p:nvPr>
            <p:ph type="ftr" sz="quarter" idx="11"/>
          </p:nvPr>
        </p:nvSpPr>
        <p:spPr>
          <a:xfrm>
            <a:off x="7934297" y="6356350"/>
            <a:ext cx="3443882" cy="365125"/>
          </a:xfrm>
          <a:prstGeom prst="rect">
            <a:avLst/>
          </a:prstGeom>
        </p:spPr>
        <p:txBody>
          <a:bodyPr/>
          <a:lstStyle>
            <a:lvl1pPr algn="l">
              <a:defRPr sz="1200" b="0" i="0">
                <a:solidFill>
                  <a:schemeClr val="tx1"/>
                </a:solidFill>
                <a:latin typeface="Arial Regular"/>
              </a:defRPr>
            </a:lvl1pPr>
          </a:lstStyle>
          <a:p>
            <a:endParaRPr lang="en-GB"/>
          </a:p>
        </p:txBody>
      </p:sp>
      <p:sp>
        <p:nvSpPr>
          <p:cNvPr id="12" name="Text Placeholder 7">
            <a:extLst>
              <a:ext uri="{FF2B5EF4-FFF2-40B4-BE49-F238E27FC236}">
                <a16:creationId xmlns:a16="http://schemas.microsoft.com/office/drawing/2014/main" id="{7A6E8B61-AA60-1C40-B1EE-0BA0DA9E90DC}"/>
              </a:ext>
            </a:extLst>
          </p:cNvPr>
          <p:cNvSpPr>
            <a:spLocks noGrp="1"/>
          </p:cNvSpPr>
          <p:nvPr>
            <p:ph type="body" sz="quarter" idx="15"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57195926-0A16-41BF-8982-53310E9637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1B5B3A85-B4EB-49FA-9AD8-03921DF926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pic>
        <p:nvPicPr>
          <p:cNvPr id="14" name="Picture 13" descr="Icon&#10;&#10;Description automatically generated">
            <a:extLst>
              <a:ext uri="{FF2B5EF4-FFF2-40B4-BE49-F238E27FC236}">
                <a16:creationId xmlns:a16="http://schemas.microsoft.com/office/drawing/2014/main" id="{3190BE8E-AAFC-492A-B70C-B1438C98A639}"/>
              </a:ext>
            </a:extLst>
          </p:cNvPr>
          <p:cNvPicPr>
            <a:picLocks noChangeAspect="1"/>
          </p:cNvPicPr>
          <p:nvPr userDrawn="1"/>
        </p:nvPicPr>
        <p:blipFill>
          <a:blip r:embed="rId4"/>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2167749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full page quote">
    <p:bg>
      <p:bgPr>
        <a:solidFill>
          <a:schemeClr val="accent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a:prstGeom prst="rect">
            <a:avLst/>
          </a:prstGeom>
        </p:spPr>
        <p:txBody>
          <a:bodyPr vert="horz" lIns="91440" tIns="45720" rIns="91440" bIns="45720" rtlCol="0" anchor="ctr" anchorCtr="0">
            <a:normAutofit/>
          </a:bodyPr>
          <a:lstStyle>
            <a:lvl1pPr>
              <a:defRPr lang="en-US" sz="3200" dirty="0">
                <a:solidFill>
                  <a:schemeClr val="bg1"/>
                </a:solidFill>
                <a:latin typeface="Century Gothic" panose="020B0502020202020204" pitchFamily="34" charset="0"/>
                <a:cs typeface="Arial" panose="020B0604020202020204" pitchFamily="34" charset="0"/>
              </a:defRPr>
            </a:lvl1pPr>
          </a:lstStyle>
          <a:p>
            <a:pPr marL="0" lvl="0" indent="0" algn="ctr">
              <a:buNone/>
            </a:pPr>
            <a:r>
              <a:rPr lang="en-US"/>
              <a:t>Edit Master text styles</a:t>
            </a:r>
          </a:p>
        </p:txBody>
      </p:sp>
      <p:sp>
        <p:nvSpPr>
          <p:cNvPr id="7" name="Footer Placeholder 2">
            <a:extLst>
              <a:ext uri="{FF2B5EF4-FFF2-40B4-BE49-F238E27FC236}">
                <a16:creationId xmlns:a16="http://schemas.microsoft.com/office/drawing/2014/main" id="{7285E452-5220-8541-8430-8AED3055CBC8}"/>
              </a:ext>
            </a:extLst>
          </p:cNvPr>
          <p:cNvSpPr>
            <a:spLocks noGrp="1"/>
          </p:cNvSpPr>
          <p:nvPr>
            <p:ph type="ftr" sz="quarter" idx="11"/>
          </p:nvPr>
        </p:nvSpPr>
        <p:spPr>
          <a:xfrm>
            <a:off x="222513" y="6356350"/>
            <a:ext cx="4114800" cy="365125"/>
          </a:xfrm>
          <a:prstGeom prst="rect">
            <a:avLst/>
          </a:prstGeom>
        </p:spPr>
        <p:txBody>
          <a:bodyPr/>
          <a:lstStyle>
            <a:lvl1pPr algn="l">
              <a:defRPr sz="1200" b="0" i="0">
                <a:solidFill>
                  <a:schemeClr val="bg1"/>
                </a:solidFill>
                <a:latin typeface="Arial Regular"/>
              </a:defRPr>
            </a:lvl1pPr>
          </a:lstStyle>
          <a:p>
            <a:endParaRPr lang="en-GB"/>
          </a:p>
        </p:txBody>
      </p:sp>
      <p:sp>
        <p:nvSpPr>
          <p:cNvPr id="6" name="Text Placeholder 7">
            <a:extLst>
              <a:ext uri="{FF2B5EF4-FFF2-40B4-BE49-F238E27FC236}">
                <a16:creationId xmlns:a16="http://schemas.microsoft.com/office/drawing/2014/main" id="{70FC9508-FEDC-5B4B-A800-3556DA8E28B0}"/>
              </a:ext>
            </a:extLst>
          </p:cNvPr>
          <p:cNvSpPr>
            <a:spLocks noGrp="1"/>
          </p:cNvSpPr>
          <p:nvPr>
            <p:ph type="body" sz="quarter" idx="13" hasCustomPrompt="1"/>
          </p:nvPr>
        </p:nvSpPr>
        <p:spPr>
          <a:xfrm>
            <a:off x="10046677" y="198560"/>
            <a:ext cx="2145323" cy="396526"/>
          </a:xfrm>
          <a:prstGeom prst="rect">
            <a:avLst/>
          </a:prstGeom>
          <a:solidFill>
            <a:schemeClr val="bg1"/>
          </a:solidFill>
        </p:spPr>
        <p:txBody>
          <a:bodyPr anchor="ctr" anchorCtr="0">
            <a:normAutofit/>
          </a:bodyPr>
          <a:lstStyle>
            <a:lvl1pPr marL="0" indent="0" algn="l">
              <a:buNone/>
              <a:defRPr sz="1200" b="1">
                <a:solidFill>
                  <a:schemeClr val="accent3"/>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8FCD062C-B8CB-4CEF-B73F-1855C6ED9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8" name="Picture 7">
            <a:extLst>
              <a:ext uri="{FF2B5EF4-FFF2-40B4-BE49-F238E27FC236}">
                <a16:creationId xmlns:a16="http://schemas.microsoft.com/office/drawing/2014/main" id="{0E6D5324-78EE-455A-8753-E66BD4863D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AB2B6EF3-9441-4CC5-9D37-2239E43ECE3B}"/>
              </a:ext>
            </a:extLst>
          </p:cNvPr>
          <p:cNvPicPr>
            <a:picLocks noChangeAspect="1"/>
          </p:cNvPicPr>
          <p:nvPr userDrawn="1"/>
        </p:nvPicPr>
        <p:blipFill>
          <a:blip r:embed="rId4"/>
          <a:stretch>
            <a:fillRect/>
          </a:stretch>
        </p:blipFill>
        <p:spPr>
          <a:xfrm>
            <a:off x="11340353" y="5235927"/>
            <a:ext cx="673093" cy="673265"/>
          </a:xfrm>
          <a:prstGeom prst="rect">
            <a:avLst/>
          </a:prstGeom>
        </p:spPr>
      </p:pic>
    </p:spTree>
    <p:extLst>
      <p:ext uri="{BB962C8B-B14F-4D97-AF65-F5344CB8AC3E}">
        <p14:creationId xmlns:p14="http://schemas.microsoft.com/office/powerpoint/2010/main" val="232412909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ase study larg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863A0BA7-B41F-4BB5-AA0E-2D9C09CBD9DD}"/>
              </a:ext>
            </a:extLst>
          </p:cNvPr>
          <p:cNvSpPr>
            <a:spLocks noGrp="1"/>
          </p:cNvSpPr>
          <p:nvPr>
            <p:ph type="pic" sz="quarter" idx="14"/>
          </p:nvPr>
        </p:nvSpPr>
        <p:spPr>
          <a:xfrm>
            <a:off x="0" y="0"/>
            <a:ext cx="12192000" cy="6858000"/>
          </a:xfrm>
          <a:prstGeom prst="rect">
            <a:avLst/>
          </a:prstGeom>
        </p:spPr>
        <p:txBody>
          <a:bodyPr/>
          <a:lstStyle/>
          <a:p>
            <a:endParaRPr lang="en-GB"/>
          </a:p>
        </p:txBody>
      </p:sp>
      <p:sp>
        <p:nvSpPr>
          <p:cNvPr id="12" name="Rectangle 11">
            <a:extLst>
              <a:ext uri="{FF2B5EF4-FFF2-40B4-BE49-F238E27FC236}">
                <a16:creationId xmlns:a16="http://schemas.microsoft.com/office/drawing/2014/main" id="{D557EC0F-9D5B-A842-8ADB-D3D2606A71E2}"/>
              </a:ext>
            </a:extLst>
          </p:cNvPr>
          <p:cNvSpPr/>
          <p:nvPr userDrawn="1"/>
        </p:nvSpPr>
        <p:spPr>
          <a:xfrm>
            <a:off x="839788" y="0"/>
            <a:ext cx="44065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Regular"/>
            </a:endParaRPr>
          </a:p>
        </p:txBody>
      </p:sp>
      <p:sp>
        <p:nvSpPr>
          <p:cNvPr id="14" name="Text Placeholder 7">
            <a:extLst>
              <a:ext uri="{FF2B5EF4-FFF2-40B4-BE49-F238E27FC236}">
                <a16:creationId xmlns:a16="http://schemas.microsoft.com/office/drawing/2014/main" id="{96C492AB-5E5C-2948-AE51-CA0A6146532A}"/>
              </a:ext>
            </a:extLst>
          </p:cNvPr>
          <p:cNvSpPr>
            <a:spLocks noGrp="1"/>
          </p:cNvSpPr>
          <p:nvPr>
            <p:ph type="body" sz="quarter" idx="11" hasCustomPrompt="1"/>
          </p:nvPr>
        </p:nvSpPr>
        <p:spPr>
          <a:xfrm>
            <a:off x="1176673" y="5395063"/>
            <a:ext cx="3588377" cy="713181"/>
          </a:xfrm>
        </p:spPr>
        <p:txBody>
          <a:bodyPr lIns="0" tIns="46800" rIns="0">
            <a:normAutofit/>
          </a:bodyPr>
          <a:lstStyle>
            <a:lvl1pPr marL="0" indent="0" algn="l">
              <a:buNone/>
              <a:defRPr sz="2000" b="0" i="0">
                <a:solidFill>
                  <a:schemeClr val="bg1"/>
                </a:solidFill>
                <a:latin typeface="Arial" panose="020B0604020202020204" pitchFamily="34" charset="0"/>
                <a:ea typeface="Helvetica Neue Light" panose="02000403000000020004" pitchFamily="2" charset="0"/>
                <a:cs typeface="Arial" panose="020B0604020202020204" pitchFamily="34" charset="0"/>
              </a:defRPr>
            </a:lvl1pPr>
          </a:lstStyle>
          <a:p>
            <a:pPr lvl="0"/>
            <a:r>
              <a:rPr lang="en-US"/>
              <a:t>Insert subtext here in sentence case</a:t>
            </a:r>
          </a:p>
        </p:txBody>
      </p:sp>
      <p:cxnSp>
        <p:nvCxnSpPr>
          <p:cNvPr id="15" name="Straight Connector 14">
            <a:extLst>
              <a:ext uri="{FF2B5EF4-FFF2-40B4-BE49-F238E27FC236}">
                <a16:creationId xmlns:a16="http://schemas.microsoft.com/office/drawing/2014/main" id="{5961BCDF-7ADA-9C42-A5E7-F4F9EC6EF139}"/>
              </a:ext>
            </a:extLst>
          </p:cNvPr>
          <p:cNvCxnSpPr/>
          <p:nvPr userDrawn="1"/>
        </p:nvCxnSpPr>
        <p:spPr>
          <a:xfrm>
            <a:off x="1161175" y="6126531"/>
            <a:ext cx="154379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282E9957-89B5-834D-867E-EDBF3A8816BC}"/>
              </a:ext>
            </a:extLst>
          </p:cNvPr>
          <p:cNvSpPr>
            <a:spLocks noGrp="1"/>
          </p:cNvSpPr>
          <p:nvPr>
            <p:ph type="ctrTitle" hasCustomPrompt="1"/>
          </p:nvPr>
        </p:nvSpPr>
        <p:spPr>
          <a:xfrm>
            <a:off x="1161175" y="3429001"/>
            <a:ext cx="3603875" cy="1947775"/>
          </a:xfrm>
        </p:spPr>
        <p:txBody>
          <a:bodyPr lIns="0" rIns="90000" anchor="b" anchorCtr="0">
            <a:normAutofit/>
          </a:bodyPr>
          <a:lstStyle>
            <a:lvl1pPr algn="l">
              <a:defRPr sz="3600" b="0" i="0">
                <a:solidFill>
                  <a:schemeClr val="bg1"/>
                </a:solidFill>
              </a:defRPr>
            </a:lvl1pPr>
          </a:lstStyle>
          <a:p>
            <a:r>
              <a:rPr lang="en-US"/>
              <a:t>Case Study</a:t>
            </a:r>
          </a:p>
        </p:txBody>
      </p:sp>
      <p:sp>
        <p:nvSpPr>
          <p:cNvPr id="11" name="Footer Placeholder 2">
            <a:extLst>
              <a:ext uri="{FF2B5EF4-FFF2-40B4-BE49-F238E27FC236}">
                <a16:creationId xmlns:a16="http://schemas.microsoft.com/office/drawing/2014/main" id="{A4821089-4ADE-834B-AF30-E189AB307F12}"/>
              </a:ext>
            </a:extLst>
          </p:cNvPr>
          <p:cNvSpPr>
            <a:spLocks noGrp="1"/>
          </p:cNvSpPr>
          <p:nvPr>
            <p:ph type="ftr" sz="quarter" idx="12"/>
          </p:nvPr>
        </p:nvSpPr>
        <p:spPr>
          <a:xfrm>
            <a:off x="222513" y="6356350"/>
            <a:ext cx="4114800" cy="365125"/>
          </a:xfrm>
          <a:prstGeom prst="rect">
            <a:avLst/>
          </a:prstGeom>
        </p:spPr>
        <p:txBody>
          <a:bodyPr/>
          <a:lstStyle>
            <a:lvl1pPr algn="l">
              <a:defRPr sz="1200" b="0" i="0">
                <a:solidFill>
                  <a:schemeClr val="bg1"/>
                </a:solidFill>
                <a:latin typeface="Arial Regular"/>
              </a:defRPr>
            </a:lvl1pPr>
          </a:lstStyle>
          <a:p>
            <a:endParaRPr lang="en-GB"/>
          </a:p>
        </p:txBody>
      </p:sp>
      <p:sp>
        <p:nvSpPr>
          <p:cNvPr id="8" name="Text Placeholder 7">
            <a:extLst>
              <a:ext uri="{FF2B5EF4-FFF2-40B4-BE49-F238E27FC236}">
                <a16:creationId xmlns:a16="http://schemas.microsoft.com/office/drawing/2014/main" id="{978429A5-EC04-1148-9C2C-B8AB8C72394C}"/>
              </a:ext>
            </a:extLst>
          </p:cNvPr>
          <p:cNvSpPr>
            <a:spLocks noGrp="1"/>
          </p:cNvSpPr>
          <p:nvPr>
            <p:ph type="body" sz="quarter" idx="13" hasCustomPrompt="1"/>
          </p:nvPr>
        </p:nvSpPr>
        <p:spPr>
          <a:xfrm>
            <a:off x="10046677" y="198560"/>
            <a:ext cx="2145323" cy="396526"/>
          </a:xfrm>
          <a:prstGeom prst="rect">
            <a:avLst/>
          </a:prstGeom>
          <a:solidFill>
            <a:schemeClr val="accent3"/>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0" name="Picture 9">
            <a:extLst>
              <a:ext uri="{FF2B5EF4-FFF2-40B4-BE49-F238E27FC236}">
                <a16:creationId xmlns:a16="http://schemas.microsoft.com/office/drawing/2014/main" id="{403E51BF-D811-4500-B54E-38123C68C4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218655645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full page quote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5D5998-8951-6447-A442-7720304EED94}"/>
              </a:ext>
            </a:extLst>
          </p:cNvPr>
          <p:cNvSpPr/>
          <p:nvPr userDrawn="1"/>
        </p:nvSpPr>
        <p:spPr>
          <a:xfrm>
            <a:off x="0" y="0"/>
            <a:ext cx="12192000" cy="6858000"/>
          </a:xfrm>
          <a:prstGeom prst="rect">
            <a:avLst/>
          </a:prstGeom>
          <a:gradFill>
            <a:gsLst>
              <a:gs pos="1000">
                <a:schemeClr val="bg2">
                  <a:lumMod val="0"/>
                  <a:alpha val="0"/>
                </a:schemeClr>
              </a:gs>
              <a:gs pos="46000">
                <a:srgbClr val="000000">
                  <a:alpha val="39000"/>
                </a:srgbClr>
              </a:gs>
              <a:gs pos="65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2" name="Title 1">
            <a:extLst>
              <a:ext uri="{FF2B5EF4-FFF2-40B4-BE49-F238E27FC236}">
                <a16:creationId xmlns:a16="http://schemas.microsoft.com/office/drawing/2014/main" id="{75923044-9BAA-AE4C-90B4-885770DB0BDE}"/>
              </a:ext>
            </a:extLst>
          </p:cNvPr>
          <p:cNvSpPr>
            <a:spLocks noGrp="1"/>
          </p:cNvSpPr>
          <p:nvPr>
            <p:ph type="ctrTitle" hasCustomPrompt="1"/>
          </p:nvPr>
        </p:nvSpPr>
        <p:spPr>
          <a:xfrm>
            <a:off x="1524000" y="2447642"/>
            <a:ext cx="9144000" cy="1308967"/>
          </a:xfrm>
          <a:prstGeom prst="rect">
            <a:avLst/>
          </a:prstGeom>
        </p:spPr>
        <p:txBody>
          <a:bodyPr anchor="b" anchorCtr="0">
            <a:normAutofit/>
          </a:bodyPr>
          <a:lstStyle>
            <a:lvl1pPr algn="ctr">
              <a:defRPr sz="3600" b="0" i="0">
                <a:solidFill>
                  <a:schemeClr val="bg1"/>
                </a:solidFill>
                <a:latin typeface="Century Gothic" panose="020B0502020202020204" pitchFamily="34" charset="0"/>
                <a:cs typeface="Arial" panose="020B0604020202020204" pitchFamily="34" charset="0"/>
              </a:defRPr>
            </a:lvl1pPr>
          </a:lstStyle>
          <a:p>
            <a:r>
              <a:rPr lang="en-US"/>
              <a:t>Title goes here in sentence case</a:t>
            </a:r>
          </a:p>
        </p:txBody>
      </p:sp>
      <p:sp>
        <p:nvSpPr>
          <p:cNvPr id="22" name="Text Placeholder 7">
            <a:extLst>
              <a:ext uri="{FF2B5EF4-FFF2-40B4-BE49-F238E27FC236}">
                <a16:creationId xmlns:a16="http://schemas.microsoft.com/office/drawing/2014/main" id="{80A2058A-BF3B-0D40-9D76-DD0202D5EA58}"/>
              </a:ext>
            </a:extLst>
          </p:cNvPr>
          <p:cNvSpPr>
            <a:spLocks noGrp="1"/>
          </p:cNvSpPr>
          <p:nvPr>
            <p:ph type="body" sz="quarter" idx="10" hasCustomPrompt="1"/>
          </p:nvPr>
        </p:nvSpPr>
        <p:spPr>
          <a:xfrm>
            <a:off x="1539498" y="3804230"/>
            <a:ext cx="9144000" cy="615891"/>
          </a:xfrm>
          <a:prstGeom prst="rect">
            <a:avLst/>
          </a:prstGeom>
        </p:spPr>
        <p:txBody>
          <a:bodyPr>
            <a:normAutofit/>
          </a:bodyPr>
          <a:lstStyle>
            <a:lvl1pPr marL="0" indent="0" algn="ctr">
              <a:buNone/>
              <a:defRPr sz="2400" b="0" i="0">
                <a:solidFill>
                  <a:schemeClr val="bg1"/>
                </a:solidFill>
                <a:latin typeface="Century Gothic" panose="020B0502020202020204" pitchFamily="34" charset="0"/>
                <a:ea typeface="Helvetica Neue Light" panose="02000403000000020004" pitchFamily="2" charset="0"/>
                <a:cs typeface="Helvetica Neue" panose="02000503000000020004" pitchFamily="2" charset="0"/>
              </a:defRPr>
            </a:lvl1pPr>
          </a:lstStyle>
          <a:p>
            <a:pPr lvl="0"/>
            <a:r>
              <a:rPr lang="en-US"/>
              <a:t>Insert subtext here in sentence case</a:t>
            </a:r>
          </a:p>
        </p:txBody>
      </p:sp>
      <p:pic>
        <p:nvPicPr>
          <p:cNvPr id="6" name="Picture 5">
            <a:extLst>
              <a:ext uri="{FF2B5EF4-FFF2-40B4-BE49-F238E27FC236}">
                <a16:creationId xmlns:a16="http://schemas.microsoft.com/office/drawing/2014/main" id="{066A2245-30BD-4001-A2C9-BE5D127157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spTree>
    <p:extLst>
      <p:ext uri="{BB962C8B-B14F-4D97-AF65-F5344CB8AC3E}">
        <p14:creationId xmlns:p14="http://schemas.microsoft.com/office/powerpoint/2010/main" val="21007949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full page quote">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F5E482-9F3E-434D-AFFD-790CDC1373DC}"/>
              </a:ext>
            </a:extLst>
          </p:cNvPr>
          <p:cNvSpPr>
            <a:spLocks noGrp="1"/>
          </p:cNvSpPr>
          <p:nvPr>
            <p:ph type="body" sz="quarter" idx="10"/>
          </p:nvPr>
        </p:nvSpPr>
        <p:spPr>
          <a:xfrm>
            <a:off x="2616200" y="2247524"/>
            <a:ext cx="6959600" cy="2278063"/>
          </a:xfrm>
        </p:spPr>
        <p:txBody>
          <a:bodyPr anchor="ctr" anchorCtr="0">
            <a:normAutofit/>
          </a:bodyPr>
          <a:lstStyle>
            <a:lvl1pPr marL="0" indent="0" algn="ctr">
              <a:buNone/>
              <a:defRPr sz="3200" b="0" i="0">
                <a:solidFill>
                  <a:schemeClr val="bg1"/>
                </a:solidFill>
                <a:latin typeface="Century Gothic" panose="020B0502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6" name="Footer Placeholder 2">
            <a:extLst>
              <a:ext uri="{FF2B5EF4-FFF2-40B4-BE49-F238E27FC236}">
                <a16:creationId xmlns:a16="http://schemas.microsoft.com/office/drawing/2014/main" id="{CEE60FEE-C0F5-214D-8642-2DE797D2AC9C}"/>
              </a:ext>
            </a:extLst>
          </p:cNvPr>
          <p:cNvSpPr>
            <a:spLocks noGrp="1"/>
          </p:cNvSpPr>
          <p:nvPr>
            <p:ph type="ftr" sz="quarter" idx="11"/>
          </p:nvPr>
        </p:nvSpPr>
        <p:spPr>
          <a:xfrm>
            <a:off x="222513" y="6356350"/>
            <a:ext cx="4114800" cy="365125"/>
          </a:xfrm>
        </p:spPr>
        <p:txBody>
          <a:bodyPr/>
          <a:lstStyle>
            <a:lvl1pPr algn="l">
              <a:defRPr>
                <a:solidFill>
                  <a:schemeClr val="bg1"/>
                </a:solidFill>
              </a:defRPr>
            </a:lvl1pPr>
          </a:lstStyle>
          <a:p>
            <a:fld id="{20E4E90A-B33D-2B4E-8D44-3D9A0722D61D}" type="slidenum">
              <a:rPr lang="en-GB" smtClean="0"/>
              <a:pPr/>
              <a:t>‹#›</a:t>
            </a:fld>
            <a:endParaRPr lang="en-GB"/>
          </a:p>
        </p:txBody>
      </p:sp>
      <p:sp>
        <p:nvSpPr>
          <p:cNvPr id="7" name="Text Placeholder 7">
            <a:extLst>
              <a:ext uri="{FF2B5EF4-FFF2-40B4-BE49-F238E27FC236}">
                <a16:creationId xmlns:a16="http://schemas.microsoft.com/office/drawing/2014/main" id="{0F284D73-52E3-B741-A9E9-433EEDD555E2}"/>
              </a:ext>
            </a:extLst>
          </p:cNvPr>
          <p:cNvSpPr>
            <a:spLocks noGrp="1"/>
          </p:cNvSpPr>
          <p:nvPr>
            <p:ph type="body" sz="quarter" idx="12" hasCustomPrompt="1"/>
          </p:nvPr>
        </p:nvSpPr>
        <p:spPr>
          <a:xfrm>
            <a:off x="10046677" y="198560"/>
            <a:ext cx="2145323" cy="396526"/>
          </a:xfrm>
          <a:solidFill>
            <a:schemeClr val="bg1"/>
          </a:solidFill>
        </p:spPr>
        <p:txBody>
          <a:bodyPr anchor="ctr" anchorCtr="0">
            <a:normAutofit/>
          </a:bodyPr>
          <a:lstStyle>
            <a:lvl1pPr marL="0" indent="0" algn="l">
              <a:buNone/>
              <a:defRPr sz="1200" b="1">
                <a:solidFill>
                  <a:schemeClr val="bg2"/>
                </a:solidFill>
              </a:defRPr>
            </a:lvl1pPr>
          </a:lstStyle>
          <a:p>
            <a:pPr algn="l"/>
            <a:r>
              <a:rPr lang="en-GB" sz="1400">
                <a:latin typeface="Century Gothic" panose="020B0502020202020204" pitchFamily="34" charset="0"/>
              </a:rPr>
              <a:t>Section Title goes here</a:t>
            </a:r>
          </a:p>
        </p:txBody>
      </p:sp>
      <p:pic>
        <p:nvPicPr>
          <p:cNvPr id="9" name="Picture 8">
            <a:extLst>
              <a:ext uri="{FF2B5EF4-FFF2-40B4-BE49-F238E27FC236}">
                <a16:creationId xmlns:a16="http://schemas.microsoft.com/office/drawing/2014/main" id="{1A6C6EAD-C4E6-4B14-AEF3-3D6F8EDDD1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40353" y="6010836"/>
            <a:ext cx="680153" cy="680153"/>
          </a:xfrm>
          <a:prstGeom prst="rect">
            <a:avLst/>
          </a:prstGeom>
        </p:spPr>
      </p:pic>
      <p:pic>
        <p:nvPicPr>
          <p:cNvPr id="8" name="Picture 7">
            <a:extLst>
              <a:ext uri="{FF2B5EF4-FFF2-40B4-BE49-F238E27FC236}">
                <a16:creationId xmlns:a16="http://schemas.microsoft.com/office/drawing/2014/main" id="{2A34D78A-F95C-4D7F-B5DF-97CE4A187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259313"/>
            <a:ext cx="751330" cy="751523"/>
          </a:xfrm>
          <a:prstGeom prst="rect">
            <a:avLst/>
          </a:prstGeom>
        </p:spPr>
      </p:pic>
      <p:pic>
        <p:nvPicPr>
          <p:cNvPr id="10" name="Picture 9" descr="Icon&#10;&#10;Description automatically generated">
            <a:extLst>
              <a:ext uri="{FF2B5EF4-FFF2-40B4-BE49-F238E27FC236}">
                <a16:creationId xmlns:a16="http://schemas.microsoft.com/office/drawing/2014/main" id="{66C287CC-7D22-4663-8939-83CAFEF1BCFD}"/>
              </a:ext>
            </a:extLst>
          </p:cNvPr>
          <p:cNvPicPr>
            <a:picLocks noChangeAspect="1"/>
          </p:cNvPicPr>
          <p:nvPr userDrawn="1"/>
        </p:nvPicPr>
        <p:blipFill>
          <a:blip r:embed="rId4"/>
          <a:stretch>
            <a:fillRect/>
          </a:stretch>
        </p:blipFill>
        <p:spPr>
          <a:xfrm>
            <a:off x="11347413" y="5259313"/>
            <a:ext cx="681584" cy="681757"/>
          </a:xfrm>
          <a:prstGeom prst="rect">
            <a:avLst/>
          </a:prstGeom>
        </p:spPr>
      </p:pic>
    </p:spTree>
    <p:extLst>
      <p:ext uri="{BB962C8B-B14F-4D97-AF65-F5344CB8AC3E}">
        <p14:creationId xmlns:p14="http://schemas.microsoft.com/office/powerpoint/2010/main" val="320345959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hank yo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5D5998-8951-6447-A442-7720304EED94}"/>
              </a:ext>
            </a:extLst>
          </p:cNvPr>
          <p:cNvSpPr/>
          <p:nvPr userDrawn="1"/>
        </p:nvSpPr>
        <p:spPr>
          <a:xfrm>
            <a:off x="0" y="0"/>
            <a:ext cx="12192000" cy="6858000"/>
          </a:xfrm>
          <a:prstGeom prst="rect">
            <a:avLst/>
          </a:prstGeom>
          <a:gradFill>
            <a:gsLst>
              <a:gs pos="1000">
                <a:schemeClr val="bg2">
                  <a:lumMod val="0"/>
                  <a:alpha val="0"/>
                </a:schemeClr>
              </a:gs>
              <a:gs pos="30000">
                <a:srgbClr val="000000">
                  <a:alpha val="39000"/>
                </a:srgbClr>
              </a:gs>
              <a:gs pos="64000">
                <a:srgbClr val="000000">
                  <a:alpha val="5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pic>
        <p:nvPicPr>
          <p:cNvPr id="11" name="Picture 10">
            <a:extLst>
              <a:ext uri="{FF2B5EF4-FFF2-40B4-BE49-F238E27FC236}">
                <a16:creationId xmlns:a16="http://schemas.microsoft.com/office/drawing/2014/main" id="{8A1FB397-B9A1-4C70-9C6F-034A8DF841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600" y="5886618"/>
            <a:ext cx="2195810" cy="748538"/>
          </a:xfrm>
          <a:prstGeom prst="rect">
            <a:avLst/>
          </a:prstGeom>
        </p:spPr>
      </p:pic>
      <p:grpSp>
        <p:nvGrpSpPr>
          <p:cNvPr id="12" name="Group 11">
            <a:extLst>
              <a:ext uri="{FF2B5EF4-FFF2-40B4-BE49-F238E27FC236}">
                <a16:creationId xmlns:a16="http://schemas.microsoft.com/office/drawing/2014/main" id="{C198BAFA-1D9D-4001-96E1-A8F0F730A21C}"/>
              </a:ext>
            </a:extLst>
          </p:cNvPr>
          <p:cNvGrpSpPr/>
          <p:nvPr userDrawn="1"/>
        </p:nvGrpSpPr>
        <p:grpSpPr>
          <a:xfrm rot="10800000">
            <a:off x="6364098" y="158730"/>
            <a:ext cx="5827902" cy="2016977"/>
            <a:chOff x="-1" y="4663945"/>
            <a:chExt cx="5827902" cy="2016977"/>
          </a:xfrm>
        </p:grpSpPr>
        <p:sp>
          <p:nvSpPr>
            <p:cNvPr id="13" name="Rectangle 12">
              <a:extLst>
                <a:ext uri="{FF2B5EF4-FFF2-40B4-BE49-F238E27FC236}">
                  <a16:creationId xmlns:a16="http://schemas.microsoft.com/office/drawing/2014/main" id="{074AE5CD-7C6E-46CD-8F8B-B18E70997901}"/>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5" name="Rectangle 14">
              <a:extLst>
                <a:ext uri="{FF2B5EF4-FFF2-40B4-BE49-F238E27FC236}">
                  <a16:creationId xmlns:a16="http://schemas.microsoft.com/office/drawing/2014/main" id="{B43E799B-B396-4109-BF6B-FC21B7E76942}"/>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6" name="Rectangle 15">
              <a:extLst>
                <a:ext uri="{FF2B5EF4-FFF2-40B4-BE49-F238E27FC236}">
                  <a16:creationId xmlns:a16="http://schemas.microsoft.com/office/drawing/2014/main" id="{7707DFEE-5FCC-48E7-B22A-F523C3ED93F8}"/>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7" name="Rectangle 16">
              <a:extLst>
                <a:ext uri="{FF2B5EF4-FFF2-40B4-BE49-F238E27FC236}">
                  <a16:creationId xmlns:a16="http://schemas.microsoft.com/office/drawing/2014/main" id="{D997D6F9-D003-4817-B270-A7D618DDFC32}"/>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8" name="Rectangle 17">
              <a:extLst>
                <a:ext uri="{FF2B5EF4-FFF2-40B4-BE49-F238E27FC236}">
                  <a16:creationId xmlns:a16="http://schemas.microsoft.com/office/drawing/2014/main" id="{85F37015-2A7D-4E00-BD30-06DDA8FE310F}"/>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sp>
        <p:nvSpPr>
          <p:cNvPr id="19" name="Shape 488">
            <a:extLst>
              <a:ext uri="{FF2B5EF4-FFF2-40B4-BE49-F238E27FC236}">
                <a16:creationId xmlns:a16="http://schemas.microsoft.com/office/drawing/2014/main" id="{0F989A14-ADE0-4321-8CDF-5AF1735596C0}"/>
              </a:ext>
            </a:extLst>
          </p:cNvPr>
          <p:cNvSpPr/>
          <p:nvPr userDrawn="1"/>
        </p:nvSpPr>
        <p:spPr>
          <a:xfrm>
            <a:off x="839788" y="1552252"/>
            <a:ext cx="9182648" cy="104163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b">
            <a:spAutoFit/>
          </a:bodyPr>
          <a:lstStyle/>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3600" b="1" kern="0" cap="none">
                <a:solidFill>
                  <a:schemeClr val="bg1"/>
                </a:solidFill>
                <a:latin typeface="Century Gothic" panose="020B0502020202020204" pitchFamily="34" charset="0"/>
                <a:ea typeface="Avenir Next Medium"/>
                <a:cs typeface="Arial" panose="020B0604020202020204" pitchFamily="34" charset="0"/>
                <a:sym typeface="Avenir Next Medium"/>
              </a:rPr>
              <a:t>Thank you</a:t>
            </a:r>
          </a:p>
          <a:p>
            <a:pPr algn="l" hangingPunct="0">
              <a:lnSpc>
                <a:spcPct val="100000"/>
              </a:lnSpc>
              <a:tabLst>
                <a:tab pos="2660650" algn="l"/>
              </a:tabLst>
              <a:defRPr sz="6500">
                <a:solidFill>
                  <a:srgbClr val="16B8F2"/>
                </a:solidFill>
                <a:latin typeface="Avenir Next Medium"/>
                <a:ea typeface="Avenir Next Medium"/>
                <a:cs typeface="Avenir Next Medium"/>
                <a:sym typeface="Avenir Next Medium"/>
              </a:defRPr>
            </a:pPr>
            <a:r>
              <a:rPr lang="en-GB" sz="2700" b="0" kern="0" cap="none">
                <a:solidFill>
                  <a:schemeClr val="bg1"/>
                </a:solidFill>
                <a:latin typeface="Century Gothic" panose="020B0502020202020204" pitchFamily="34" charset="0"/>
                <a:ea typeface="Avenir Next Medium"/>
                <a:cs typeface="Arial" panose="020B0604020202020204" pitchFamily="34" charset="0"/>
                <a:sym typeface="Avenir Next Medium"/>
              </a:rPr>
              <a:t>For any queries contact:</a:t>
            </a:r>
          </a:p>
        </p:txBody>
      </p:sp>
      <p:cxnSp>
        <p:nvCxnSpPr>
          <p:cNvPr id="21" name="Straight Connector 20">
            <a:extLst>
              <a:ext uri="{FF2B5EF4-FFF2-40B4-BE49-F238E27FC236}">
                <a16:creationId xmlns:a16="http://schemas.microsoft.com/office/drawing/2014/main" id="{0D6EADF2-E5F2-4CBB-99DC-2507308D54D9}"/>
              </a:ext>
            </a:extLst>
          </p:cNvPr>
          <p:cNvCxnSpPr/>
          <p:nvPr userDrawn="1"/>
        </p:nvCxnSpPr>
        <p:spPr>
          <a:xfrm>
            <a:off x="897844" y="2701160"/>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8451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6297477" y="368300"/>
            <a:ext cx="5054735" cy="941161"/>
          </a:xfrm>
        </p:spPr>
        <p:txBody>
          <a:bodyPr lIns="0" tIns="46800" rIns="0" anchor="b" anchorCtr="0"/>
          <a:lstStyle>
            <a:lvl1pPr algn="l">
              <a:defRPr b="0">
                <a:solidFill>
                  <a:schemeClr val="tx1"/>
                </a:solidFill>
              </a:defRPr>
            </a:lvl1pPr>
          </a:lstStyle>
          <a:p>
            <a:r>
              <a:rPr lang="en-US"/>
              <a:t>Title goes here </a:t>
            </a:r>
            <a:br>
              <a:rPr lang="en-US"/>
            </a:br>
            <a:r>
              <a:rPr lang="en-US"/>
              <a:t>in sentence case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6299066" y="1404175"/>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6297478" y="1823661"/>
            <a:ext cx="5054735"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6096000" cy="6858000"/>
          </a:xfrm>
        </p:spPr>
        <p:txBody>
          <a:bodyPr/>
          <a:lstStyle>
            <a:lvl1pPr>
              <a:defRPr b="0" i="0"/>
            </a:lvl1pPr>
          </a:lstStyle>
          <a:p>
            <a:endParaRPr lang="en-US"/>
          </a:p>
        </p:txBody>
      </p:sp>
      <p:sp>
        <p:nvSpPr>
          <p:cNvPr id="12" name="Footer Placeholder 2">
            <a:extLst>
              <a:ext uri="{FF2B5EF4-FFF2-40B4-BE49-F238E27FC236}">
                <a16:creationId xmlns:a16="http://schemas.microsoft.com/office/drawing/2014/main" id="{AA3B0CBE-8481-3744-9125-68AD8606806C}"/>
              </a:ext>
            </a:extLst>
          </p:cNvPr>
          <p:cNvSpPr>
            <a:spLocks noGrp="1"/>
          </p:cNvSpPr>
          <p:nvPr>
            <p:ph type="ftr" sz="quarter" idx="11"/>
          </p:nvPr>
        </p:nvSpPr>
        <p:spPr>
          <a:xfrm>
            <a:off x="6297477" y="6356350"/>
            <a:ext cx="4114800" cy="365125"/>
          </a:xfrm>
        </p:spPr>
        <p:txBody>
          <a:bodyPr/>
          <a:lstStyle>
            <a:lvl1pPr algn="l">
              <a:defRPr>
                <a:solidFill>
                  <a:schemeClr val="tx1"/>
                </a:solidFill>
              </a:defRPr>
            </a:lvl1pPr>
          </a:lstStyle>
          <a:p>
            <a:fld id="{3128F3E0-9AE2-9540-81E2-55D2952BCFC2}" type="slidenum">
              <a:rPr lang="en-GB" smtClean="0"/>
              <a:pPr/>
              <a:t>‹#›</a:t>
            </a:fld>
            <a:endParaRPr lang="en-GB"/>
          </a:p>
        </p:txBody>
      </p:sp>
      <p:sp>
        <p:nvSpPr>
          <p:cNvPr id="8" name="Text Placeholder 7">
            <a:extLst>
              <a:ext uri="{FF2B5EF4-FFF2-40B4-BE49-F238E27FC236}">
                <a16:creationId xmlns:a16="http://schemas.microsoft.com/office/drawing/2014/main" id="{37DE19C9-4C88-B549-9AF7-9FC2AC2CC918}"/>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DA650CC2-E3C5-4D8E-9A69-AE643F9B26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spTree>
    <p:extLst>
      <p:ext uri="{BB962C8B-B14F-4D97-AF65-F5344CB8AC3E}">
        <p14:creationId xmlns:p14="http://schemas.microsoft.com/office/powerpoint/2010/main" val="3291093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itle content and large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CDD558-E3A9-2348-8883-B212DE39ED03}"/>
              </a:ext>
            </a:extLst>
          </p:cNvPr>
          <p:cNvSpPr>
            <a:spLocks noGrp="1"/>
          </p:cNvSpPr>
          <p:nvPr>
            <p:ph type="title" hasCustomPrompt="1"/>
          </p:nvPr>
        </p:nvSpPr>
        <p:spPr>
          <a:xfrm>
            <a:off x="7934297" y="368300"/>
            <a:ext cx="3417916" cy="941161"/>
          </a:xfrm>
        </p:spPr>
        <p:txBody>
          <a:bodyPr lIns="0" tIns="46800" rIns="0" anchor="b" anchorCtr="0"/>
          <a:lstStyle>
            <a:lvl1pPr algn="l">
              <a:defRPr b="0">
                <a:solidFill>
                  <a:schemeClr val="tx1"/>
                </a:solidFill>
              </a:defRPr>
            </a:lvl1pPr>
          </a:lstStyle>
          <a:p>
            <a:r>
              <a:rPr lang="en-US"/>
              <a:t>Title goes here</a:t>
            </a:r>
          </a:p>
        </p:txBody>
      </p:sp>
      <p:cxnSp>
        <p:nvCxnSpPr>
          <p:cNvPr id="7" name="Straight Connector 6">
            <a:extLst>
              <a:ext uri="{FF2B5EF4-FFF2-40B4-BE49-F238E27FC236}">
                <a16:creationId xmlns:a16="http://schemas.microsoft.com/office/drawing/2014/main" id="{C9B9492D-007F-714C-B370-51CE9B2AA8BB}"/>
              </a:ext>
            </a:extLst>
          </p:cNvPr>
          <p:cNvCxnSpPr/>
          <p:nvPr userDrawn="1"/>
        </p:nvCxnSpPr>
        <p:spPr>
          <a:xfrm>
            <a:off x="7935885" y="1404175"/>
            <a:ext cx="154379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73EA8A-90DF-1541-83B6-26F6F025B59E}"/>
              </a:ext>
            </a:extLst>
          </p:cNvPr>
          <p:cNvSpPr>
            <a:spLocks noGrp="1"/>
          </p:cNvSpPr>
          <p:nvPr>
            <p:ph type="body" sz="quarter" idx="13"/>
          </p:nvPr>
        </p:nvSpPr>
        <p:spPr>
          <a:xfrm>
            <a:off x="7934297" y="1823661"/>
            <a:ext cx="3417916" cy="4235450"/>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11B6CC6-435E-5843-9BB1-A7A7D96FE553}"/>
              </a:ext>
            </a:extLst>
          </p:cNvPr>
          <p:cNvSpPr>
            <a:spLocks noGrp="1"/>
          </p:cNvSpPr>
          <p:nvPr>
            <p:ph type="pic" sz="quarter" idx="14"/>
          </p:nvPr>
        </p:nvSpPr>
        <p:spPr>
          <a:xfrm>
            <a:off x="0" y="0"/>
            <a:ext cx="7733654" cy="6858000"/>
          </a:xfrm>
        </p:spPr>
        <p:txBody>
          <a:bodyPr/>
          <a:lstStyle>
            <a:lvl1pPr>
              <a:defRPr b="0" i="0"/>
            </a:lvl1pPr>
          </a:lstStyle>
          <a:p>
            <a:endParaRPr lang="en-US"/>
          </a:p>
        </p:txBody>
      </p:sp>
      <p:sp>
        <p:nvSpPr>
          <p:cNvPr id="8" name="Footer Placeholder 2">
            <a:extLst>
              <a:ext uri="{FF2B5EF4-FFF2-40B4-BE49-F238E27FC236}">
                <a16:creationId xmlns:a16="http://schemas.microsoft.com/office/drawing/2014/main" id="{8F96CD15-8A93-E64D-998B-C9FEFE9F13C7}"/>
              </a:ext>
            </a:extLst>
          </p:cNvPr>
          <p:cNvSpPr>
            <a:spLocks noGrp="1"/>
          </p:cNvSpPr>
          <p:nvPr>
            <p:ph type="ftr" sz="quarter" idx="11"/>
          </p:nvPr>
        </p:nvSpPr>
        <p:spPr>
          <a:xfrm>
            <a:off x="7914197" y="6356350"/>
            <a:ext cx="4114800" cy="365125"/>
          </a:xfrm>
        </p:spPr>
        <p:txBody>
          <a:bodyPr/>
          <a:lstStyle>
            <a:lvl1pPr algn="l">
              <a:defRPr>
                <a:solidFill>
                  <a:schemeClr val="tx1"/>
                </a:solidFill>
              </a:defRPr>
            </a:lvl1pPr>
          </a:lstStyle>
          <a:p>
            <a:fld id="{2945B052-E178-2E44-BA10-58D0D3B4BD95}" type="slidenum">
              <a:rPr lang="en-GB" smtClean="0"/>
              <a:pPr/>
              <a:t>‹#›</a:t>
            </a:fld>
            <a:endParaRPr lang="en-GB"/>
          </a:p>
        </p:txBody>
      </p:sp>
      <p:sp>
        <p:nvSpPr>
          <p:cNvPr id="12" name="Text Placeholder 7">
            <a:extLst>
              <a:ext uri="{FF2B5EF4-FFF2-40B4-BE49-F238E27FC236}">
                <a16:creationId xmlns:a16="http://schemas.microsoft.com/office/drawing/2014/main" id="{0BF3B58F-FF2C-C54E-A442-485F040F382F}"/>
              </a:ext>
            </a:extLst>
          </p:cNvPr>
          <p:cNvSpPr>
            <a:spLocks noGrp="1"/>
          </p:cNvSpPr>
          <p:nvPr>
            <p:ph type="body" sz="quarter" idx="12" hasCustomPrompt="1"/>
          </p:nvPr>
        </p:nvSpPr>
        <p:spPr>
          <a:xfrm>
            <a:off x="10046677" y="198560"/>
            <a:ext cx="2145323" cy="396526"/>
          </a:xfrm>
          <a:solidFill>
            <a:schemeClr val="bg2"/>
          </a:solidFill>
        </p:spPr>
        <p:txBody>
          <a:bodyPr anchor="ctr" anchorCtr="0">
            <a:normAutofit/>
          </a:bodyPr>
          <a:lstStyle>
            <a:lvl1pPr marL="0" indent="0" algn="l">
              <a:buNone/>
              <a:defRPr sz="1200" b="1">
                <a:solidFill>
                  <a:schemeClr val="bg1"/>
                </a:solidFill>
              </a:defRPr>
            </a:lvl1pPr>
          </a:lstStyle>
          <a:p>
            <a:pPr algn="l"/>
            <a:r>
              <a:rPr lang="en-GB" sz="1400">
                <a:latin typeface="Century Gothic" panose="020B0502020202020204" pitchFamily="34" charset="0"/>
              </a:rPr>
              <a:t>Section Title goes here</a:t>
            </a:r>
          </a:p>
        </p:txBody>
      </p:sp>
      <p:pic>
        <p:nvPicPr>
          <p:cNvPr id="13" name="Picture 12">
            <a:extLst>
              <a:ext uri="{FF2B5EF4-FFF2-40B4-BE49-F238E27FC236}">
                <a16:creationId xmlns:a16="http://schemas.microsoft.com/office/drawing/2014/main" id="{2274BF91-0C7D-4931-B2D7-BAABD86466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63464" y="6119624"/>
            <a:ext cx="565533" cy="565533"/>
          </a:xfrm>
          <a:prstGeom prst="rect">
            <a:avLst/>
          </a:prstGeom>
        </p:spPr>
      </p:pic>
      <p:pic>
        <p:nvPicPr>
          <p:cNvPr id="10" name="Picture 9">
            <a:extLst>
              <a:ext uri="{FF2B5EF4-FFF2-40B4-BE49-F238E27FC236}">
                <a16:creationId xmlns:a16="http://schemas.microsoft.com/office/drawing/2014/main" id="{3BD9E112-BCEC-4313-8234-380D889195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47413" y="5388863"/>
            <a:ext cx="751330" cy="751523"/>
          </a:xfrm>
          <a:prstGeom prst="rect">
            <a:avLst/>
          </a:prstGeom>
        </p:spPr>
      </p:pic>
    </p:spTree>
    <p:extLst>
      <p:ext uri="{BB962C8B-B14F-4D97-AF65-F5344CB8AC3E}">
        <p14:creationId xmlns:p14="http://schemas.microsoft.com/office/powerpoint/2010/main" val="400317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b_4_section_contents">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1A5B2C61-1D08-40E0-980A-8225A09DFE02}"/>
              </a:ext>
            </a:extLst>
          </p:cNvPr>
          <p:cNvSpPr>
            <a:spLocks noGrp="1"/>
          </p:cNvSpPr>
          <p:nvPr>
            <p:ph type="pic" sz="quarter" idx="13"/>
          </p:nvPr>
        </p:nvSpPr>
        <p:spPr>
          <a:xfrm>
            <a:off x="9215437" y="1"/>
            <a:ext cx="2976563" cy="3346476"/>
          </a:xfrm>
        </p:spPr>
        <p:txBody>
          <a:bodyPr/>
          <a:lstStyle/>
          <a:p>
            <a:r>
              <a:rPr lang="en-US"/>
              <a:t>Click icon to add picture</a:t>
            </a:r>
            <a:endParaRPr lang="en-GB"/>
          </a:p>
        </p:txBody>
      </p:sp>
      <p:sp>
        <p:nvSpPr>
          <p:cNvPr id="23" name="Picture Placeholder 2">
            <a:extLst>
              <a:ext uri="{FF2B5EF4-FFF2-40B4-BE49-F238E27FC236}">
                <a16:creationId xmlns:a16="http://schemas.microsoft.com/office/drawing/2014/main" id="{8DBD0AC8-0D9B-4F00-BE43-4AE151CD42D5}"/>
              </a:ext>
            </a:extLst>
          </p:cNvPr>
          <p:cNvSpPr>
            <a:spLocks noGrp="1"/>
          </p:cNvSpPr>
          <p:nvPr>
            <p:ph type="pic" sz="quarter" idx="12"/>
          </p:nvPr>
        </p:nvSpPr>
        <p:spPr>
          <a:xfrm>
            <a:off x="3070701" y="1"/>
            <a:ext cx="2976563" cy="3346476"/>
          </a:xfrm>
        </p:spPr>
        <p:txBody>
          <a:bodyPr/>
          <a:lstStyle/>
          <a:p>
            <a:r>
              <a:rPr lang="en-US"/>
              <a:t>Click icon to add picture</a:t>
            </a:r>
            <a:endParaRPr lang="en-GB"/>
          </a:p>
        </p:txBody>
      </p:sp>
      <p:sp>
        <p:nvSpPr>
          <p:cNvPr id="22" name="Picture Placeholder 2">
            <a:extLst>
              <a:ext uri="{FF2B5EF4-FFF2-40B4-BE49-F238E27FC236}">
                <a16:creationId xmlns:a16="http://schemas.microsoft.com/office/drawing/2014/main" id="{3686191E-6531-4EE6-852A-C94A6BF16401}"/>
              </a:ext>
            </a:extLst>
          </p:cNvPr>
          <p:cNvSpPr>
            <a:spLocks noGrp="1"/>
          </p:cNvSpPr>
          <p:nvPr>
            <p:ph type="pic" sz="quarter" idx="11"/>
          </p:nvPr>
        </p:nvSpPr>
        <p:spPr>
          <a:xfrm>
            <a:off x="6143285" y="3470275"/>
            <a:ext cx="2976563" cy="3387725"/>
          </a:xfrm>
        </p:spPr>
        <p:txBody>
          <a:bodyPr/>
          <a:lstStyle/>
          <a:p>
            <a:r>
              <a:rPr lang="en-US"/>
              <a:t>Click icon to add picture</a:t>
            </a:r>
            <a:endParaRPr lang="en-GB"/>
          </a:p>
        </p:txBody>
      </p:sp>
      <p:sp>
        <p:nvSpPr>
          <p:cNvPr id="3" name="Picture Placeholder 2">
            <a:extLst>
              <a:ext uri="{FF2B5EF4-FFF2-40B4-BE49-F238E27FC236}">
                <a16:creationId xmlns:a16="http://schemas.microsoft.com/office/drawing/2014/main" id="{3504FB82-E5A9-4A87-8B4A-CF8CF8C64526}"/>
              </a:ext>
            </a:extLst>
          </p:cNvPr>
          <p:cNvSpPr>
            <a:spLocks noGrp="1"/>
          </p:cNvSpPr>
          <p:nvPr>
            <p:ph type="pic" sz="quarter" idx="10"/>
          </p:nvPr>
        </p:nvSpPr>
        <p:spPr>
          <a:xfrm>
            <a:off x="0" y="3470275"/>
            <a:ext cx="2976563" cy="3387725"/>
          </a:xfrm>
        </p:spPr>
        <p:txBody>
          <a:bodyPr/>
          <a:lstStyle/>
          <a:p>
            <a:r>
              <a:rPr lang="en-US"/>
              <a:t>Click icon to add picture</a:t>
            </a:r>
            <a:endParaRPr lang="en-GB"/>
          </a:p>
        </p:txBody>
      </p:sp>
      <p:sp>
        <p:nvSpPr>
          <p:cNvPr id="8" name="Rectangle 7">
            <a:extLst>
              <a:ext uri="{FF2B5EF4-FFF2-40B4-BE49-F238E27FC236}">
                <a16:creationId xmlns:a16="http://schemas.microsoft.com/office/drawing/2014/main" id="{D8EB4BC4-7DF6-4917-82C7-2650953E30E1}"/>
              </a:ext>
            </a:extLst>
          </p:cNvPr>
          <p:cNvSpPr/>
          <p:nvPr userDrawn="1"/>
        </p:nvSpPr>
        <p:spPr>
          <a:xfrm>
            <a:off x="0" y="0"/>
            <a:ext cx="2977067" cy="3346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01</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9" name="Rectangle 8">
            <a:extLst>
              <a:ext uri="{FF2B5EF4-FFF2-40B4-BE49-F238E27FC236}">
                <a16:creationId xmlns:a16="http://schemas.microsoft.com/office/drawing/2014/main" id="{4804EBE8-63AF-4A2F-A95D-6AC41A06D1C1}"/>
              </a:ext>
            </a:extLst>
          </p:cNvPr>
          <p:cNvSpPr/>
          <p:nvPr userDrawn="1"/>
        </p:nvSpPr>
        <p:spPr>
          <a:xfrm>
            <a:off x="6142781" y="0"/>
            <a:ext cx="2977067" cy="3358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03</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3" name="Rectangle 12">
            <a:extLst>
              <a:ext uri="{FF2B5EF4-FFF2-40B4-BE49-F238E27FC236}">
                <a16:creationId xmlns:a16="http://schemas.microsoft.com/office/drawing/2014/main" id="{841C33C9-C43D-44D6-8C1A-5EE872E3B8BB}"/>
              </a:ext>
            </a:extLst>
          </p:cNvPr>
          <p:cNvSpPr/>
          <p:nvPr userDrawn="1"/>
        </p:nvSpPr>
        <p:spPr>
          <a:xfrm>
            <a:off x="3070701" y="3456984"/>
            <a:ext cx="2977067" cy="3401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02</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8" name="Rectangle 17">
            <a:extLst>
              <a:ext uri="{FF2B5EF4-FFF2-40B4-BE49-F238E27FC236}">
                <a16:creationId xmlns:a16="http://schemas.microsoft.com/office/drawing/2014/main" id="{2B141450-7776-4495-9930-8E0BBB01E56A}"/>
              </a:ext>
            </a:extLst>
          </p:cNvPr>
          <p:cNvSpPr/>
          <p:nvPr userDrawn="1"/>
        </p:nvSpPr>
        <p:spPr>
          <a:xfrm>
            <a:off x="9214933" y="3456984"/>
            <a:ext cx="2977067" cy="3401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04</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Tree>
    <p:extLst>
      <p:ext uri="{BB962C8B-B14F-4D97-AF65-F5344CB8AC3E}">
        <p14:creationId xmlns:p14="http://schemas.microsoft.com/office/powerpoint/2010/main" val="339059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c_5_section_contents">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9265F1AC-FED6-43EC-9CB3-DC6DBC88CBBB}"/>
              </a:ext>
            </a:extLst>
          </p:cNvPr>
          <p:cNvSpPr>
            <a:spLocks noGrp="1"/>
          </p:cNvSpPr>
          <p:nvPr>
            <p:ph type="pic" sz="quarter" idx="14"/>
          </p:nvPr>
        </p:nvSpPr>
        <p:spPr>
          <a:xfrm>
            <a:off x="2446293" y="-9873"/>
            <a:ext cx="2370138" cy="3383518"/>
          </a:xfrm>
        </p:spPr>
        <p:txBody>
          <a:bodyPr/>
          <a:lstStyle/>
          <a:p>
            <a:r>
              <a:rPr lang="en-US"/>
              <a:t>Click icon to add picture</a:t>
            </a:r>
            <a:endParaRPr lang="en-GB"/>
          </a:p>
        </p:txBody>
      </p:sp>
      <p:sp>
        <p:nvSpPr>
          <p:cNvPr id="27" name="Picture Placeholder 3">
            <a:extLst>
              <a:ext uri="{FF2B5EF4-FFF2-40B4-BE49-F238E27FC236}">
                <a16:creationId xmlns:a16="http://schemas.microsoft.com/office/drawing/2014/main" id="{89705CC8-21F8-4C81-865F-8A1E88F977EA}"/>
              </a:ext>
            </a:extLst>
          </p:cNvPr>
          <p:cNvSpPr>
            <a:spLocks noGrp="1"/>
          </p:cNvSpPr>
          <p:nvPr>
            <p:ph type="pic" sz="quarter" idx="13"/>
          </p:nvPr>
        </p:nvSpPr>
        <p:spPr>
          <a:xfrm>
            <a:off x="7342929" y="-9873"/>
            <a:ext cx="2370138" cy="3383518"/>
          </a:xfrm>
        </p:spPr>
        <p:txBody>
          <a:bodyPr/>
          <a:lstStyle/>
          <a:p>
            <a:r>
              <a:rPr lang="en-US"/>
              <a:t>Click icon to add picture</a:t>
            </a:r>
            <a:endParaRPr lang="en-GB"/>
          </a:p>
        </p:txBody>
      </p:sp>
      <p:sp>
        <p:nvSpPr>
          <p:cNvPr id="4" name="Picture Placeholder 3">
            <a:extLst>
              <a:ext uri="{FF2B5EF4-FFF2-40B4-BE49-F238E27FC236}">
                <a16:creationId xmlns:a16="http://schemas.microsoft.com/office/drawing/2014/main" id="{E6551DCA-D0EF-40E3-837D-A2F52D2A63B3}"/>
              </a:ext>
            </a:extLst>
          </p:cNvPr>
          <p:cNvSpPr>
            <a:spLocks noGrp="1"/>
          </p:cNvSpPr>
          <p:nvPr>
            <p:ph type="pic" sz="quarter" idx="10"/>
          </p:nvPr>
        </p:nvSpPr>
        <p:spPr>
          <a:xfrm>
            <a:off x="0" y="3462338"/>
            <a:ext cx="2370138" cy="3395662"/>
          </a:xfrm>
        </p:spPr>
        <p:txBody>
          <a:bodyPr/>
          <a:lstStyle/>
          <a:p>
            <a:r>
              <a:rPr lang="en-US"/>
              <a:t>Click icon to add picture</a:t>
            </a:r>
            <a:endParaRPr lang="en-GB"/>
          </a:p>
        </p:txBody>
      </p:sp>
      <p:sp>
        <p:nvSpPr>
          <p:cNvPr id="25" name="Picture Placeholder 3">
            <a:extLst>
              <a:ext uri="{FF2B5EF4-FFF2-40B4-BE49-F238E27FC236}">
                <a16:creationId xmlns:a16="http://schemas.microsoft.com/office/drawing/2014/main" id="{A5D9A06F-E20A-4AE0-A2DB-2CCFA68D4A25}"/>
              </a:ext>
            </a:extLst>
          </p:cNvPr>
          <p:cNvSpPr>
            <a:spLocks noGrp="1"/>
          </p:cNvSpPr>
          <p:nvPr>
            <p:ph type="pic" sz="quarter" idx="11"/>
          </p:nvPr>
        </p:nvSpPr>
        <p:spPr>
          <a:xfrm>
            <a:off x="4893341" y="3462338"/>
            <a:ext cx="2370138" cy="3395662"/>
          </a:xfrm>
        </p:spPr>
        <p:txBody>
          <a:bodyPr/>
          <a:lstStyle/>
          <a:p>
            <a:r>
              <a:rPr lang="en-US"/>
              <a:t>Click icon to add picture</a:t>
            </a:r>
            <a:endParaRPr lang="en-GB"/>
          </a:p>
        </p:txBody>
      </p:sp>
      <p:sp>
        <p:nvSpPr>
          <p:cNvPr id="26" name="Picture Placeholder 3">
            <a:extLst>
              <a:ext uri="{FF2B5EF4-FFF2-40B4-BE49-F238E27FC236}">
                <a16:creationId xmlns:a16="http://schemas.microsoft.com/office/drawing/2014/main" id="{41C7918F-8E53-4379-9231-813F1C7127C9}"/>
              </a:ext>
            </a:extLst>
          </p:cNvPr>
          <p:cNvSpPr>
            <a:spLocks noGrp="1"/>
          </p:cNvSpPr>
          <p:nvPr>
            <p:ph type="pic" sz="quarter" idx="12"/>
          </p:nvPr>
        </p:nvSpPr>
        <p:spPr>
          <a:xfrm>
            <a:off x="9820244" y="3462338"/>
            <a:ext cx="2370138" cy="3395662"/>
          </a:xfrm>
        </p:spPr>
        <p:txBody>
          <a:bodyPr/>
          <a:lstStyle/>
          <a:p>
            <a:r>
              <a:rPr lang="en-US"/>
              <a:t>Click icon to add picture</a:t>
            </a:r>
            <a:endParaRPr lang="en-GB"/>
          </a:p>
        </p:txBody>
      </p:sp>
      <p:sp>
        <p:nvSpPr>
          <p:cNvPr id="10" name="Rectangle 9">
            <a:extLst>
              <a:ext uri="{FF2B5EF4-FFF2-40B4-BE49-F238E27FC236}">
                <a16:creationId xmlns:a16="http://schemas.microsoft.com/office/drawing/2014/main" id="{01413CD8-75EA-413A-83A2-A81EAD0C11D0}"/>
              </a:ext>
            </a:extLst>
          </p:cNvPr>
          <p:cNvSpPr/>
          <p:nvPr userDrawn="1"/>
        </p:nvSpPr>
        <p:spPr>
          <a:xfrm>
            <a:off x="0" y="1"/>
            <a:ext cx="2371756" cy="3373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01</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1" name="Rectangle 10">
            <a:extLst>
              <a:ext uri="{FF2B5EF4-FFF2-40B4-BE49-F238E27FC236}">
                <a16:creationId xmlns:a16="http://schemas.microsoft.com/office/drawing/2014/main" id="{C656B276-54D0-45B2-B78F-7E5C7BB21777}"/>
              </a:ext>
            </a:extLst>
          </p:cNvPr>
          <p:cNvSpPr/>
          <p:nvPr userDrawn="1"/>
        </p:nvSpPr>
        <p:spPr>
          <a:xfrm>
            <a:off x="4893802" y="0"/>
            <a:ext cx="2371756" cy="338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03</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2" name="Rectangle 11">
            <a:extLst>
              <a:ext uri="{FF2B5EF4-FFF2-40B4-BE49-F238E27FC236}">
                <a16:creationId xmlns:a16="http://schemas.microsoft.com/office/drawing/2014/main" id="{9D85C22A-1E92-445B-A7AB-DA8D8795C8C4}"/>
              </a:ext>
            </a:extLst>
          </p:cNvPr>
          <p:cNvSpPr/>
          <p:nvPr userDrawn="1"/>
        </p:nvSpPr>
        <p:spPr>
          <a:xfrm>
            <a:off x="2446352" y="3461684"/>
            <a:ext cx="2371756" cy="33963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02</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17" name="Rectangle 16">
            <a:extLst>
              <a:ext uri="{FF2B5EF4-FFF2-40B4-BE49-F238E27FC236}">
                <a16:creationId xmlns:a16="http://schemas.microsoft.com/office/drawing/2014/main" id="{64AEE9A5-0D44-4BD9-ACE2-D1920606F9F1}"/>
              </a:ext>
            </a:extLst>
          </p:cNvPr>
          <p:cNvSpPr/>
          <p:nvPr userDrawn="1"/>
        </p:nvSpPr>
        <p:spPr>
          <a:xfrm>
            <a:off x="7341311" y="3461684"/>
            <a:ext cx="2371756" cy="33963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Century Gothic Bold"/>
                <a:ea typeface="Helvetica Neue Light" panose="02000403000000020004" pitchFamily="2" charset="0"/>
                <a:cs typeface="Helvetica Neue" panose="02000503000000020004" pitchFamily="2" charset="0"/>
              </a:rPr>
              <a:t>04</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
        <p:nvSpPr>
          <p:cNvPr id="20" name="Rectangle 19">
            <a:extLst>
              <a:ext uri="{FF2B5EF4-FFF2-40B4-BE49-F238E27FC236}">
                <a16:creationId xmlns:a16="http://schemas.microsoft.com/office/drawing/2014/main" id="{40986377-307A-4C1A-BE3A-BFDC87BF15BA}"/>
              </a:ext>
            </a:extLst>
          </p:cNvPr>
          <p:cNvSpPr/>
          <p:nvPr userDrawn="1"/>
        </p:nvSpPr>
        <p:spPr>
          <a:xfrm>
            <a:off x="9820244" y="0"/>
            <a:ext cx="2371756" cy="3383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a:solidFill>
                  <a:schemeClr val="bg1"/>
                </a:solidFill>
                <a:latin typeface="Century Gothic Bold"/>
                <a:ea typeface="Helvetica Neue Light" panose="02000403000000020004" pitchFamily="2" charset="0"/>
                <a:cs typeface="Helvetica Neue" panose="02000503000000020004" pitchFamily="2" charset="0"/>
              </a:rPr>
              <a:t>05</a:t>
            </a:r>
          </a:p>
          <a:p>
            <a:pPr algn="ctr"/>
            <a:r>
              <a:rPr lang="en-US" b="1">
                <a:solidFill>
                  <a:schemeClr val="bg1"/>
                </a:solidFill>
                <a:latin typeface="Century Gothic Bold"/>
                <a:ea typeface="Helvetica Neue Light" panose="02000403000000020004" pitchFamily="2" charset="0"/>
                <a:cs typeface="Helvetica Neue" panose="02000503000000020004" pitchFamily="2" charset="0"/>
              </a:rPr>
              <a:t>TITLE GOES HERE</a:t>
            </a:r>
          </a:p>
          <a:p>
            <a:pPr algn="ctr"/>
            <a:r>
              <a:rPr lang="en-US" sz="1400">
                <a:solidFill>
                  <a:schemeClr val="bg1"/>
                </a:solidFill>
                <a:latin typeface="Arial Regular"/>
                <a:ea typeface="Helvetica Neue Light" panose="02000403000000020004" pitchFamily="2" charset="0"/>
                <a:cs typeface="Helvetica Neue" panose="02000503000000020004" pitchFamily="2" charset="0"/>
              </a:rPr>
              <a:t>Subtext goes in here</a:t>
            </a:r>
          </a:p>
        </p:txBody>
      </p:sp>
    </p:spTree>
    <p:extLst>
      <p:ext uri="{BB962C8B-B14F-4D97-AF65-F5344CB8AC3E}">
        <p14:creationId xmlns:p14="http://schemas.microsoft.com/office/powerpoint/2010/main" val="64517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7.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23B764-8B79-724D-870A-F637E490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GB"/>
          </a:p>
        </p:txBody>
      </p:sp>
    </p:spTree>
    <p:extLst>
      <p:ext uri="{BB962C8B-B14F-4D97-AF65-F5344CB8AC3E}">
        <p14:creationId xmlns:p14="http://schemas.microsoft.com/office/powerpoint/2010/main" val="3769149131"/>
      </p:ext>
    </p:extLst>
  </p:cSld>
  <p:clrMap bg1="lt1" tx1="dk1" bg2="lt2" tx2="dk2" accent1="accent1" accent2="accent2" accent3="accent3" accent4="accent4" accent5="accent5" accent6="accent6" hlink="hlink" folHlink="folHlink"/>
  <p:sldLayoutIdLst>
    <p:sldLayoutId id="2147483708" r:id="rId1"/>
    <p:sldLayoutId id="2147483721" r:id="rId2"/>
    <p:sldLayoutId id="2147483706" r:id="rId3"/>
    <p:sldLayoutId id="2147483707" r:id="rId4"/>
    <p:sldLayoutId id="2147483695" r:id="rId5"/>
    <p:sldLayoutId id="2147483759" r:id="rId6"/>
    <p:sldLayoutId id="2147483771" r:id="rId7"/>
    <p:sldLayoutId id="2147483772" r:id="rId8"/>
    <p:sldLayoutId id="2147483773" r:id="rId9"/>
    <p:sldLayoutId id="214748377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DAB344-DFBE-2F44-A5A1-3E33771B00FE}"/>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tx1"/>
                </a:solidFill>
                <a:latin typeface="Arial Regular"/>
              </a:defRPr>
            </a:lvl1pPr>
          </a:lstStyle>
          <a:p>
            <a:fld id="{F8840695-B550-B148-99BE-0CF31DEA08D9}" type="slidenum">
              <a:rPr lang="en-GB" smtClean="0">
                <a:ea typeface="Helvetica Neue Light" panose="02000403000000020004" pitchFamily="2" charset="0"/>
              </a:rPr>
              <a:pPr/>
              <a:t>‹#›</a:t>
            </a:fld>
            <a:endParaRPr lang="en-GB">
              <a:ea typeface="Helvetica Neue Light" panose="02000403000000020004" pitchFamily="2" charset="0"/>
            </a:endParaRPr>
          </a:p>
        </p:txBody>
      </p:sp>
    </p:spTree>
    <p:extLst>
      <p:ext uri="{BB962C8B-B14F-4D97-AF65-F5344CB8AC3E}">
        <p14:creationId xmlns:p14="http://schemas.microsoft.com/office/powerpoint/2010/main" val="40864521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694" r:id="rId3"/>
    <p:sldLayoutId id="2147483696" r:id="rId4"/>
    <p:sldLayoutId id="2147483697" r:id="rId5"/>
    <p:sldLayoutId id="2147483698" r:id="rId6"/>
    <p:sldLayoutId id="2147483699" r:id="rId7"/>
    <p:sldLayoutId id="2147483700" r:id="rId8"/>
    <p:sldLayoutId id="2147483710" r:id="rId9"/>
    <p:sldLayoutId id="2147483760" r:id="rId10"/>
    <p:sldLayoutId id="2147483733" r:id="rId11"/>
  </p:sldLayoutIdLst>
  <p:hf hdr="0" dt="0"/>
  <p:txStyles>
    <p:titleStyle>
      <a:lvl1pPr algn="ctr"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orient="horz" pos="3997" userDrawn="1">
          <p15:clr>
            <a:srgbClr val="F26B43"/>
          </p15:clr>
        </p15:guide>
        <p15:guide id="8" pos="2729" userDrawn="1">
          <p15:clr>
            <a:srgbClr val="F26B43"/>
          </p15:clr>
        </p15:guide>
        <p15:guide id="9" pos="49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DAB344-DFBE-2F44-A5A1-3E33771B00FE}"/>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endParaRPr lang="en-GB">
              <a:solidFill>
                <a:schemeClr val="bg2"/>
              </a:solidFill>
              <a:ea typeface="Helvetica Neue Light" panose="02000403000000020004" pitchFamily="2" charset="0"/>
            </a:endParaRPr>
          </a:p>
        </p:txBody>
      </p:sp>
    </p:spTree>
    <p:extLst>
      <p:ext uri="{BB962C8B-B14F-4D97-AF65-F5344CB8AC3E}">
        <p14:creationId xmlns:p14="http://schemas.microsoft.com/office/powerpoint/2010/main" val="4215381643"/>
      </p:ext>
    </p:extLst>
  </p:cSld>
  <p:clrMap bg1="lt1" tx1="dk1" bg2="lt2" tx2="dk2" accent1="accent1" accent2="accent2" accent3="accent3" accent4="accent4" accent5="accent5" accent6="accent6" hlink="hlink" folHlink="folHlink"/>
  <p:sldLayoutIdLst>
    <p:sldLayoutId id="2147483723" r:id="rId1"/>
    <p:sldLayoutId id="2147483775" r:id="rId2"/>
    <p:sldLayoutId id="2147483726" r:id="rId3"/>
    <p:sldLayoutId id="2147483728" r:id="rId4"/>
    <p:sldLayoutId id="2147483729" r:id="rId5"/>
    <p:sldLayoutId id="2147483730" r:id="rId6"/>
    <p:sldLayoutId id="2147483731" r:id="rId7"/>
    <p:sldLayoutId id="2147483732" r:id="rId8"/>
    <p:sldLayoutId id="2147483725" r:id="rId9"/>
    <p:sldLayoutId id="2147483761" r:id="rId10"/>
  </p:sldLayoutIdLst>
  <p:hf hdr="0" dt="0"/>
  <p:txStyles>
    <p:titleStyle>
      <a:lvl1pPr algn="ctr" defTabSz="914400" rtl="0" eaLnBrk="1" latinLnBrk="0" hangingPunct="1">
        <a:lnSpc>
          <a:spcPct val="90000"/>
        </a:lnSpc>
        <a:spcBef>
          <a:spcPct val="0"/>
        </a:spcBef>
        <a:buNone/>
        <a:defRPr sz="3600" b="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pos="2729" userDrawn="1">
          <p15:clr>
            <a:srgbClr val="F26B43"/>
          </p15:clr>
        </p15:guide>
        <p15:guide id="8" pos="4951" userDrawn="1">
          <p15:clr>
            <a:srgbClr val="F26B43"/>
          </p15:clr>
        </p15:guide>
        <p15:guide id="9" orient="horz" pos="399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2BBBAE-606C-3441-B16C-D4353E67C83D}"/>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accent1"/>
                </a:solidFill>
                <a:latin typeface="Arial Regular"/>
              </a:defRPr>
            </a:lvl1pPr>
          </a:lstStyle>
          <a:p>
            <a:endParaRPr lang="en-GB">
              <a:ea typeface="Helvetica Neue Light" panose="02000403000000020004" pitchFamily="2" charset="0"/>
            </a:endParaRPr>
          </a:p>
        </p:txBody>
      </p:sp>
    </p:spTree>
    <p:extLst>
      <p:ext uri="{BB962C8B-B14F-4D97-AF65-F5344CB8AC3E}">
        <p14:creationId xmlns:p14="http://schemas.microsoft.com/office/powerpoint/2010/main" val="2477200834"/>
      </p:ext>
    </p:extLst>
  </p:cSld>
  <p:clrMap bg1="lt1" tx1="dk1" bg2="lt2" tx2="dk2" accent1="accent1" accent2="accent2" accent3="accent3" accent4="accent4" accent5="accent5" accent6="accent6" hlink="hlink" folHlink="folHlink"/>
  <p:sldLayoutIdLst>
    <p:sldLayoutId id="2147483659" r:id="rId1"/>
    <p:sldLayoutId id="2147483776" r:id="rId2"/>
    <p:sldLayoutId id="2147483660" r:id="rId3"/>
    <p:sldLayoutId id="2147483661" r:id="rId4"/>
    <p:sldLayoutId id="2147483662" r:id="rId5"/>
    <p:sldLayoutId id="2147483663" r:id="rId6"/>
    <p:sldLayoutId id="2147483664" r:id="rId7"/>
    <p:sldLayoutId id="2147483687" r:id="rId8"/>
    <p:sldLayoutId id="2147483711" r:id="rId9"/>
    <p:sldLayoutId id="2147483762" r:id="rId10"/>
    <p:sldLayoutId id="2147483783" r:id="rId11"/>
  </p:sldLayoutIdLst>
  <p:hf hdr="0" dt="0"/>
  <p:txStyles>
    <p:titleStyle>
      <a:lvl1pPr algn="ctr"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pos="2729" userDrawn="1">
          <p15:clr>
            <a:srgbClr val="F26B43"/>
          </p15:clr>
        </p15:guide>
        <p15:guide id="8" pos="4951" userDrawn="1">
          <p15:clr>
            <a:srgbClr val="F26B43"/>
          </p15:clr>
        </p15:guide>
        <p15:guide id="9" orient="horz" pos="399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9D0C-E5FB-5846-909D-39997147B66D}"/>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accent2"/>
                </a:solidFill>
                <a:latin typeface="Arial Regular"/>
              </a:defRPr>
            </a:lvl1pPr>
          </a:lstStyle>
          <a:p>
            <a:endParaRPr lang="en-GB">
              <a:ea typeface="Helvetica Neue Light" panose="02000403000000020004" pitchFamily="2" charset="0"/>
            </a:endParaRPr>
          </a:p>
        </p:txBody>
      </p:sp>
    </p:spTree>
    <p:extLst>
      <p:ext uri="{BB962C8B-B14F-4D97-AF65-F5344CB8AC3E}">
        <p14:creationId xmlns:p14="http://schemas.microsoft.com/office/powerpoint/2010/main" val="323147276"/>
      </p:ext>
    </p:extLst>
  </p:cSld>
  <p:clrMap bg1="lt1" tx1="dk1" bg2="lt2" tx2="dk2" accent1="accent1" accent2="accent2" accent3="accent3" accent4="accent4" accent5="accent5" accent6="accent6" hlink="hlink" folHlink="folHlink"/>
  <p:sldLayoutIdLst>
    <p:sldLayoutId id="2147483666" r:id="rId1"/>
    <p:sldLayoutId id="2147483777" r:id="rId2"/>
    <p:sldLayoutId id="2147483667" r:id="rId3"/>
    <p:sldLayoutId id="2147483668" r:id="rId4"/>
    <p:sldLayoutId id="2147483669" r:id="rId5"/>
    <p:sldLayoutId id="2147483670" r:id="rId6"/>
    <p:sldLayoutId id="2147483671" r:id="rId7"/>
    <p:sldLayoutId id="2147483688" r:id="rId8"/>
    <p:sldLayoutId id="2147483712" r:id="rId9"/>
    <p:sldLayoutId id="2147483763" r:id="rId10"/>
  </p:sldLayoutIdLst>
  <p:hf hdr="0" dt="0"/>
  <p:txStyles>
    <p:titleStyle>
      <a:lvl1pPr algn="ctr"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pos="2729" userDrawn="1">
          <p15:clr>
            <a:srgbClr val="F26B43"/>
          </p15:clr>
        </p15:guide>
        <p15:guide id="8" pos="4951" userDrawn="1">
          <p15:clr>
            <a:srgbClr val="F26B43"/>
          </p15:clr>
        </p15:guide>
        <p15:guide id="9" orient="horz" pos="399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3" name="Text Placeholder 2">
            <a:extLst>
              <a:ext uri="{FF2B5EF4-FFF2-40B4-BE49-F238E27FC236}">
                <a16:creationId xmlns:a16="http://schemas.microsoft.com/office/drawing/2014/main" id="{E74C4AB1-613B-DF4A-8CEF-1C5508959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FC1B0D-EC85-CB49-B035-B4C57ACEF589}"/>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accent4"/>
                </a:solidFill>
                <a:latin typeface="Arial Regular"/>
              </a:defRPr>
            </a:lvl1pPr>
          </a:lstStyle>
          <a:p>
            <a:endParaRPr lang="en-GB">
              <a:ea typeface="Helvetica Neue Light" panose="02000403000000020004" pitchFamily="2" charset="0"/>
            </a:endParaRPr>
          </a:p>
        </p:txBody>
      </p:sp>
    </p:spTree>
    <p:extLst>
      <p:ext uri="{BB962C8B-B14F-4D97-AF65-F5344CB8AC3E}">
        <p14:creationId xmlns:p14="http://schemas.microsoft.com/office/powerpoint/2010/main" val="526154326"/>
      </p:ext>
    </p:extLst>
  </p:cSld>
  <p:clrMap bg1="lt1" tx1="dk1" bg2="lt2" tx2="dk2" accent1="accent1" accent2="accent2" accent3="accent3" accent4="accent4" accent5="accent5" accent6="accent6" hlink="hlink" folHlink="folHlink"/>
  <p:sldLayoutIdLst>
    <p:sldLayoutId id="2147483673" r:id="rId1"/>
    <p:sldLayoutId id="2147483778" r:id="rId2"/>
    <p:sldLayoutId id="2147483674" r:id="rId3"/>
    <p:sldLayoutId id="2147483675" r:id="rId4"/>
    <p:sldLayoutId id="2147483676" r:id="rId5"/>
    <p:sldLayoutId id="2147483677" r:id="rId6"/>
    <p:sldLayoutId id="2147483678" r:id="rId7"/>
    <p:sldLayoutId id="2147483689" r:id="rId8"/>
    <p:sldLayoutId id="2147483713" r:id="rId9"/>
    <p:sldLayoutId id="2147483764" r:id="rId10"/>
    <p:sldLayoutId id="2147483784" r:id="rId11"/>
  </p:sldLayoutIdLst>
  <p:hf hdr="0" dt="0"/>
  <p:txStyles>
    <p:titleStyle>
      <a:lvl1pPr algn="ctr"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pos="2729" userDrawn="1">
          <p15:clr>
            <a:srgbClr val="F26B43"/>
          </p15:clr>
        </p15:guide>
        <p15:guide id="8" pos="4951" userDrawn="1">
          <p15:clr>
            <a:srgbClr val="F26B43"/>
          </p15:clr>
        </p15:guide>
        <p15:guide id="9" orient="horz" pos="399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6B53C-4F7D-554C-948B-782D0CCD13CF}"/>
              </a:ext>
            </a:extLst>
          </p:cNvPr>
          <p:cNvSpPr>
            <a:spLocks noGrp="1"/>
          </p:cNvSpPr>
          <p:nvPr>
            <p:ph type="title"/>
          </p:nvPr>
        </p:nvSpPr>
        <p:spPr>
          <a:xfrm>
            <a:off x="838200" y="365125"/>
            <a:ext cx="10515600" cy="941161"/>
          </a:xfrm>
          <a:prstGeom prst="rect">
            <a:avLst/>
          </a:prstGeom>
        </p:spPr>
        <p:txBody>
          <a:bodyPr vert="horz" lIns="91440" tIns="45720" rIns="91440" bIns="45720" rtlCol="0" anchor="b" anchorCtr="0">
            <a:normAutofit/>
          </a:bodyPr>
          <a:lstStyle/>
          <a:p>
            <a:r>
              <a:rPr lang="en-US"/>
              <a:t>Title goes here in sentence case</a:t>
            </a:r>
          </a:p>
        </p:txBody>
      </p:sp>
      <p:sp>
        <p:nvSpPr>
          <p:cNvPr id="8" name="Footer Placeholder 4">
            <a:extLst>
              <a:ext uri="{FF2B5EF4-FFF2-40B4-BE49-F238E27FC236}">
                <a16:creationId xmlns:a16="http://schemas.microsoft.com/office/drawing/2014/main" id="{ECCE1AE7-1EAC-0F4C-8AEB-A60C3AD50B97}"/>
              </a:ext>
            </a:extLst>
          </p:cNvPr>
          <p:cNvSpPr>
            <a:spLocks noGrp="1"/>
          </p:cNvSpPr>
          <p:nvPr>
            <p:ph type="ftr" sz="quarter" idx="3"/>
          </p:nvPr>
        </p:nvSpPr>
        <p:spPr>
          <a:xfrm>
            <a:off x="839787" y="6356351"/>
            <a:ext cx="10512425" cy="339952"/>
          </a:xfrm>
          <a:prstGeom prst="rect">
            <a:avLst/>
          </a:prstGeom>
        </p:spPr>
        <p:txBody>
          <a:bodyPr vert="horz" lIns="91440" tIns="45720" rIns="91440" bIns="45720" rtlCol="0" anchor="ctr"/>
          <a:lstStyle>
            <a:lvl1pPr algn="l">
              <a:defRPr sz="1200" b="0" i="0">
                <a:solidFill>
                  <a:schemeClr val="accent3"/>
                </a:solidFill>
                <a:latin typeface="Arial Regular"/>
              </a:defRPr>
            </a:lvl1pPr>
          </a:lstStyle>
          <a:p>
            <a:endParaRPr lang="en-GB">
              <a:ea typeface="Helvetica Neue Light" panose="02000403000000020004" pitchFamily="2" charset="0"/>
            </a:endParaRPr>
          </a:p>
        </p:txBody>
      </p:sp>
    </p:spTree>
    <p:extLst>
      <p:ext uri="{BB962C8B-B14F-4D97-AF65-F5344CB8AC3E}">
        <p14:creationId xmlns:p14="http://schemas.microsoft.com/office/powerpoint/2010/main" val="1320520387"/>
      </p:ext>
    </p:extLst>
  </p:cSld>
  <p:clrMap bg1="lt1" tx1="dk1" bg2="lt2" tx2="dk2" accent1="accent1" accent2="accent2" accent3="accent3" accent4="accent4" accent5="accent5" accent6="accent6" hlink="hlink" folHlink="folHlink"/>
  <p:sldLayoutIdLst>
    <p:sldLayoutId id="2147483680" r:id="rId1"/>
    <p:sldLayoutId id="2147483779" r:id="rId2"/>
    <p:sldLayoutId id="2147483681" r:id="rId3"/>
    <p:sldLayoutId id="2147483682" r:id="rId4"/>
    <p:sldLayoutId id="2147483683" r:id="rId5"/>
    <p:sldLayoutId id="2147483684" r:id="rId6"/>
    <p:sldLayoutId id="2147483685" r:id="rId7"/>
    <p:sldLayoutId id="2147483690" r:id="rId8"/>
    <p:sldLayoutId id="2147483714" r:id="rId9"/>
    <p:sldLayoutId id="2147483765" r:id="rId10"/>
    <p:sldLayoutId id="2147483780" r:id="rId11"/>
    <p:sldLayoutId id="2147483781" r:id="rId12"/>
    <p:sldLayoutId id="2147483782" r:id="rId13"/>
    <p:sldLayoutId id="2147483785" r:id="rId14"/>
  </p:sldLayoutIdLst>
  <p:hf hdr="0" dt="0"/>
  <p:txStyles>
    <p:titleStyle>
      <a:lvl1pPr algn="ctr"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890">
          <p15:clr>
            <a:srgbClr val="F26B43"/>
          </p15:clr>
        </p15:guide>
        <p15:guide id="3" pos="529">
          <p15:clr>
            <a:srgbClr val="F26B43"/>
          </p15:clr>
        </p15:guide>
        <p15:guide id="4" pos="7151">
          <p15:clr>
            <a:srgbClr val="F26B43"/>
          </p15:clr>
        </p15:guide>
        <p15:guide id="5" orient="horz" pos="232">
          <p15:clr>
            <a:srgbClr val="F26B43"/>
          </p15:clr>
        </p15:guide>
        <p15:guide id="6" orient="horz" pos="1139">
          <p15:clr>
            <a:srgbClr val="F26B43"/>
          </p15:clr>
        </p15:guide>
        <p15:guide id="7" pos="2729" userDrawn="1">
          <p15:clr>
            <a:srgbClr val="F26B43"/>
          </p15:clr>
        </p15:guide>
        <p15:guide id="8" pos="4951" userDrawn="1">
          <p15:clr>
            <a:srgbClr val="F26B43"/>
          </p15:clr>
        </p15:guide>
        <p15:guide id="9"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55.xml"/><Relationship Id="rId5" Type="http://schemas.openxmlformats.org/officeDocument/2006/relationships/chart" Target="../charts/chart36.xml"/><Relationship Id="rId4" Type="http://schemas.openxmlformats.org/officeDocument/2006/relationships/chart" Target="../charts/char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45.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2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6.xml"/><Relationship Id="rId1" Type="http://schemas.openxmlformats.org/officeDocument/2006/relationships/slideLayout" Target="../slideLayouts/slideLayout45.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9.xml"/><Relationship Id="rId1" Type="http://schemas.openxmlformats.org/officeDocument/2006/relationships/slideLayout" Target="../slideLayouts/slideLayout45.xml"/><Relationship Id="rId5" Type="http://schemas.openxmlformats.org/officeDocument/2006/relationships/chart" Target="../charts/chart55.xml"/><Relationship Id="rId4" Type="http://schemas.openxmlformats.org/officeDocument/2006/relationships/chart" Target="../charts/char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45.xml"/><Relationship Id="rId5" Type="http://schemas.openxmlformats.org/officeDocument/2006/relationships/chart" Target="../charts/chart58.xml"/><Relationship Id="rId4" Type="http://schemas.openxmlformats.org/officeDocument/2006/relationships/chart" Target="../charts/chart57.xml"/></Relationships>
</file>

<file path=ppt/slides/_rels/slide3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Mark@jfdi.uk.com" TargetMode="External"/><Relationship Id="rId1" Type="http://schemas.openxmlformats.org/officeDocument/2006/relationships/slideLayout" Target="../slideLayouts/slideLayout77.xml"/><Relationship Id="rId5" Type="http://schemas.openxmlformats.org/officeDocument/2006/relationships/image" Target="../media/image9.emf"/><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research@opinium.co.uk" TargetMode="External"/><Relationship Id="rId1" Type="http://schemas.openxmlformats.org/officeDocument/2006/relationships/slideLayout" Target="../slideLayouts/slideLayout77.xml"/><Relationship Id="rId5" Type="http://schemas.openxmlformats.org/officeDocument/2006/relationships/image" Target="../media/image7.jp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75.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C9E6-0D61-490C-AB0E-D01CC7A474F2}"/>
              </a:ext>
            </a:extLst>
          </p:cNvPr>
          <p:cNvSpPr>
            <a:spLocks noGrp="1"/>
          </p:cNvSpPr>
          <p:nvPr>
            <p:ph type="ctrTitle"/>
          </p:nvPr>
        </p:nvSpPr>
        <p:spPr>
          <a:xfrm>
            <a:off x="855286" y="3275601"/>
            <a:ext cx="9144000" cy="700314"/>
          </a:xfrm>
        </p:spPr>
        <p:txBody>
          <a:bodyPr/>
          <a:lstStyle/>
          <a:p>
            <a:r>
              <a:rPr lang="en-GB"/>
              <a:t>New Business Barometer 2020</a:t>
            </a:r>
          </a:p>
        </p:txBody>
      </p:sp>
      <p:sp>
        <p:nvSpPr>
          <p:cNvPr id="4" name="Text Placeholder 3">
            <a:extLst>
              <a:ext uri="{FF2B5EF4-FFF2-40B4-BE49-F238E27FC236}">
                <a16:creationId xmlns:a16="http://schemas.microsoft.com/office/drawing/2014/main" id="{22C14173-17A9-40FB-BF84-92F86B9664C4}"/>
              </a:ext>
            </a:extLst>
          </p:cNvPr>
          <p:cNvSpPr>
            <a:spLocks noGrp="1"/>
          </p:cNvSpPr>
          <p:nvPr>
            <p:ph type="body" sz="quarter" idx="11"/>
          </p:nvPr>
        </p:nvSpPr>
        <p:spPr>
          <a:xfrm>
            <a:off x="855286" y="4267166"/>
            <a:ext cx="2716970" cy="400447"/>
          </a:xfrm>
        </p:spPr>
        <p:txBody>
          <a:bodyPr>
            <a:normAutofit/>
          </a:bodyPr>
          <a:lstStyle/>
          <a:p>
            <a:r>
              <a:rPr lang="en-GB"/>
              <a:t>April 2021</a:t>
            </a:r>
          </a:p>
        </p:txBody>
      </p:sp>
      <p:sp>
        <p:nvSpPr>
          <p:cNvPr id="5" name="Text Placeholder 4">
            <a:extLst>
              <a:ext uri="{FF2B5EF4-FFF2-40B4-BE49-F238E27FC236}">
                <a16:creationId xmlns:a16="http://schemas.microsoft.com/office/drawing/2014/main" id="{9E3D7392-A156-4C28-ACDA-2EA220849F4A}"/>
              </a:ext>
            </a:extLst>
          </p:cNvPr>
          <p:cNvSpPr>
            <a:spLocks noGrp="1"/>
          </p:cNvSpPr>
          <p:nvPr>
            <p:ph type="body" sz="quarter" idx="12"/>
          </p:nvPr>
        </p:nvSpPr>
        <p:spPr>
          <a:xfrm>
            <a:off x="855286" y="2579597"/>
            <a:ext cx="9159875" cy="700087"/>
          </a:xfrm>
        </p:spPr>
        <p:txBody>
          <a:bodyPr/>
          <a:lstStyle/>
          <a:p>
            <a:r>
              <a:rPr lang="en-GB" err="1"/>
              <a:t>jfdi</a:t>
            </a:r>
            <a:r>
              <a:rPr lang="en-GB"/>
              <a:t>/Opinium</a:t>
            </a:r>
          </a:p>
        </p:txBody>
      </p:sp>
      <p:grpSp>
        <p:nvGrpSpPr>
          <p:cNvPr id="9" name="Group 8">
            <a:extLst>
              <a:ext uri="{FF2B5EF4-FFF2-40B4-BE49-F238E27FC236}">
                <a16:creationId xmlns:a16="http://schemas.microsoft.com/office/drawing/2014/main" id="{ACD07ED7-BE1C-4CD3-81EF-8471D6342931}"/>
              </a:ext>
            </a:extLst>
          </p:cNvPr>
          <p:cNvGrpSpPr/>
          <p:nvPr/>
        </p:nvGrpSpPr>
        <p:grpSpPr>
          <a:xfrm rot="10800000">
            <a:off x="6364098" y="158730"/>
            <a:ext cx="5827902" cy="2016977"/>
            <a:chOff x="-1" y="4663945"/>
            <a:chExt cx="5827902" cy="2016977"/>
          </a:xfrm>
        </p:grpSpPr>
        <p:sp>
          <p:nvSpPr>
            <p:cNvPr id="10" name="Rectangle 9">
              <a:extLst>
                <a:ext uri="{FF2B5EF4-FFF2-40B4-BE49-F238E27FC236}">
                  <a16:creationId xmlns:a16="http://schemas.microsoft.com/office/drawing/2014/main" id="{3604F5F6-3803-4EE8-9D2C-DD182EEFF4D5}"/>
                </a:ext>
              </a:extLst>
            </p:cNvPr>
            <p:cNvSpPr/>
            <p:nvPr userDrawn="1"/>
          </p:nvSpPr>
          <p:spPr>
            <a:xfrm>
              <a:off x="-1" y="4663945"/>
              <a:ext cx="2094807" cy="27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1" name="Rectangle 10">
              <a:extLst>
                <a:ext uri="{FF2B5EF4-FFF2-40B4-BE49-F238E27FC236}">
                  <a16:creationId xmlns:a16="http://schemas.microsoft.com/office/drawing/2014/main" id="{5A5CEAE7-F88A-46D5-B504-042BB35CDDBA}"/>
                </a:ext>
              </a:extLst>
            </p:cNvPr>
            <p:cNvSpPr/>
            <p:nvPr userDrawn="1"/>
          </p:nvSpPr>
          <p:spPr>
            <a:xfrm>
              <a:off x="-1" y="5062957"/>
              <a:ext cx="3940234" cy="622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2" name="Rectangle 11">
              <a:extLst>
                <a:ext uri="{FF2B5EF4-FFF2-40B4-BE49-F238E27FC236}">
                  <a16:creationId xmlns:a16="http://schemas.microsoft.com/office/drawing/2014/main" id="{519573B0-997A-4660-8A93-443E97AF37F5}"/>
                </a:ext>
              </a:extLst>
            </p:cNvPr>
            <p:cNvSpPr/>
            <p:nvPr userDrawn="1"/>
          </p:nvSpPr>
          <p:spPr>
            <a:xfrm>
              <a:off x="2121" y="5822060"/>
              <a:ext cx="5825780" cy="468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3" name="Rectangle 12">
              <a:extLst>
                <a:ext uri="{FF2B5EF4-FFF2-40B4-BE49-F238E27FC236}">
                  <a16:creationId xmlns:a16="http://schemas.microsoft.com/office/drawing/2014/main" id="{699117CB-005C-407B-9DD9-D6593D910A90}"/>
                </a:ext>
              </a:extLst>
            </p:cNvPr>
            <p:cNvSpPr/>
            <p:nvPr userDrawn="1"/>
          </p:nvSpPr>
          <p:spPr>
            <a:xfrm>
              <a:off x="488" y="6406846"/>
              <a:ext cx="1202086" cy="274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sp>
          <p:nvSpPr>
            <p:cNvPr id="14" name="Rectangle 13">
              <a:extLst>
                <a:ext uri="{FF2B5EF4-FFF2-40B4-BE49-F238E27FC236}">
                  <a16:creationId xmlns:a16="http://schemas.microsoft.com/office/drawing/2014/main" id="{709088A1-8257-4078-B4CB-4FBE461D5B96}"/>
                </a:ext>
              </a:extLst>
            </p:cNvPr>
            <p:cNvSpPr/>
            <p:nvPr userDrawn="1"/>
          </p:nvSpPr>
          <p:spPr>
            <a:xfrm>
              <a:off x="-1" y="5624837"/>
              <a:ext cx="2527070" cy="315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Regular"/>
              </a:endParaRPr>
            </a:p>
          </p:txBody>
        </p:sp>
      </p:grpSp>
      <p:pic>
        <p:nvPicPr>
          <p:cNvPr id="15" name="Picture 14">
            <a:extLst>
              <a:ext uri="{FF2B5EF4-FFF2-40B4-BE49-F238E27FC236}">
                <a16:creationId xmlns:a16="http://schemas.microsoft.com/office/drawing/2014/main" id="{551B7846-4ABD-4AF5-A657-8B3AA777F6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2934" y="5647765"/>
            <a:ext cx="2896476" cy="987391"/>
          </a:xfrm>
          <a:prstGeom prst="rect">
            <a:avLst/>
          </a:prstGeom>
        </p:spPr>
      </p:pic>
      <p:pic>
        <p:nvPicPr>
          <p:cNvPr id="7" name="Picture 6" descr="Icon&#10;&#10;Description automatically generated">
            <a:extLst>
              <a:ext uri="{FF2B5EF4-FFF2-40B4-BE49-F238E27FC236}">
                <a16:creationId xmlns:a16="http://schemas.microsoft.com/office/drawing/2014/main" id="{80DE757B-5D0D-4427-9F0D-928D5877A167}"/>
              </a:ext>
            </a:extLst>
          </p:cNvPr>
          <p:cNvPicPr>
            <a:picLocks noChangeAspect="1"/>
          </p:cNvPicPr>
          <p:nvPr/>
        </p:nvPicPr>
        <p:blipFill>
          <a:blip r:embed="rId4"/>
          <a:stretch>
            <a:fillRect/>
          </a:stretch>
        </p:blipFill>
        <p:spPr>
          <a:xfrm>
            <a:off x="7936619" y="5647764"/>
            <a:ext cx="987138" cy="987391"/>
          </a:xfrm>
          <a:prstGeom prst="rect">
            <a:avLst/>
          </a:prstGeom>
        </p:spPr>
      </p:pic>
    </p:spTree>
    <p:extLst>
      <p:ext uri="{BB962C8B-B14F-4D97-AF65-F5344CB8AC3E}">
        <p14:creationId xmlns:p14="http://schemas.microsoft.com/office/powerpoint/2010/main" val="333218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2496F7-C7E6-470A-9B81-CC5695402501}"/>
              </a:ext>
            </a:extLst>
          </p:cNvPr>
          <p:cNvSpPr>
            <a:spLocks noGrp="1"/>
          </p:cNvSpPr>
          <p:nvPr>
            <p:ph type="ftr" sz="quarter" idx="11"/>
          </p:nvPr>
        </p:nvSpPr>
        <p:spPr/>
        <p:txBody>
          <a:bodyPr/>
          <a:lstStyle/>
          <a:p>
            <a:fld id="{A06387B2-7A61-DC40-A17B-3BFC5FA5102E}" type="slidenum">
              <a:rPr lang="en-GB"/>
              <a:pPr/>
              <a:t>10</a:t>
            </a:fld>
            <a:endParaRPr lang="en-GB"/>
          </a:p>
        </p:txBody>
      </p:sp>
      <p:sp>
        <p:nvSpPr>
          <p:cNvPr id="5" name="Text Placeholder 4">
            <a:extLst>
              <a:ext uri="{FF2B5EF4-FFF2-40B4-BE49-F238E27FC236}">
                <a16:creationId xmlns:a16="http://schemas.microsoft.com/office/drawing/2014/main" id="{180F9D39-8AA4-456C-8F0F-74535C70C97D}"/>
              </a:ext>
            </a:extLst>
          </p:cNvPr>
          <p:cNvSpPr>
            <a:spLocks noGrp="1"/>
          </p:cNvSpPr>
          <p:nvPr>
            <p:ph type="body" sz="quarter" idx="13"/>
          </p:nvPr>
        </p:nvSpPr>
        <p:spPr/>
        <p:txBody>
          <a:bodyPr>
            <a:normAutofit lnSpcReduction="10000"/>
          </a:bodyPr>
          <a:lstStyle/>
          <a:p>
            <a:r>
              <a:rPr lang="en-GB"/>
              <a:t>Preparing for new business</a:t>
            </a:r>
          </a:p>
        </p:txBody>
      </p:sp>
      <p:sp>
        <p:nvSpPr>
          <p:cNvPr id="21" name="Title 1">
            <a:extLst>
              <a:ext uri="{FF2B5EF4-FFF2-40B4-BE49-F238E27FC236}">
                <a16:creationId xmlns:a16="http://schemas.microsoft.com/office/drawing/2014/main" id="{FE5F992C-5EB4-49B1-ACE6-ED5384297876}"/>
              </a:ext>
            </a:extLst>
          </p:cNvPr>
          <p:cNvSpPr txBox="1">
            <a:spLocks/>
          </p:cNvSpPr>
          <p:nvPr/>
        </p:nvSpPr>
        <p:spPr>
          <a:xfrm>
            <a:off x="838200" y="365125"/>
            <a:ext cx="8982075" cy="941161"/>
          </a:xfrm>
          <a:prstGeom prst="rect">
            <a:avLst/>
          </a:prstGeom>
        </p:spPr>
        <p:txBody>
          <a:bodyPr vert="horz" lIns="0" tIns="46800" rIns="0" bIns="45720" rtlCol="0" anchor="b" anchorCtr="0">
            <a:normAutofit fontScale="97500" lnSpcReduction="10000"/>
          </a:bodyPr>
          <a:lst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5B645F"/>
                </a:solidFill>
              </a:rPr>
              <a:t>And small agencies tend to have very few people dedicated to new business</a:t>
            </a:r>
            <a:endParaRPr kumimoji="0" lang="en-GB" sz="3200" b="0" i="0" u="none" strike="noStrike" kern="1200" cap="none" spc="0" normalizeH="0" baseline="0" noProof="0" dirty="0">
              <a:ln>
                <a:noFill/>
              </a:ln>
              <a:solidFill>
                <a:srgbClr val="5B645F"/>
              </a:solidFill>
              <a:effectLst/>
              <a:uLnTx/>
              <a:uFillTx/>
              <a:latin typeface="Century Gothic" panose="020B0502020202020204" pitchFamily="34" charset="0"/>
              <a:ea typeface="+mj-ea"/>
              <a:cs typeface="+mj-cs"/>
            </a:endParaRPr>
          </a:p>
        </p:txBody>
      </p:sp>
      <p:sp>
        <p:nvSpPr>
          <p:cNvPr id="22" name="TextBox 8">
            <a:extLst>
              <a:ext uri="{FF2B5EF4-FFF2-40B4-BE49-F238E27FC236}">
                <a16:creationId xmlns:a16="http://schemas.microsoft.com/office/drawing/2014/main" id="{313568AE-E81A-47BF-B717-F93F1A8E52CD}"/>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2"/>
                </a:solidFill>
                <a:latin typeface="Arial" panose="020B0604020202020204"/>
              </a:rPr>
              <a:t>Q</a:t>
            </a:r>
            <a:r>
              <a:rPr lang="en-GB" sz="800">
                <a:solidFill>
                  <a:schemeClr val="tx2"/>
                </a:solidFill>
                <a:latin typeface="Arial" panose="020B0604020202020204"/>
              </a:rPr>
              <a:t>8 Who leads new business in your agency?  Q9 How many people are 100% dedicated to the new business and marketing function?</a:t>
            </a:r>
          </a:p>
          <a:p>
            <a:r>
              <a:rPr lang="en-US" sz="800">
                <a:solidFill>
                  <a:schemeClr val="tx2"/>
                </a:solidFill>
                <a:latin typeface="Arial" panose="020B0604020202020204"/>
              </a:rPr>
              <a:t>Base: all respondents (74 new business directors, 46 Small, 22 Medium and 6 Large agencies)</a:t>
            </a:r>
          </a:p>
        </p:txBody>
      </p:sp>
      <p:graphicFrame>
        <p:nvGraphicFramePr>
          <p:cNvPr id="20" name="Chart 19">
            <a:extLst>
              <a:ext uri="{FF2B5EF4-FFF2-40B4-BE49-F238E27FC236}">
                <a16:creationId xmlns:a16="http://schemas.microsoft.com/office/drawing/2014/main" id="{8D700E7C-451F-44AD-BD1F-95E290E12723}"/>
              </a:ext>
            </a:extLst>
          </p:cNvPr>
          <p:cNvGraphicFramePr/>
          <p:nvPr>
            <p:extLst>
              <p:ext uri="{D42A27DB-BD31-4B8C-83A1-F6EECF244321}">
                <p14:modId xmlns:p14="http://schemas.microsoft.com/office/powerpoint/2010/main" val="3569828169"/>
              </p:ext>
            </p:extLst>
          </p:nvPr>
        </p:nvGraphicFramePr>
        <p:xfrm>
          <a:off x="6132513" y="1797531"/>
          <a:ext cx="5198393" cy="4349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22E6D76-5BC5-4AA2-8E09-B8E14260CE6B}"/>
              </a:ext>
            </a:extLst>
          </p:cNvPr>
          <p:cNvGraphicFramePr/>
          <p:nvPr>
            <p:extLst>
              <p:ext uri="{D42A27DB-BD31-4B8C-83A1-F6EECF244321}">
                <p14:modId xmlns:p14="http://schemas.microsoft.com/office/powerpoint/2010/main" val="1022178764"/>
              </p:ext>
            </p:extLst>
          </p:nvPr>
        </p:nvGraphicFramePr>
        <p:xfrm>
          <a:off x="861093" y="1786514"/>
          <a:ext cx="5102406" cy="4548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207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7">
            <a:extLst>
              <a:ext uri="{FF2B5EF4-FFF2-40B4-BE49-F238E27FC236}">
                <a16:creationId xmlns:a16="http://schemas.microsoft.com/office/drawing/2014/main" id="{F623E4FD-7D43-4512-A3F8-2E30F840DC11}"/>
              </a:ext>
            </a:extLst>
          </p:cNvPr>
          <p:cNvGraphicFramePr>
            <a:graphicFrameLocks/>
          </p:cNvGraphicFramePr>
          <p:nvPr>
            <p:extLst>
              <p:ext uri="{D42A27DB-BD31-4B8C-83A1-F6EECF244321}">
                <p14:modId xmlns:p14="http://schemas.microsoft.com/office/powerpoint/2010/main" val="3975990954"/>
              </p:ext>
            </p:extLst>
          </p:nvPr>
        </p:nvGraphicFramePr>
        <p:xfrm>
          <a:off x="1743764" y="1808164"/>
          <a:ext cx="8629206" cy="4548186"/>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FBDFF4AC-0A11-47EB-B977-AF367006FE0D}"/>
              </a:ext>
            </a:extLst>
          </p:cNvPr>
          <p:cNvSpPr>
            <a:spLocks noGrp="1"/>
          </p:cNvSpPr>
          <p:nvPr>
            <p:ph type="ftr" sz="quarter" idx="11"/>
          </p:nvPr>
        </p:nvSpPr>
        <p:spPr/>
        <p:txBody>
          <a:bodyPr/>
          <a:lstStyle/>
          <a:p>
            <a:fld id="{A06387B2-7A61-DC40-A17B-3BFC5FA5102E}" type="slidenum">
              <a:rPr lang="en-GB"/>
              <a:pPr/>
              <a:t>11</a:t>
            </a:fld>
            <a:endParaRPr lang="en-GB"/>
          </a:p>
        </p:txBody>
      </p:sp>
      <p:sp>
        <p:nvSpPr>
          <p:cNvPr id="16" name="TextBox 8">
            <a:extLst>
              <a:ext uri="{FF2B5EF4-FFF2-40B4-BE49-F238E27FC236}">
                <a16:creationId xmlns:a16="http://schemas.microsoft.com/office/drawing/2014/main" id="{ABB09BC1-889C-4B12-9420-50B9A5EB4582}"/>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2"/>
                </a:solidFill>
                <a:latin typeface="Arial" panose="020B0604020202020204"/>
              </a:rPr>
              <a:t>Q</a:t>
            </a:r>
            <a:r>
              <a:rPr lang="en-GB" sz="800">
                <a:solidFill>
                  <a:schemeClr val="tx2"/>
                </a:solidFill>
                <a:latin typeface="Arial" panose="020B0604020202020204"/>
              </a:rPr>
              <a:t>1 What is your new business revenue target (£) for the next 12 months?</a:t>
            </a:r>
          </a:p>
          <a:p>
            <a:r>
              <a:rPr lang="en-US" sz="800">
                <a:solidFill>
                  <a:schemeClr val="tx2"/>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(2017 -- 94 new business directors, 2018 – 84 new business directors, 2019 – 126 new business directors, 2020 – 74 new business directors) </a:t>
            </a:r>
            <a:endParaRPr lang="en-GB" sz="800">
              <a:solidFill>
                <a:schemeClr val="tx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FEFD3B1-EF11-462C-ACF7-A312C01DDD07}"/>
              </a:ext>
            </a:extLst>
          </p:cNvPr>
          <p:cNvSpPr/>
          <p:nvPr/>
        </p:nvSpPr>
        <p:spPr>
          <a:xfrm>
            <a:off x="10405233" y="5349762"/>
            <a:ext cx="739305" cy="369332"/>
          </a:xfrm>
          <a:prstGeom prst="rect">
            <a:avLst/>
          </a:prstGeom>
        </p:spPr>
        <p:txBody>
          <a:bodyPr wrap="none">
            <a:spAutoFit/>
          </a:bodyPr>
          <a:lstStyle/>
          <a:p>
            <a:r>
              <a:rPr lang="en-GB" b="1">
                <a:solidFill>
                  <a:srgbClr val="5B645F"/>
                </a:solidFill>
                <a:latin typeface="Century Gothic" panose="020B0502020202020204" pitchFamily="34" charset="0"/>
              </a:rPr>
              <a:t>-19%</a:t>
            </a:r>
          </a:p>
        </p:txBody>
      </p:sp>
      <p:sp>
        <p:nvSpPr>
          <p:cNvPr id="18" name="Rectangle 17">
            <a:extLst>
              <a:ext uri="{FF2B5EF4-FFF2-40B4-BE49-F238E27FC236}">
                <a16:creationId xmlns:a16="http://schemas.microsoft.com/office/drawing/2014/main" id="{6A631943-46DD-48C0-A20C-02D217593197}"/>
              </a:ext>
            </a:extLst>
          </p:cNvPr>
          <p:cNvSpPr/>
          <p:nvPr/>
        </p:nvSpPr>
        <p:spPr>
          <a:xfrm>
            <a:off x="10405233" y="4852061"/>
            <a:ext cx="739305" cy="369332"/>
          </a:xfrm>
          <a:prstGeom prst="rect">
            <a:avLst/>
          </a:prstGeom>
        </p:spPr>
        <p:txBody>
          <a:bodyPr wrap="none">
            <a:spAutoFit/>
          </a:bodyPr>
          <a:lstStyle/>
          <a:p>
            <a:r>
              <a:rPr lang="en-GB" b="1">
                <a:solidFill>
                  <a:srgbClr val="5B645F"/>
                </a:solidFill>
                <a:latin typeface="Century Gothic" panose="020B0502020202020204" pitchFamily="34" charset="0"/>
              </a:rPr>
              <a:t>-12%</a:t>
            </a:r>
          </a:p>
        </p:txBody>
      </p:sp>
      <p:sp>
        <p:nvSpPr>
          <p:cNvPr id="19" name="Rectangle 18">
            <a:extLst>
              <a:ext uri="{FF2B5EF4-FFF2-40B4-BE49-F238E27FC236}">
                <a16:creationId xmlns:a16="http://schemas.microsoft.com/office/drawing/2014/main" id="{1349A3A5-0B18-4A4D-BA15-DBEA11285BAD}"/>
              </a:ext>
            </a:extLst>
          </p:cNvPr>
          <p:cNvSpPr/>
          <p:nvPr/>
        </p:nvSpPr>
        <p:spPr>
          <a:xfrm>
            <a:off x="10497737" y="3997752"/>
            <a:ext cx="803425" cy="369332"/>
          </a:xfrm>
          <a:prstGeom prst="rect">
            <a:avLst/>
          </a:prstGeom>
        </p:spPr>
        <p:txBody>
          <a:bodyPr wrap="none">
            <a:spAutoFit/>
          </a:bodyPr>
          <a:lstStyle/>
          <a:p>
            <a:r>
              <a:rPr lang="en-GB" b="1">
                <a:solidFill>
                  <a:srgbClr val="5B645F"/>
                </a:solidFill>
                <a:latin typeface="Century Gothic" panose="020B0502020202020204" pitchFamily="34" charset="0"/>
              </a:rPr>
              <a:t>-52% </a:t>
            </a:r>
          </a:p>
        </p:txBody>
      </p:sp>
      <p:sp>
        <p:nvSpPr>
          <p:cNvPr id="20" name="Title 1">
            <a:extLst>
              <a:ext uri="{FF2B5EF4-FFF2-40B4-BE49-F238E27FC236}">
                <a16:creationId xmlns:a16="http://schemas.microsoft.com/office/drawing/2014/main" id="{39DB1E75-6DF4-48FD-A2F7-57C48F6E5C5E}"/>
              </a:ext>
            </a:extLst>
          </p:cNvPr>
          <p:cNvSpPr txBox="1">
            <a:spLocks/>
          </p:cNvSpPr>
          <p:nvPr/>
        </p:nvSpPr>
        <p:spPr>
          <a:xfrm>
            <a:off x="838200" y="365125"/>
            <a:ext cx="9208477" cy="941161"/>
          </a:xfrm>
          <a:prstGeom prst="rect">
            <a:avLst/>
          </a:prstGeom>
        </p:spPr>
        <p:txBody>
          <a:bodyPr vert="horz" lIns="0" tIns="46800" rIns="0" bIns="45720" rtlCol="0" anchor="b" anchorCtr="0">
            <a:noAutofit/>
          </a:bodyPr>
          <a:lst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solidFill>
                  <a:srgbClr val="5B645F"/>
                </a:solidFill>
              </a:rPr>
              <a:t>A</a:t>
            </a:r>
            <a:r>
              <a:rPr kumimoji="0" lang="en-GB" sz="2800" b="0" i="0" u="none" strike="noStrike" kern="1200" cap="none" spc="0" normalizeH="0" baseline="0" noProof="0" dirty="0" err="1">
                <a:ln>
                  <a:noFill/>
                </a:ln>
                <a:solidFill>
                  <a:srgbClr val="5B645F"/>
                </a:solidFill>
                <a:effectLst/>
                <a:uLnTx/>
                <a:uFillTx/>
                <a:latin typeface="Century Gothic" panose="020B0502020202020204" pitchFamily="34" charset="0"/>
                <a:ea typeface="+mj-ea"/>
                <a:cs typeface="+mj-cs"/>
              </a:rPr>
              <a:t>ll</a:t>
            </a:r>
            <a:r>
              <a:rPr kumimoji="0" lang="en-GB" sz="2800" b="0" i="0" u="none" strike="noStrike" kern="1200" cap="none" spc="0" normalizeH="0" baseline="0" noProof="0" dirty="0">
                <a:ln>
                  <a:noFill/>
                </a:ln>
                <a:solidFill>
                  <a:srgbClr val="5B645F"/>
                </a:solidFill>
                <a:effectLst/>
                <a:uLnTx/>
                <a:uFillTx/>
                <a:latin typeface="Century Gothic" panose="020B0502020202020204" pitchFamily="34" charset="0"/>
                <a:ea typeface="+mj-ea"/>
                <a:cs typeface="+mj-cs"/>
              </a:rPr>
              <a:t> agencies have had their revenue targets reduced during 2020</a:t>
            </a:r>
          </a:p>
        </p:txBody>
      </p:sp>
      <p:sp>
        <p:nvSpPr>
          <p:cNvPr id="21" name="Arrow: Down 20">
            <a:extLst>
              <a:ext uri="{FF2B5EF4-FFF2-40B4-BE49-F238E27FC236}">
                <a16:creationId xmlns:a16="http://schemas.microsoft.com/office/drawing/2014/main" id="{1C6E9926-56A5-4B3D-B3DD-589CD5026ADB}"/>
              </a:ext>
            </a:extLst>
          </p:cNvPr>
          <p:cNvSpPr/>
          <p:nvPr/>
        </p:nvSpPr>
        <p:spPr>
          <a:xfrm>
            <a:off x="9999799" y="5376523"/>
            <a:ext cx="338568" cy="338554"/>
          </a:xfrm>
          <a:prstGeom prst="downArrow">
            <a:avLst/>
          </a:prstGeom>
          <a:solidFill>
            <a:srgbClr val="40BA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Arrow: Down 21">
            <a:extLst>
              <a:ext uri="{FF2B5EF4-FFF2-40B4-BE49-F238E27FC236}">
                <a16:creationId xmlns:a16="http://schemas.microsoft.com/office/drawing/2014/main" id="{11B849B4-19F5-45F5-BEE3-E8AB645DA244}"/>
              </a:ext>
            </a:extLst>
          </p:cNvPr>
          <p:cNvSpPr/>
          <p:nvPr/>
        </p:nvSpPr>
        <p:spPr>
          <a:xfrm>
            <a:off x="9994817" y="4913089"/>
            <a:ext cx="338568" cy="338554"/>
          </a:xfrm>
          <a:prstGeom prst="downArrow">
            <a:avLst/>
          </a:prstGeom>
          <a:solidFill>
            <a:srgbClr val="F84C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Arrow: Down 22">
            <a:extLst>
              <a:ext uri="{FF2B5EF4-FFF2-40B4-BE49-F238E27FC236}">
                <a16:creationId xmlns:a16="http://schemas.microsoft.com/office/drawing/2014/main" id="{0D36443F-F17E-4C53-B68A-40A1B891AF88}"/>
              </a:ext>
            </a:extLst>
          </p:cNvPr>
          <p:cNvSpPr/>
          <p:nvPr/>
        </p:nvSpPr>
        <p:spPr>
          <a:xfrm>
            <a:off x="9824155" y="3787767"/>
            <a:ext cx="673582" cy="681664"/>
          </a:xfrm>
          <a:prstGeom prst="downArrow">
            <a:avLst/>
          </a:prstGeom>
          <a:solidFill>
            <a:srgbClr val="00BC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Text Placeholder 4">
            <a:extLst>
              <a:ext uri="{FF2B5EF4-FFF2-40B4-BE49-F238E27FC236}">
                <a16:creationId xmlns:a16="http://schemas.microsoft.com/office/drawing/2014/main" id="{278CE83E-71F2-4E13-BD55-F621C0516F20}"/>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spTree>
    <p:extLst>
      <p:ext uri="{BB962C8B-B14F-4D97-AF65-F5344CB8AC3E}">
        <p14:creationId xmlns:p14="http://schemas.microsoft.com/office/powerpoint/2010/main" val="87103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7068DA-BBBD-4F4C-9B07-EA17766BC5E5}"/>
              </a:ext>
            </a:extLst>
          </p:cNvPr>
          <p:cNvSpPr>
            <a:spLocks noGrp="1"/>
          </p:cNvSpPr>
          <p:nvPr>
            <p:ph type="ftr" sz="quarter" idx="11"/>
          </p:nvPr>
        </p:nvSpPr>
        <p:spPr/>
        <p:txBody>
          <a:bodyPr/>
          <a:lstStyle/>
          <a:p>
            <a:fld id="{A06387B2-7A61-DC40-A17B-3BFC5FA5102E}" type="slidenum">
              <a:rPr lang="en-GB"/>
              <a:pPr/>
              <a:t>12</a:t>
            </a:fld>
            <a:endParaRPr lang="en-GB"/>
          </a:p>
        </p:txBody>
      </p:sp>
      <p:sp>
        <p:nvSpPr>
          <p:cNvPr id="32" name="Title 1">
            <a:extLst>
              <a:ext uri="{FF2B5EF4-FFF2-40B4-BE49-F238E27FC236}">
                <a16:creationId xmlns:a16="http://schemas.microsoft.com/office/drawing/2014/main" id="{2A406178-1D09-484A-8CBF-EC872734BB14}"/>
              </a:ext>
            </a:extLst>
          </p:cNvPr>
          <p:cNvSpPr txBox="1">
            <a:spLocks/>
          </p:cNvSpPr>
          <p:nvPr/>
        </p:nvSpPr>
        <p:spPr>
          <a:xfrm>
            <a:off x="838200" y="365125"/>
            <a:ext cx="9020175" cy="941161"/>
          </a:xfrm>
          <a:prstGeom prst="rect">
            <a:avLst/>
          </a:prstGeom>
        </p:spPr>
        <p:txBody>
          <a:bodyPr vert="horz" lIns="0" tIns="46800" rIns="0" bIns="45720" rtlCol="0" anchor="b" anchorCtr="0">
            <a:noAutofit/>
          </a:bodyPr>
          <a:lst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5B645F"/>
                </a:solidFill>
                <a:effectLst/>
                <a:uLnTx/>
                <a:uFillTx/>
                <a:latin typeface="Century Gothic" panose="020B0502020202020204" pitchFamily="34" charset="0"/>
                <a:ea typeface="+mj-ea"/>
                <a:cs typeface="+mj-cs"/>
              </a:rPr>
              <a:t>New business targets in more detail</a:t>
            </a:r>
          </a:p>
        </p:txBody>
      </p:sp>
      <p:sp>
        <p:nvSpPr>
          <p:cNvPr id="33" name="TextBox 32">
            <a:extLst>
              <a:ext uri="{FF2B5EF4-FFF2-40B4-BE49-F238E27FC236}">
                <a16:creationId xmlns:a16="http://schemas.microsoft.com/office/drawing/2014/main" id="{8F5B36DD-8615-42BE-A254-A924E25707DC}"/>
              </a:ext>
            </a:extLst>
          </p:cNvPr>
          <p:cNvSpPr txBox="1"/>
          <p:nvPr/>
        </p:nvSpPr>
        <p:spPr>
          <a:xfrm>
            <a:off x="1902651" y="2291508"/>
            <a:ext cx="1061509" cy="276999"/>
          </a:xfrm>
          <a:prstGeom prst="rect">
            <a:avLst/>
          </a:prstGeom>
          <a:noFill/>
        </p:spPr>
        <p:txBody>
          <a:bodyPr wrap="none" rtlCol="0">
            <a:spAutoFit/>
          </a:bodyPr>
          <a:lstStyle/>
          <a:p>
            <a:r>
              <a:rPr lang="en-GB" sz="1200">
                <a:solidFill>
                  <a:srgbClr val="5B645F"/>
                </a:solidFill>
                <a:latin typeface="Arial" panose="020B0604020202020204"/>
              </a:rPr>
              <a:t>Under £100k</a:t>
            </a:r>
          </a:p>
        </p:txBody>
      </p:sp>
      <p:sp>
        <p:nvSpPr>
          <p:cNvPr id="34" name="TextBox 33">
            <a:extLst>
              <a:ext uri="{FF2B5EF4-FFF2-40B4-BE49-F238E27FC236}">
                <a16:creationId xmlns:a16="http://schemas.microsoft.com/office/drawing/2014/main" id="{C4F21E7B-3C38-4385-9B3B-AFAB8D8834E9}"/>
              </a:ext>
            </a:extLst>
          </p:cNvPr>
          <p:cNvSpPr txBox="1"/>
          <p:nvPr/>
        </p:nvSpPr>
        <p:spPr>
          <a:xfrm>
            <a:off x="3002636" y="2291508"/>
            <a:ext cx="907621" cy="276999"/>
          </a:xfrm>
          <a:prstGeom prst="rect">
            <a:avLst/>
          </a:prstGeom>
          <a:noFill/>
        </p:spPr>
        <p:txBody>
          <a:bodyPr wrap="none" rtlCol="0">
            <a:spAutoFit/>
          </a:bodyPr>
          <a:lstStyle/>
          <a:p>
            <a:pPr algn="ctr"/>
            <a:r>
              <a:rPr lang="en-GB" sz="1200">
                <a:solidFill>
                  <a:srgbClr val="5B645F"/>
                </a:solidFill>
                <a:latin typeface="Arial" panose="020B0604020202020204"/>
              </a:rPr>
              <a:t>£101-200k</a:t>
            </a:r>
          </a:p>
        </p:txBody>
      </p:sp>
      <p:sp>
        <p:nvSpPr>
          <p:cNvPr id="35" name="TextBox 34">
            <a:extLst>
              <a:ext uri="{FF2B5EF4-FFF2-40B4-BE49-F238E27FC236}">
                <a16:creationId xmlns:a16="http://schemas.microsoft.com/office/drawing/2014/main" id="{38388ACA-166C-486B-9652-B739242FE470}"/>
              </a:ext>
            </a:extLst>
          </p:cNvPr>
          <p:cNvSpPr txBox="1"/>
          <p:nvPr/>
        </p:nvSpPr>
        <p:spPr>
          <a:xfrm>
            <a:off x="4059631" y="2291508"/>
            <a:ext cx="907621" cy="276999"/>
          </a:xfrm>
          <a:prstGeom prst="rect">
            <a:avLst/>
          </a:prstGeom>
          <a:noFill/>
        </p:spPr>
        <p:txBody>
          <a:bodyPr wrap="none" rtlCol="0">
            <a:spAutoFit/>
          </a:bodyPr>
          <a:lstStyle/>
          <a:p>
            <a:pPr algn="ctr"/>
            <a:r>
              <a:rPr lang="en-GB" sz="1200">
                <a:solidFill>
                  <a:srgbClr val="5B645F"/>
                </a:solidFill>
                <a:latin typeface="Arial" panose="020B0604020202020204"/>
              </a:rPr>
              <a:t>£201-500k</a:t>
            </a:r>
          </a:p>
        </p:txBody>
      </p:sp>
      <p:sp>
        <p:nvSpPr>
          <p:cNvPr id="36" name="TextBox 35">
            <a:extLst>
              <a:ext uri="{FF2B5EF4-FFF2-40B4-BE49-F238E27FC236}">
                <a16:creationId xmlns:a16="http://schemas.microsoft.com/office/drawing/2014/main" id="{8ADFBF41-1308-4C15-9AA9-0FCEA3E904B9}"/>
              </a:ext>
            </a:extLst>
          </p:cNvPr>
          <p:cNvSpPr txBox="1"/>
          <p:nvPr/>
        </p:nvSpPr>
        <p:spPr>
          <a:xfrm>
            <a:off x="5137465" y="2291508"/>
            <a:ext cx="865943" cy="276999"/>
          </a:xfrm>
          <a:prstGeom prst="rect">
            <a:avLst/>
          </a:prstGeom>
          <a:noFill/>
        </p:spPr>
        <p:txBody>
          <a:bodyPr wrap="none" rtlCol="0">
            <a:spAutoFit/>
          </a:bodyPr>
          <a:lstStyle/>
          <a:p>
            <a:pPr algn="ctr"/>
            <a:r>
              <a:rPr lang="en-GB" sz="1200">
                <a:solidFill>
                  <a:srgbClr val="5B645F"/>
                </a:solidFill>
                <a:latin typeface="Arial" panose="020B0604020202020204"/>
              </a:rPr>
              <a:t>£501k-1m</a:t>
            </a:r>
          </a:p>
        </p:txBody>
      </p:sp>
      <p:sp>
        <p:nvSpPr>
          <p:cNvPr id="37" name="TextBox 36">
            <a:extLst>
              <a:ext uri="{FF2B5EF4-FFF2-40B4-BE49-F238E27FC236}">
                <a16:creationId xmlns:a16="http://schemas.microsoft.com/office/drawing/2014/main" id="{F8EA941E-DEF1-4D32-8247-C23CD0E689F8}"/>
              </a:ext>
            </a:extLst>
          </p:cNvPr>
          <p:cNvSpPr txBox="1"/>
          <p:nvPr/>
        </p:nvSpPr>
        <p:spPr>
          <a:xfrm>
            <a:off x="6317891" y="2291508"/>
            <a:ext cx="619080" cy="276999"/>
          </a:xfrm>
          <a:prstGeom prst="rect">
            <a:avLst/>
          </a:prstGeom>
          <a:noFill/>
        </p:spPr>
        <p:txBody>
          <a:bodyPr wrap="none" rtlCol="0">
            <a:spAutoFit/>
          </a:bodyPr>
          <a:lstStyle/>
          <a:p>
            <a:pPr algn="ctr"/>
            <a:r>
              <a:rPr lang="en-GB" sz="1200">
                <a:solidFill>
                  <a:srgbClr val="5B645F"/>
                </a:solidFill>
                <a:latin typeface="Arial" panose="020B0604020202020204"/>
              </a:rPr>
              <a:t>£1-2m</a:t>
            </a:r>
          </a:p>
        </p:txBody>
      </p:sp>
      <p:sp>
        <p:nvSpPr>
          <p:cNvPr id="38" name="TextBox 37">
            <a:extLst>
              <a:ext uri="{FF2B5EF4-FFF2-40B4-BE49-F238E27FC236}">
                <a16:creationId xmlns:a16="http://schemas.microsoft.com/office/drawing/2014/main" id="{C347E17D-9A72-4A4C-8452-230901546E1C}"/>
              </a:ext>
            </a:extLst>
          </p:cNvPr>
          <p:cNvSpPr txBox="1"/>
          <p:nvPr/>
        </p:nvSpPr>
        <p:spPr>
          <a:xfrm>
            <a:off x="7374886" y="2291508"/>
            <a:ext cx="619080" cy="276999"/>
          </a:xfrm>
          <a:prstGeom prst="rect">
            <a:avLst/>
          </a:prstGeom>
          <a:noFill/>
        </p:spPr>
        <p:txBody>
          <a:bodyPr wrap="none" rtlCol="0">
            <a:spAutoFit/>
          </a:bodyPr>
          <a:lstStyle/>
          <a:p>
            <a:pPr algn="ctr"/>
            <a:r>
              <a:rPr lang="en-GB" sz="1200">
                <a:solidFill>
                  <a:srgbClr val="5B645F"/>
                </a:solidFill>
                <a:latin typeface="Arial" panose="020B0604020202020204"/>
              </a:rPr>
              <a:t>£2-3m</a:t>
            </a:r>
          </a:p>
        </p:txBody>
      </p:sp>
      <p:sp>
        <p:nvSpPr>
          <p:cNvPr id="39" name="TextBox 38">
            <a:extLst>
              <a:ext uri="{FF2B5EF4-FFF2-40B4-BE49-F238E27FC236}">
                <a16:creationId xmlns:a16="http://schemas.microsoft.com/office/drawing/2014/main" id="{1183ECD0-3F54-4778-86E7-53066ED749CC}"/>
              </a:ext>
            </a:extLst>
          </p:cNvPr>
          <p:cNvSpPr txBox="1"/>
          <p:nvPr/>
        </p:nvSpPr>
        <p:spPr>
          <a:xfrm>
            <a:off x="8431881" y="2291508"/>
            <a:ext cx="619080" cy="276999"/>
          </a:xfrm>
          <a:prstGeom prst="rect">
            <a:avLst/>
          </a:prstGeom>
          <a:noFill/>
        </p:spPr>
        <p:txBody>
          <a:bodyPr wrap="none" rtlCol="0">
            <a:spAutoFit/>
          </a:bodyPr>
          <a:lstStyle/>
          <a:p>
            <a:pPr algn="ctr"/>
            <a:r>
              <a:rPr lang="en-GB" sz="1200">
                <a:solidFill>
                  <a:srgbClr val="5B645F"/>
                </a:solidFill>
                <a:latin typeface="Arial" panose="020B0604020202020204"/>
              </a:rPr>
              <a:t>£3-5m</a:t>
            </a:r>
          </a:p>
        </p:txBody>
      </p:sp>
      <p:sp>
        <p:nvSpPr>
          <p:cNvPr id="40" name="TextBox 39">
            <a:extLst>
              <a:ext uri="{FF2B5EF4-FFF2-40B4-BE49-F238E27FC236}">
                <a16:creationId xmlns:a16="http://schemas.microsoft.com/office/drawing/2014/main" id="{2BF41CDB-FF11-4D96-AA99-2AFF15F46FB4}"/>
              </a:ext>
            </a:extLst>
          </p:cNvPr>
          <p:cNvSpPr txBox="1"/>
          <p:nvPr/>
        </p:nvSpPr>
        <p:spPr>
          <a:xfrm>
            <a:off x="9446396" y="2291508"/>
            <a:ext cx="704040" cy="276999"/>
          </a:xfrm>
          <a:prstGeom prst="rect">
            <a:avLst/>
          </a:prstGeom>
          <a:noFill/>
        </p:spPr>
        <p:txBody>
          <a:bodyPr wrap="none" rtlCol="0">
            <a:spAutoFit/>
          </a:bodyPr>
          <a:lstStyle/>
          <a:p>
            <a:pPr algn="ctr"/>
            <a:r>
              <a:rPr lang="en-GB" sz="1200">
                <a:solidFill>
                  <a:srgbClr val="5B645F"/>
                </a:solidFill>
                <a:latin typeface="Arial" panose="020B0604020202020204"/>
              </a:rPr>
              <a:t>£5-10m</a:t>
            </a:r>
          </a:p>
        </p:txBody>
      </p:sp>
      <p:sp>
        <p:nvSpPr>
          <p:cNvPr id="41" name="TextBox 40">
            <a:extLst>
              <a:ext uri="{FF2B5EF4-FFF2-40B4-BE49-F238E27FC236}">
                <a16:creationId xmlns:a16="http://schemas.microsoft.com/office/drawing/2014/main" id="{CBBB86E5-73BE-4A02-B7A1-6E5FFE994AA6}"/>
              </a:ext>
            </a:extLst>
          </p:cNvPr>
          <p:cNvSpPr txBox="1"/>
          <p:nvPr/>
        </p:nvSpPr>
        <p:spPr>
          <a:xfrm>
            <a:off x="10526637" y="2291508"/>
            <a:ext cx="657552" cy="276999"/>
          </a:xfrm>
          <a:prstGeom prst="rect">
            <a:avLst/>
          </a:prstGeom>
          <a:noFill/>
        </p:spPr>
        <p:txBody>
          <a:bodyPr wrap="none" rtlCol="0">
            <a:spAutoFit/>
          </a:bodyPr>
          <a:lstStyle/>
          <a:p>
            <a:pPr algn="ctr"/>
            <a:r>
              <a:rPr lang="en-GB" sz="1200">
                <a:solidFill>
                  <a:srgbClr val="5B645F"/>
                </a:solidFill>
                <a:latin typeface="Arial" panose="020B0604020202020204"/>
              </a:rPr>
              <a:t>£10m+</a:t>
            </a:r>
          </a:p>
        </p:txBody>
      </p:sp>
      <p:sp>
        <p:nvSpPr>
          <p:cNvPr id="42" name="TextBox 41">
            <a:extLst>
              <a:ext uri="{FF2B5EF4-FFF2-40B4-BE49-F238E27FC236}">
                <a16:creationId xmlns:a16="http://schemas.microsoft.com/office/drawing/2014/main" id="{BDF51C2D-B3C3-4B0C-9DA9-516FFB7F7D59}"/>
              </a:ext>
            </a:extLst>
          </p:cNvPr>
          <p:cNvSpPr txBox="1"/>
          <p:nvPr/>
        </p:nvSpPr>
        <p:spPr>
          <a:xfrm flipH="1">
            <a:off x="2234147" y="1818387"/>
            <a:ext cx="7723706" cy="369332"/>
          </a:xfrm>
          <a:prstGeom prst="rect">
            <a:avLst/>
          </a:prstGeom>
          <a:noFill/>
        </p:spPr>
        <p:txBody>
          <a:bodyPr wrap="square" rtlCol="0">
            <a:spAutoFit/>
          </a:bodyPr>
          <a:lstStyle/>
          <a:p>
            <a:pPr algn="r"/>
            <a:r>
              <a:rPr lang="en-GB">
                <a:solidFill>
                  <a:schemeClr val="accent1"/>
                </a:solidFill>
                <a:latin typeface="Century Gothic Bold" panose="020B0702020202020204" pitchFamily="34" charset="0"/>
              </a:rPr>
              <a:t>New business revenue targets for next 12 months, by agency size</a:t>
            </a:r>
          </a:p>
        </p:txBody>
      </p:sp>
      <p:sp>
        <p:nvSpPr>
          <p:cNvPr id="43" name="TextBox 42">
            <a:extLst>
              <a:ext uri="{FF2B5EF4-FFF2-40B4-BE49-F238E27FC236}">
                <a16:creationId xmlns:a16="http://schemas.microsoft.com/office/drawing/2014/main" id="{37E62EFF-8C4F-471A-95C9-7F10A42E109D}"/>
              </a:ext>
            </a:extLst>
          </p:cNvPr>
          <p:cNvSpPr txBox="1"/>
          <p:nvPr/>
        </p:nvSpPr>
        <p:spPr>
          <a:xfrm>
            <a:off x="1120718" y="2950546"/>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44" name="TextBox 43">
            <a:extLst>
              <a:ext uri="{FF2B5EF4-FFF2-40B4-BE49-F238E27FC236}">
                <a16:creationId xmlns:a16="http://schemas.microsoft.com/office/drawing/2014/main" id="{799598AB-9698-4D9F-B01B-982A5034906C}"/>
              </a:ext>
            </a:extLst>
          </p:cNvPr>
          <p:cNvSpPr txBox="1"/>
          <p:nvPr/>
        </p:nvSpPr>
        <p:spPr>
          <a:xfrm>
            <a:off x="877062" y="4302037"/>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45" name="TextBox 44">
            <a:extLst>
              <a:ext uri="{FF2B5EF4-FFF2-40B4-BE49-F238E27FC236}">
                <a16:creationId xmlns:a16="http://schemas.microsoft.com/office/drawing/2014/main" id="{6F21A1FF-F03E-4CE5-B00A-8D57C9797337}"/>
              </a:ext>
            </a:extLst>
          </p:cNvPr>
          <p:cNvSpPr txBox="1"/>
          <p:nvPr/>
        </p:nvSpPr>
        <p:spPr>
          <a:xfrm>
            <a:off x="1107894" y="56649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grpSp>
        <p:nvGrpSpPr>
          <p:cNvPr id="2" name="Group 1">
            <a:extLst>
              <a:ext uri="{FF2B5EF4-FFF2-40B4-BE49-F238E27FC236}">
                <a16:creationId xmlns:a16="http://schemas.microsoft.com/office/drawing/2014/main" id="{E50FA6A0-CC9E-4957-924D-83B67FC77906}"/>
              </a:ext>
            </a:extLst>
          </p:cNvPr>
          <p:cNvGrpSpPr/>
          <p:nvPr/>
        </p:nvGrpSpPr>
        <p:grpSpPr>
          <a:xfrm>
            <a:off x="2959646" y="2324559"/>
            <a:ext cx="7333781" cy="4005220"/>
            <a:chOff x="2959646" y="2324559"/>
            <a:chExt cx="7333781" cy="4120308"/>
          </a:xfrm>
        </p:grpSpPr>
        <p:cxnSp>
          <p:nvCxnSpPr>
            <p:cNvPr id="46" name="Straight Connector 45">
              <a:extLst>
                <a:ext uri="{FF2B5EF4-FFF2-40B4-BE49-F238E27FC236}">
                  <a16:creationId xmlns:a16="http://schemas.microsoft.com/office/drawing/2014/main" id="{03B07E19-0CDC-4BDF-B444-25A0BDED3C6D}"/>
                </a:ext>
              </a:extLst>
            </p:cNvPr>
            <p:cNvCxnSpPr/>
            <p:nvPr/>
          </p:nvCxnSpPr>
          <p:spPr>
            <a:xfrm>
              <a:off x="2959646"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47" name="Straight Connector 46">
              <a:extLst>
                <a:ext uri="{FF2B5EF4-FFF2-40B4-BE49-F238E27FC236}">
                  <a16:creationId xmlns:a16="http://schemas.microsoft.com/office/drawing/2014/main" id="{3E4F0A0A-E378-45F6-ADF3-42105DD503AF}"/>
                </a:ext>
              </a:extLst>
            </p:cNvPr>
            <p:cNvCxnSpPr/>
            <p:nvPr/>
          </p:nvCxnSpPr>
          <p:spPr>
            <a:xfrm>
              <a:off x="3965342"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48" name="Straight Connector 47">
              <a:extLst>
                <a:ext uri="{FF2B5EF4-FFF2-40B4-BE49-F238E27FC236}">
                  <a16:creationId xmlns:a16="http://schemas.microsoft.com/office/drawing/2014/main" id="{78EC0AF5-4DE6-45E8-BBB1-2574230D830E}"/>
                </a:ext>
              </a:extLst>
            </p:cNvPr>
            <p:cNvCxnSpPr/>
            <p:nvPr/>
          </p:nvCxnSpPr>
          <p:spPr>
            <a:xfrm>
              <a:off x="5011320"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49" name="Straight Connector 48">
              <a:extLst>
                <a:ext uri="{FF2B5EF4-FFF2-40B4-BE49-F238E27FC236}">
                  <a16:creationId xmlns:a16="http://schemas.microsoft.com/office/drawing/2014/main" id="{A6586457-22CB-4520-93CF-ACDFCA29BF17}"/>
                </a:ext>
              </a:extLst>
            </p:cNvPr>
            <p:cNvCxnSpPr/>
            <p:nvPr/>
          </p:nvCxnSpPr>
          <p:spPr>
            <a:xfrm>
              <a:off x="6073966"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0" name="Straight Connector 49">
              <a:extLst>
                <a:ext uri="{FF2B5EF4-FFF2-40B4-BE49-F238E27FC236}">
                  <a16:creationId xmlns:a16="http://schemas.microsoft.com/office/drawing/2014/main" id="{F722C129-5DD9-4E73-B615-E130D433460B}"/>
                </a:ext>
              </a:extLst>
            </p:cNvPr>
            <p:cNvCxnSpPr/>
            <p:nvPr/>
          </p:nvCxnSpPr>
          <p:spPr>
            <a:xfrm>
              <a:off x="7164636"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1" name="Straight Connector 50">
              <a:extLst>
                <a:ext uri="{FF2B5EF4-FFF2-40B4-BE49-F238E27FC236}">
                  <a16:creationId xmlns:a16="http://schemas.microsoft.com/office/drawing/2014/main" id="{5F8512DD-E644-4631-83E4-B946A9D8CC6F}"/>
                </a:ext>
              </a:extLst>
            </p:cNvPr>
            <p:cNvCxnSpPr/>
            <p:nvPr/>
          </p:nvCxnSpPr>
          <p:spPr>
            <a:xfrm>
              <a:off x="8167171"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2" name="Straight Connector 51">
              <a:extLst>
                <a:ext uri="{FF2B5EF4-FFF2-40B4-BE49-F238E27FC236}">
                  <a16:creationId xmlns:a16="http://schemas.microsoft.com/office/drawing/2014/main" id="{373D7AED-5D2B-48AA-9746-E6FC3D0F6C8D}"/>
                </a:ext>
              </a:extLst>
            </p:cNvPr>
            <p:cNvCxnSpPr/>
            <p:nvPr/>
          </p:nvCxnSpPr>
          <p:spPr>
            <a:xfrm>
              <a:off x="9235807"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3" name="Straight Connector 52">
              <a:extLst>
                <a:ext uri="{FF2B5EF4-FFF2-40B4-BE49-F238E27FC236}">
                  <a16:creationId xmlns:a16="http://schemas.microsoft.com/office/drawing/2014/main" id="{605FCE9D-911E-4EB6-9DAD-4B1F48E4B7E9}"/>
                </a:ext>
              </a:extLst>
            </p:cNvPr>
            <p:cNvCxnSpPr/>
            <p:nvPr/>
          </p:nvCxnSpPr>
          <p:spPr>
            <a:xfrm>
              <a:off x="10293427" y="2324559"/>
              <a:ext cx="0" cy="4120308"/>
            </a:xfrm>
            <a:prstGeom prst="line">
              <a:avLst/>
            </a:prstGeom>
            <a:noFill/>
            <a:ln w="6350" cap="flat" cmpd="sng" algn="ctr">
              <a:solidFill>
                <a:srgbClr val="8D9691">
                  <a:lumMod val="40000"/>
                  <a:lumOff val="60000"/>
                </a:srgbClr>
              </a:solidFill>
              <a:prstDash val="solid"/>
              <a:miter lim="800000"/>
            </a:ln>
            <a:effectLst/>
          </p:spPr>
        </p:cxnSp>
      </p:grpSp>
      <p:graphicFrame>
        <p:nvGraphicFramePr>
          <p:cNvPr id="54" name="Chart 53">
            <a:extLst>
              <a:ext uri="{FF2B5EF4-FFF2-40B4-BE49-F238E27FC236}">
                <a16:creationId xmlns:a16="http://schemas.microsoft.com/office/drawing/2014/main" id="{67F36D96-BE4C-43C1-BB21-3BCEAC005828}"/>
              </a:ext>
            </a:extLst>
          </p:cNvPr>
          <p:cNvGraphicFramePr/>
          <p:nvPr>
            <p:extLst>
              <p:ext uri="{D42A27DB-BD31-4B8C-83A1-F6EECF244321}">
                <p14:modId xmlns:p14="http://schemas.microsoft.com/office/powerpoint/2010/main" val="3581788069"/>
              </p:ext>
            </p:extLst>
          </p:nvPr>
        </p:nvGraphicFramePr>
        <p:xfrm>
          <a:off x="1698121" y="2560949"/>
          <a:ext cx="9655679" cy="128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a:extLst>
              <a:ext uri="{FF2B5EF4-FFF2-40B4-BE49-F238E27FC236}">
                <a16:creationId xmlns:a16="http://schemas.microsoft.com/office/drawing/2014/main" id="{3E25862C-1585-4EE1-8A35-057E732222D9}"/>
              </a:ext>
            </a:extLst>
          </p:cNvPr>
          <p:cNvGraphicFramePr/>
          <p:nvPr>
            <p:extLst>
              <p:ext uri="{D42A27DB-BD31-4B8C-83A1-F6EECF244321}">
                <p14:modId xmlns:p14="http://schemas.microsoft.com/office/powerpoint/2010/main" val="1382837353"/>
              </p:ext>
            </p:extLst>
          </p:nvPr>
        </p:nvGraphicFramePr>
        <p:xfrm>
          <a:off x="1698121" y="5073310"/>
          <a:ext cx="9655679" cy="1283040"/>
        </p:xfrm>
        <a:graphic>
          <a:graphicData uri="http://schemas.openxmlformats.org/drawingml/2006/chart">
            <c:chart xmlns:c="http://schemas.openxmlformats.org/drawingml/2006/chart" xmlns:r="http://schemas.openxmlformats.org/officeDocument/2006/relationships" r:id="rId4"/>
          </a:graphicData>
        </a:graphic>
      </p:graphicFrame>
      <p:sp>
        <p:nvSpPr>
          <p:cNvPr id="57" name="TextBox 8">
            <a:extLst>
              <a:ext uri="{FF2B5EF4-FFF2-40B4-BE49-F238E27FC236}">
                <a16:creationId xmlns:a16="http://schemas.microsoft.com/office/drawing/2014/main" id="{B5F9C846-4921-46C9-AA42-D3136F7B0242}"/>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2"/>
                </a:solidFill>
                <a:latin typeface="Arial" panose="020B0604020202020204"/>
              </a:rPr>
              <a:t>Q</a:t>
            </a:r>
            <a:r>
              <a:rPr lang="en-GB" sz="800">
                <a:solidFill>
                  <a:schemeClr val="tx2"/>
                </a:solidFill>
                <a:latin typeface="Arial" panose="020B0604020202020204"/>
              </a:rPr>
              <a:t>1 What is your new business revenue target (£) for the next 12 months?</a:t>
            </a:r>
          </a:p>
          <a:p>
            <a:r>
              <a:rPr lang="en-US" sz="800">
                <a:solidFill>
                  <a:schemeClr val="tx2"/>
                </a:solidFill>
                <a:latin typeface="Arial" panose="020B0604020202020204"/>
              </a:rPr>
              <a:t>Base: all respondents (74 new business directors, 46 Small, 22 Medium and 6 Large agencies)</a:t>
            </a:r>
          </a:p>
        </p:txBody>
      </p:sp>
      <p:sp>
        <p:nvSpPr>
          <p:cNvPr id="31" name="Text Placeholder 4">
            <a:extLst>
              <a:ext uri="{FF2B5EF4-FFF2-40B4-BE49-F238E27FC236}">
                <a16:creationId xmlns:a16="http://schemas.microsoft.com/office/drawing/2014/main" id="{5FC9AAFB-6EC2-4F69-AECB-8DEEA2EFA2E9}"/>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graphicFrame>
        <p:nvGraphicFramePr>
          <p:cNvPr id="55" name="Chart 54">
            <a:extLst>
              <a:ext uri="{FF2B5EF4-FFF2-40B4-BE49-F238E27FC236}">
                <a16:creationId xmlns:a16="http://schemas.microsoft.com/office/drawing/2014/main" id="{722A02FE-A0C5-444E-A5FF-F78656B0C817}"/>
              </a:ext>
            </a:extLst>
          </p:cNvPr>
          <p:cNvGraphicFramePr/>
          <p:nvPr>
            <p:extLst>
              <p:ext uri="{D42A27DB-BD31-4B8C-83A1-F6EECF244321}">
                <p14:modId xmlns:p14="http://schemas.microsoft.com/office/powerpoint/2010/main" val="804727419"/>
              </p:ext>
            </p:extLst>
          </p:nvPr>
        </p:nvGraphicFramePr>
        <p:xfrm>
          <a:off x="1698121" y="3980829"/>
          <a:ext cx="9655679" cy="11193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62F693A7-6290-4F24-BF20-E8191F2372ED}"/>
              </a:ext>
            </a:extLst>
          </p:cNvPr>
          <p:cNvSpPr txBox="1"/>
          <p:nvPr/>
        </p:nvSpPr>
        <p:spPr>
          <a:xfrm>
            <a:off x="6345869" y="3994008"/>
            <a:ext cx="635000" cy="276999"/>
          </a:xfrm>
          <a:prstGeom prst="rect">
            <a:avLst/>
          </a:prstGeom>
          <a:noFill/>
        </p:spPr>
        <p:txBody>
          <a:bodyPr wrap="square" rtlCol="0">
            <a:spAutoFit/>
          </a:bodyPr>
          <a:lstStyle/>
          <a:p>
            <a:r>
              <a:rPr lang="en-GB" sz="1200">
                <a:solidFill>
                  <a:schemeClr val="bg1"/>
                </a:solidFill>
                <a:latin typeface="Arial" panose="020B0604020202020204" pitchFamily="34" charset="0"/>
                <a:cs typeface="Arial" panose="020B0604020202020204" pitchFamily="34" charset="0"/>
              </a:rPr>
              <a:t>45%</a:t>
            </a:r>
          </a:p>
        </p:txBody>
      </p:sp>
    </p:spTree>
    <p:extLst>
      <p:ext uri="{BB962C8B-B14F-4D97-AF65-F5344CB8AC3E}">
        <p14:creationId xmlns:p14="http://schemas.microsoft.com/office/powerpoint/2010/main" val="12229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990A8A-0012-4ECA-B099-1047811C184B}"/>
              </a:ext>
            </a:extLst>
          </p:cNvPr>
          <p:cNvSpPr>
            <a:spLocks noGrp="1"/>
          </p:cNvSpPr>
          <p:nvPr>
            <p:ph type="ftr" sz="quarter" idx="11"/>
          </p:nvPr>
        </p:nvSpPr>
        <p:spPr/>
        <p:txBody>
          <a:bodyPr/>
          <a:lstStyle/>
          <a:p>
            <a:fld id="{A06387B2-7A61-DC40-A17B-3BFC5FA5102E}" type="slidenum">
              <a:rPr lang="en-GB"/>
              <a:pPr/>
              <a:t>13</a:t>
            </a:fld>
            <a:endParaRPr lang="en-GB"/>
          </a:p>
        </p:txBody>
      </p:sp>
      <p:sp>
        <p:nvSpPr>
          <p:cNvPr id="7" name="Rectangle 6">
            <a:extLst>
              <a:ext uri="{FF2B5EF4-FFF2-40B4-BE49-F238E27FC236}">
                <a16:creationId xmlns:a16="http://schemas.microsoft.com/office/drawing/2014/main" id="{4AFD4D9F-1BF7-4F29-9D10-5894786C187B}"/>
              </a:ext>
            </a:extLst>
          </p:cNvPr>
          <p:cNvSpPr/>
          <p:nvPr/>
        </p:nvSpPr>
        <p:spPr>
          <a:xfrm>
            <a:off x="839787" y="6346302"/>
            <a:ext cx="7713085" cy="338554"/>
          </a:xfrm>
          <a:prstGeom prst="rect">
            <a:avLst/>
          </a:prstGeom>
        </p:spPr>
        <p:txBody>
          <a:bodyPr wrap="square">
            <a:spAutoFit/>
          </a:bodyPr>
          <a:lstStyle/>
          <a:p>
            <a:r>
              <a:rPr lang="en-US" sz="800" dirty="0">
                <a:solidFill>
                  <a:schemeClr val="tx2"/>
                </a:solidFill>
                <a:latin typeface="Arial" panose="020B0604020202020204" pitchFamily="34" charset="0"/>
                <a:cs typeface="Arial" panose="020B0604020202020204" pitchFamily="34" charset="0"/>
              </a:rPr>
              <a:t>Question: </a:t>
            </a:r>
            <a:r>
              <a:rPr lang="en-GB" sz="800" dirty="0">
                <a:solidFill>
                  <a:schemeClr val="tx2"/>
                </a:solidFill>
                <a:latin typeface="Arial" panose="020B0604020202020204" pitchFamily="34" charset="0"/>
                <a:cs typeface="Arial" panose="020B0604020202020204" pitchFamily="34" charset="0"/>
              </a:rPr>
              <a:t>Q6 What budget has been allocated to agency marketing for the next 12 months?</a:t>
            </a:r>
          </a:p>
          <a:p>
            <a:r>
              <a:rPr lang="en-US" sz="800" dirty="0">
                <a:solidFill>
                  <a:schemeClr val="tx2"/>
                </a:solidFill>
                <a:latin typeface="Arial" panose="020B0604020202020204" pitchFamily="34" charset="0"/>
                <a:cs typeface="Arial" panose="020B0604020202020204" pitchFamily="34" charset="0"/>
              </a:rPr>
              <a:t>Base: all respondents (2017 -- 94 new business directors, 2018 – 84 new business directors, 2019 – 126 new business directors, 2020 – 74 new business directors) </a:t>
            </a:r>
            <a:endParaRPr lang="en-GB" sz="800" dirty="0">
              <a:solidFill>
                <a:schemeClr val="tx2"/>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A284877-C60A-4773-8975-466342EDCB37}"/>
              </a:ext>
            </a:extLst>
          </p:cNvPr>
          <p:cNvGraphicFramePr/>
          <p:nvPr>
            <p:extLst>
              <p:ext uri="{D42A27DB-BD31-4B8C-83A1-F6EECF244321}">
                <p14:modId xmlns:p14="http://schemas.microsoft.com/office/powerpoint/2010/main" val="3586205365"/>
              </p:ext>
            </p:extLst>
          </p:nvPr>
        </p:nvGraphicFramePr>
        <p:xfrm>
          <a:off x="2032000" y="1808163"/>
          <a:ext cx="8128000" cy="433017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6">
            <a:extLst>
              <a:ext uri="{FF2B5EF4-FFF2-40B4-BE49-F238E27FC236}">
                <a16:creationId xmlns:a16="http://schemas.microsoft.com/office/drawing/2014/main" id="{69124B93-8489-4CD0-961C-0A8BED4BF97E}"/>
              </a:ext>
            </a:extLst>
          </p:cNvPr>
          <p:cNvSpPr txBox="1">
            <a:spLocks/>
          </p:cNvSpPr>
          <p:nvPr/>
        </p:nvSpPr>
        <p:spPr>
          <a:xfrm>
            <a:off x="838200" y="365125"/>
            <a:ext cx="9053945" cy="941161"/>
          </a:xfrm>
          <a:prstGeom prst="rect">
            <a:avLst/>
          </a:prstGeom>
        </p:spPr>
        <p:txBody>
          <a:bodyPr vert="horz" lIns="0" tIns="46800" rIns="0" bIns="45720" rtlCol="0" anchor="b" anchorCtr="0">
            <a:noAutofit/>
          </a:bodyPr>
          <a:lstStyle>
            <a:lvl1pPr algn="l" defTabSz="914400" rtl="0" eaLnBrk="1" latinLnBrk="0" hangingPunct="1">
              <a:lnSpc>
                <a:spcPct val="90000"/>
              </a:lnSpc>
              <a:spcBef>
                <a:spcPct val="0"/>
              </a:spcBef>
              <a:buNone/>
              <a:defRPr sz="3600" b="0" i="0" kern="1200">
                <a:solidFill>
                  <a:schemeClr val="tx1"/>
                </a:solidFill>
                <a:latin typeface="Century Gothic" panose="020B0502020202020204" pitchFamily="34" charset="0"/>
                <a:ea typeface="+mj-ea"/>
                <a:cs typeface="Arial" panose="020B0604020202020204" pitchFamily="34" charset="0"/>
              </a:defRPr>
            </a:lvl1pPr>
          </a:lstStyle>
          <a:p>
            <a:r>
              <a:rPr lang="en-GB" sz="2800" dirty="0"/>
              <a:t>Medium agencies have continued to invest heavily in marketing through the Covid-19 period</a:t>
            </a:r>
          </a:p>
        </p:txBody>
      </p:sp>
      <p:sp>
        <p:nvSpPr>
          <p:cNvPr id="10" name="Rectangle 9">
            <a:extLst>
              <a:ext uri="{FF2B5EF4-FFF2-40B4-BE49-F238E27FC236}">
                <a16:creationId xmlns:a16="http://schemas.microsoft.com/office/drawing/2014/main" id="{5E37FF46-00AA-4B90-8244-BB04C2AFEE20}"/>
              </a:ext>
            </a:extLst>
          </p:cNvPr>
          <p:cNvSpPr/>
          <p:nvPr/>
        </p:nvSpPr>
        <p:spPr>
          <a:xfrm>
            <a:off x="10574010" y="5028788"/>
            <a:ext cx="994511" cy="646331"/>
          </a:xfrm>
          <a:prstGeom prst="rect">
            <a:avLst/>
          </a:prstGeom>
        </p:spPr>
        <p:txBody>
          <a:bodyPr wrap="square">
            <a:spAutoFit/>
          </a:bodyPr>
          <a:lstStyle/>
          <a:p>
            <a:r>
              <a:rPr lang="en-GB" b="1">
                <a:latin typeface="Century Gothic" panose="020B0502020202020204" pitchFamily="34" charset="0"/>
              </a:rPr>
              <a:t>-11%	</a:t>
            </a:r>
          </a:p>
        </p:txBody>
      </p:sp>
      <p:sp>
        <p:nvSpPr>
          <p:cNvPr id="11" name="Arrow: Down 10">
            <a:extLst>
              <a:ext uri="{FF2B5EF4-FFF2-40B4-BE49-F238E27FC236}">
                <a16:creationId xmlns:a16="http://schemas.microsoft.com/office/drawing/2014/main" id="{49CDE45F-955D-4532-8A77-6150A0920B2F}"/>
              </a:ext>
            </a:extLst>
          </p:cNvPr>
          <p:cNvSpPr/>
          <p:nvPr/>
        </p:nvSpPr>
        <p:spPr>
          <a:xfrm>
            <a:off x="10192771" y="5140391"/>
            <a:ext cx="174234" cy="17072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01AD761A-EAF2-42D5-9F67-AA41074D2560}"/>
              </a:ext>
            </a:extLst>
          </p:cNvPr>
          <p:cNvSpPr/>
          <p:nvPr/>
        </p:nvSpPr>
        <p:spPr>
          <a:xfrm rot="10800000">
            <a:off x="10055470" y="3257137"/>
            <a:ext cx="460801" cy="4608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ABEFB43A-27D1-46DE-BC77-CC82BF62CEC1}"/>
              </a:ext>
            </a:extLst>
          </p:cNvPr>
          <p:cNvSpPr/>
          <p:nvPr/>
        </p:nvSpPr>
        <p:spPr>
          <a:xfrm>
            <a:off x="10234207" y="3087735"/>
            <a:ext cx="132798" cy="99195"/>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4">
            <a:extLst>
              <a:ext uri="{FF2B5EF4-FFF2-40B4-BE49-F238E27FC236}">
                <a16:creationId xmlns:a16="http://schemas.microsoft.com/office/drawing/2014/main" id="{1EABD624-29DF-4913-A31E-6C1002402576}"/>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sp>
        <p:nvSpPr>
          <p:cNvPr id="15" name="Rectangle 14">
            <a:extLst>
              <a:ext uri="{FF2B5EF4-FFF2-40B4-BE49-F238E27FC236}">
                <a16:creationId xmlns:a16="http://schemas.microsoft.com/office/drawing/2014/main" id="{98D607C0-8706-4F54-9F5A-9E07B0180924}"/>
              </a:ext>
            </a:extLst>
          </p:cNvPr>
          <p:cNvSpPr/>
          <p:nvPr/>
        </p:nvSpPr>
        <p:spPr>
          <a:xfrm>
            <a:off x="10574010" y="3343674"/>
            <a:ext cx="994511" cy="646331"/>
          </a:xfrm>
          <a:prstGeom prst="rect">
            <a:avLst/>
          </a:prstGeom>
        </p:spPr>
        <p:txBody>
          <a:bodyPr wrap="square">
            <a:spAutoFit/>
          </a:bodyPr>
          <a:lstStyle/>
          <a:p>
            <a:r>
              <a:rPr lang="en-GB" b="1">
                <a:latin typeface="Century Gothic" panose="020B0502020202020204" pitchFamily="34" charset="0"/>
              </a:rPr>
              <a:t>+50%	</a:t>
            </a:r>
          </a:p>
        </p:txBody>
      </p:sp>
      <p:sp>
        <p:nvSpPr>
          <p:cNvPr id="16" name="Rectangle 15">
            <a:extLst>
              <a:ext uri="{FF2B5EF4-FFF2-40B4-BE49-F238E27FC236}">
                <a16:creationId xmlns:a16="http://schemas.microsoft.com/office/drawing/2014/main" id="{E13E24AC-5D22-4794-9AB6-9F3B49D86879}"/>
              </a:ext>
            </a:extLst>
          </p:cNvPr>
          <p:cNvSpPr/>
          <p:nvPr/>
        </p:nvSpPr>
        <p:spPr>
          <a:xfrm>
            <a:off x="10574010" y="2920914"/>
            <a:ext cx="994511" cy="646331"/>
          </a:xfrm>
          <a:prstGeom prst="rect">
            <a:avLst/>
          </a:prstGeom>
        </p:spPr>
        <p:txBody>
          <a:bodyPr wrap="square">
            <a:spAutoFit/>
          </a:bodyPr>
          <a:lstStyle/>
          <a:p>
            <a:r>
              <a:rPr lang="en-GB" b="1">
                <a:latin typeface="Century Gothic" panose="020B0502020202020204" pitchFamily="34" charset="0"/>
              </a:rPr>
              <a:t>-1%	</a:t>
            </a:r>
          </a:p>
        </p:txBody>
      </p:sp>
    </p:spTree>
    <p:extLst>
      <p:ext uri="{BB962C8B-B14F-4D97-AF65-F5344CB8AC3E}">
        <p14:creationId xmlns:p14="http://schemas.microsoft.com/office/powerpoint/2010/main" val="203175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3FFA381-C5B2-4AA3-B6EA-C3273EF51445}"/>
              </a:ext>
            </a:extLst>
          </p:cNvPr>
          <p:cNvCxnSpPr/>
          <p:nvPr/>
        </p:nvCxnSpPr>
        <p:spPr>
          <a:xfrm>
            <a:off x="3000529" y="2324559"/>
            <a:ext cx="0" cy="412030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E37590-02A0-4452-84DE-6358703B9E3F}"/>
              </a:ext>
            </a:extLst>
          </p:cNvPr>
          <p:cNvSpPr>
            <a:spLocks noGrp="1"/>
          </p:cNvSpPr>
          <p:nvPr>
            <p:ph type="title"/>
          </p:nvPr>
        </p:nvSpPr>
        <p:spPr>
          <a:xfrm>
            <a:off x="838200" y="365125"/>
            <a:ext cx="9448800" cy="941161"/>
          </a:xfrm>
        </p:spPr>
        <p:txBody>
          <a:bodyPr>
            <a:noAutofit/>
          </a:bodyPr>
          <a:lstStyle/>
          <a:p>
            <a:r>
              <a:rPr lang="en-GB" sz="2800" dirty="0"/>
              <a:t>Allocated marketing spend for small agencies is far lower than medium and large agencies</a:t>
            </a:r>
          </a:p>
        </p:txBody>
      </p:sp>
      <p:sp>
        <p:nvSpPr>
          <p:cNvPr id="4" name="Footer Placeholder 3">
            <a:extLst>
              <a:ext uri="{FF2B5EF4-FFF2-40B4-BE49-F238E27FC236}">
                <a16:creationId xmlns:a16="http://schemas.microsoft.com/office/drawing/2014/main" id="{7917C731-0087-4AAF-B54C-C0309FEC7847}"/>
              </a:ext>
            </a:extLst>
          </p:cNvPr>
          <p:cNvSpPr>
            <a:spLocks noGrp="1"/>
          </p:cNvSpPr>
          <p:nvPr>
            <p:ph type="ftr" sz="quarter" idx="11"/>
          </p:nvPr>
        </p:nvSpPr>
        <p:spPr/>
        <p:txBody>
          <a:bodyPr/>
          <a:lstStyle/>
          <a:p>
            <a:fld id="{A06387B2-7A61-DC40-A17B-3BFC5FA5102E}" type="slidenum">
              <a:rPr lang="en-GB" smtClean="0"/>
              <a:pPr/>
              <a:t>14</a:t>
            </a:fld>
            <a:endParaRPr lang="en-GB"/>
          </a:p>
        </p:txBody>
      </p:sp>
      <p:cxnSp>
        <p:nvCxnSpPr>
          <p:cNvPr id="10" name="Straight Connector 9">
            <a:extLst>
              <a:ext uri="{FF2B5EF4-FFF2-40B4-BE49-F238E27FC236}">
                <a16:creationId xmlns:a16="http://schemas.microsoft.com/office/drawing/2014/main" id="{452CBD82-F5E2-4922-BE4E-781992FE41E3}"/>
              </a:ext>
            </a:extLst>
          </p:cNvPr>
          <p:cNvCxnSpPr>
            <a:cxnSpLocks/>
          </p:cNvCxnSpPr>
          <p:nvPr/>
        </p:nvCxnSpPr>
        <p:spPr>
          <a:xfrm>
            <a:off x="7677945" y="2227060"/>
            <a:ext cx="0" cy="412929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687B3B0-E866-468A-8EF4-80A85DB1DAE9}"/>
              </a:ext>
            </a:extLst>
          </p:cNvPr>
          <p:cNvSpPr txBox="1"/>
          <p:nvPr/>
        </p:nvSpPr>
        <p:spPr>
          <a:xfrm>
            <a:off x="1120718" y="2950546"/>
            <a:ext cx="785793" cy="369332"/>
          </a:xfrm>
          <a:prstGeom prst="rect">
            <a:avLst/>
          </a:prstGeom>
          <a:noFill/>
        </p:spPr>
        <p:txBody>
          <a:bodyPr wrap="none" rtlCol="0">
            <a:spAutoFit/>
          </a:bodyPr>
          <a:lstStyle/>
          <a:p>
            <a:r>
              <a:rPr lang="en-GB">
                <a:solidFill>
                  <a:schemeClr val="accent4"/>
                </a:solidFill>
                <a:latin typeface="Century Gothic Bold" panose="020B0702020202020204" pitchFamily="34" charset="0"/>
              </a:rPr>
              <a:t>Small</a:t>
            </a:r>
          </a:p>
        </p:txBody>
      </p:sp>
      <p:sp>
        <p:nvSpPr>
          <p:cNvPr id="28" name="TextBox 27">
            <a:extLst>
              <a:ext uri="{FF2B5EF4-FFF2-40B4-BE49-F238E27FC236}">
                <a16:creationId xmlns:a16="http://schemas.microsoft.com/office/drawing/2014/main" id="{22FF9B01-F3ED-414D-8366-C9CA44517788}"/>
              </a:ext>
            </a:extLst>
          </p:cNvPr>
          <p:cNvSpPr txBox="1"/>
          <p:nvPr/>
        </p:nvSpPr>
        <p:spPr>
          <a:xfrm>
            <a:off x="877062" y="4302037"/>
            <a:ext cx="1103187" cy="369332"/>
          </a:xfrm>
          <a:prstGeom prst="rect">
            <a:avLst/>
          </a:prstGeom>
          <a:noFill/>
        </p:spPr>
        <p:txBody>
          <a:bodyPr wrap="none" rtlCol="0">
            <a:spAutoFit/>
          </a:bodyPr>
          <a:lstStyle/>
          <a:p>
            <a:r>
              <a:rPr lang="en-GB">
                <a:solidFill>
                  <a:schemeClr val="accent1"/>
                </a:solidFill>
                <a:latin typeface="Century Gothic Bold" panose="020B0702020202020204" pitchFamily="34" charset="0"/>
              </a:rPr>
              <a:t>Medium</a:t>
            </a:r>
          </a:p>
        </p:txBody>
      </p:sp>
      <p:sp>
        <p:nvSpPr>
          <p:cNvPr id="29" name="TextBox 28">
            <a:extLst>
              <a:ext uri="{FF2B5EF4-FFF2-40B4-BE49-F238E27FC236}">
                <a16:creationId xmlns:a16="http://schemas.microsoft.com/office/drawing/2014/main" id="{46682F25-C04E-4D52-8F3D-547E2C7E2D34}"/>
              </a:ext>
            </a:extLst>
          </p:cNvPr>
          <p:cNvSpPr txBox="1"/>
          <p:nvPr/>
        </p:nvSpPr>
        <p:spPr>
          <a:xfrm>
            <a:off x="1107894" y="5664990"/>
            <a:ext cx="811441" cy="369332"/>
          </a:xfrm>
          <a:prstGeom prst="rect">
            <a:avLst/>
          </a:prstGeom>
          <a:noFill/>
        </p:spPr>
        <p:txBody>
          <a:bodyPr wrap="none" rtlCol="0">
            <a:spAutoFit/>
          </a:bodyPr>
          <a:lstStyle/>
          <a:p>
            <a:r>
              <a:rPr lang="en-GB">
                <a:solidFill>
                  <a:schemeClr val="bg2"/>
                </a:solidFill>
                <a:latin typeface="Century Gothic Bold" panose="020B0702020202020204" pitchFamily="34" charset="0"/>
              </a:rPr>
              <a:t>Large</a:t>
            </a:r>
          </a:p>
        </p:txBody>
      </p:sp>
      <p:grpSp>
        <p:nvGrpSpPr>
          <p:cNvPr id="9" name="Group 8">
            <a:extLst>
              <a:ext uri="{FF2B5EF4-FFF2-40B4-BE49-F238E27FC236}">
                <a16:creationId xmlns:a16="http://schemas.microsoft.com/office/drawing/2014/main" id="{5B1435D8-B570-4887-9F9D-794CA2A24B7B}"/>
              </a:ext>
            </a:extLst>
          </p:cNvPr>
          <p:cNvGrpSpPr/>
          <p:nvPr/>
        </p:nvGrpSpPr>
        <p:grpSpPr>
          <a:xfrm>
            <a:off x="1698121" y="1818387"/>
            <a:ext cx="9445866" cy="4626480"/>
            <a:chOff x="1698121" y="1818387"/>
            <a:chExt cx="10960173" cy="4626480"/>
          </a:xfrm>
        </p:grpSpPr>
        <p:grpSp>
          <p:nvGrpSpPr>
            <p:cNvPr id="8" name="Group 7">
              <a:extLst>
                <a:ext uri="{FF2B5EF4-FFF2-40B4-BE49-F238E27FC236}">
                  <a16:creationId xmlns:a16="http://schemas.microsoft.com/office/drawing/2014/main" id="{9FCFDED9-4381-4BA6-8EAD-C94BAF7E82BD}"/>
                </a:ext>
              </a:extLst>
            </p:cNvPr>
            <p:cNvGrpSpPr/>
            <p:nvPr/>
          </p:nvGrpSpPr>
          <p:grpSpPr>
            <a:xfrm>
              <a:off x="1698121" y="1818387"/>
              <a:ext cx="10960173" cy="4626480"/>
              <a:chOff x="1698121" y="1818387"/>
              <a:chExt cx="10960173" cy="4626480"/>
            </a:xfrm>
          </p:grpSpPr>
          <p:grpSp>
            <p:nvGrpSpPr>
              <p:cNvPr id="5" name="Group 4">
                <a:extLst>
                  <a:ext uri="{FF2B5EF4-FFF2-40B4-BE49-F238E27FC236}">
                    <a16:creationId xmlns:a16="http://schemas.microsoft.com/office/drawing/2014/main" id="{BC8C5156-7BF7-41DB-B6B6-DA9753820670}"/>
                  </a:ext>
                </a:extLst>
              </p:cNvPr>
              <p:cNvGrpSpPr/>
              <p:nvPr/>
            </p:nvGrpSpPr>
            <p:grpSpPr>
              <a:xfrm>
                <a:off x="1698121" y="1818387"/>
                <a:ext cx="10960173" cy="4626480"/>
                <a:chOff x="1698121" y="1818387"/>
                <a:chExt cx="10960173" cy="4626480"/>
              </a:xfrm>
            </p:grpSpPr>
            <p:grpSp>
              <p:nvGrpSpPr>
                <p:cNvPr id="3" name="Group 2">
                  <a:extLst>
                    <a:ext uri="{FF2B5EF4-FFF2-40B4-BE49-F238E27FC236}">
                      <a16:creationId xmlns:a16="http://schemas.microsoft.com/office/drawing/2014/main" id="{7C2EB5D4-3B20-488A-8775-B08D7326B06A}"/>
                    </a:ext>
                  </a:extLst>
                </p:cNvPr>
                <p:cNvGrpSpPr/>
                <p:nvPr/>
              </p:nvGrpSpPr>
              <p:grpSpPr>
                <a:xfrm>
                  <a:off x="1698121" y="1818387"/>
                  <a:ext cx="10960173" cy="4526851"/>
                  <a:chOff x="1698121" y="1818387"/>
                  <a:chExt cx="10960173" cy="4526851"/>
                </a:xfrm>
              </p:grpSpPr>
              <p:graphicFrame>
                <p:nvGraphicFramePr>
                  <p:cNvPr id="13" name="Chart 12">
                    <a:extLst>
                      <a:ext uri="{FF2B5EF4-FFF2-40B4-BE49-F238E27FC236}">
                        <a16:creationId xmlns:a16="http://schemas.microsoft.com/office/drawing/2014/main" id="{BF94CCD1-A7AE-4B51-A470-CD0FC19C3CC8}"/>
                      </a:ext>
                    </a:extLst>
                  </p:cNvPr>
                  <p:cNvGraphicFramePr/>
                  <p:nvPr>
                    <p:extLst>
                      <p:ext uri="{D42A27DB-BD31-4B8C-83A1-F6EECF244321}">
                        <p14:modId xmlns:p14="http://schemas.microsoft.com/office/powerpoint/2010/main" val="790992377"/>
                      </p:ext>
                    </p:extLst>
                  </p:nvPr>
                </p:nvGraphicFramePr>
                <p:xfrm>
                  <a:off x="1698121" y="2560949"/>
                  <a:ext cx="9655679" cy="1283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C017CE0-B198-4BA9-8530-A91EBCA8DDCE}"/>
                      </a:ext>
                    </a:extLst>
                  </p:cNvPr>
                  <p:cNvSpPr txBox="1"/>
                  <p:nvPr/>
                </p:nvSpPr>
                <p:spPr>
                  <a:xfrm>
                    <a:off x="1773610" y="2240708"/>
                    <a:ext cx="1398140"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Less than £50k</a:t>
                    </a:r>
                  </a:p>
                </p:txBody>
              </p:sp>
              <p:sp>
                <p:nvSpPr>
                  <p:cNvPr id="16" name="TextBox 15">
                    <a:extLst>
                      <a:ext uri="{FF2B5EF4-FFF2-40B4-BE49-F238E27FC236}">
                        <a16:creationId xmlns:a16="http://schemas.microsoft.com/office/drawing/2014/main" id="{838B435A-45C2-4B2E-8B08-F0EF88191DAC}"/>
                      </a:ext>
                    </a:extLst>
                  </p:cNvPr>
                  <p:cNvSpPr txBox="1"/>
                  <p:nvPr/>
                </p:nvSpPr>
                <p:spPr>
                  <a:xfrm>
                    <a:off x="3463560" y="2240708"/>
                    <a:ext cx="930063"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£50-100k</a:t>
                    </a:r>
                  </a:p>
                </p:txBody>
              </p:sp>
              <p:sp>
                <p:nvSpPr>
                  <p:cNvPr id="17" name="TextBox 16">
                    <a:extLst>
                      <a:ext uri="{FF2B5EF4-FFF2-40B4-BE49-F238E27FC236}">
                        <a16:creationId xmlns:a16="http://schemas.microsoft.com/office/drawing/2014/main" id="{3ABA8B7D-6B35-4822-9BA9-4AE23C12177E}"/>
                      </a:ext>
                    </a:extLst>
                  </p:cNvPr>
                  <p:cNvSpPr txBox="1"/>
                  <p:nvPr/>
                </p:nvSpPr>
                <p:spPr>
                  <a:xfrm>
                    <a:off x="4725507" y="2240708"/>
                    <a:ext cx="1029449"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£100-250k</a:t>
                    </a:r>
                  </a:p>
                </p:txBody>
              </p:sp>
              <p:sp>
                <p:nvSpPr>
                  <p:cNvPr id="19" name="TextBox 18">
                    <a:extLst>
                      <a:ext uri="{FF2B5EF4-FFF2-40B4-BE49-F238E27FC236}">
                        <a16:creationId xmlns:a16="http://schemas.microsoft.com/office/drawing/2014/main" id="{62078367-7671-4823-AE18-D4B9AC78C2CB}"/>
                      </a:ext>
                    </a:extLst>
                  </p:cNvPr>
                  <p:cNvSpPr txBox="1"/>
                  <p:nvPr/>
                </p:nvSpPr>
                <p:spPr>
                  <a:xfrm>
                    <a:off x="6076421" y="2240708"/>
                    <a:ext cx="1029449"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£250-500k</a:t>
                    </a:r>
                  </a:p>
                </p:txBody>
              </p:sp>
              <p:sp>
                <p:nvSpPr>
                  <p:cNvPr id="20" name="TextBox 19">
                    <a:extLst>
                      <a:ext uri="{FF2B5EF4-FFF2-40B4-BE49-F238E27FC236}">
                        <a16:creationId xmlns:a16="http://schemas.microsoft.com/office/drawing/2014/main" id="{23939402-4DCB-487E-80E4-38C1255782BF}"/>
                      </a:ext>
                    </a:extLst>
                  </p:cNvPr>
                  <p:cNvSpPr txBox="1"/>
                  <p:nvPr/>
                </p:nvSpPr>
                <p:spPr>
                  <a:xfrm>
                    <a:off x="7525395" y="2240708"/>
                    <a:ext cx="776175"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£500k+</a:t>
                    </a:r>
                  </a:p>
                </p:txBody>
              </p:sp>
              <p:sp>
                <p:nvSpPr>
                  <p:cNvPr id="21" name="TextBox 20">
                    <a:extLst>
                      <a:ext uri="{FF2B5EF4-FFF2-40B4-BE49-F238E27FC236}">
                        <a16:creationId xmlns:a16="http://schemas.microsoft.com/office/drawing/2014/main" id="{35CE2703-9CDC-4EB6-8D28-73A3E6C41C01}"/>
                      </a:ext>
                    </a:extLst>
                  </p:cNvPr>
                  <p:cNvSpPr txBox="1"/>
                  <p:nvPr/>
                </p:nvSpPr>
                <p:spPr>
                  <a:xfrm>
                    <a:off x="8698653" y="2240708"/>
                    <a:ext cx="1239442"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Under review</a:t>
                    </a:r>
                  </a:p>
                </p:txBody>
              </p:sp>
              <p:sp>
                <p:nvSpPr>
                  <p:cNvPr id="23" name="TextBox 22">
                    <a:extLst>
                      <a:ext uri="{FF2B5EF4-FFF2-40B4-BE49-F238E27FC236}">
                        <a16:creationId xmlns:a16="http://schemas.microsoft.com/office/drawing/2014/main" id="{DC27BE8D-1269-4884-B46C-FC8A46325FA2}"/>
                      </a:ext>
                    </a:extLst>
                  </p:cNvPr>
                  <p:cNvSpPr txBox="1"/>
                  <p:nvPr/>
                </p:nvSpPr>
                <p:spPr>
                  <a:xfrm>
                    <a:off x="10081072" y="2240708"/>
                    <a:ext cx="1140057" cy="307777"/>
                  </a:xfrm>
                  <a:prstGeom prst="rect">
                    <a:avLst/>
                  </a:prstGeom>
                  <a:noFill/>
                </p:spPr>
                <p:txBody>
                  <a:bodyPr wrap="none" rtlCol="0">
                    <a:spAutoFit/>
                  </a:bodyPr>
                  <a:lstStyle/>
                  <a:p>
                    <a:pPr algn="ctr"/>
                    <a:r>
                      <a:rPr lang="en-GB" sz="1400">
                        <a:latin typeface="Arial" panose="020B0604020202020204" pitchFamily="34" charset="0"/>
                        <a:cs typeface="Arial" panose="020B0604020202020204" pitchFamily="34" charset="0"/>
                      </a:rPr>
                      <a:t>I don’t know</a:t>
                    </a:r>
                  </a:p>
                </p:txBody>
              </p:sp>
              <p:sp>
                <p:nvSpPr>
                  <p:cNvPr id="35" name="TextBox 34">
                    <a:extLst>
                      <a:ext uri="{FF2B5EF4-FFF2-40B4-BE49-F238E27FC236}">
                        <a16:creationId xmlns:a16="http://schemas.microsoft.com/office/drawing/2014/main" id="{AB1D6413-09E7-4D60-9CC7-B56693861CB7}"/>
                      </a:ext>
                    </a:extLst>
                  </p:cNvPr>
                  <p:cNvSpPr txBox="1"/>
                  <p:nvPr/>
                </p:nvSpPr>
                <p:spPr>
                  <a:xfrm flipH="1">
                    <a:off x="2234147" y="1818387"/>
                    <a:ext cx="7723706" cy="369332"/>
                  </a:xfrm>
                  <a:prstGeom prst="rect">
                    <a:avLst/>
                  </a:prstGeom>
                  <a:noFill/>
                </p:spPr>
                <p:txBody>
                  <a:bodyPr wrap="square" rtlCol="0">
                    <a:spAutoFit/>
                  </a:bodyPr>
                  <a:lstStyle/>
                  <a:p>
                    <a:pPr algn="ctr"/>
                    <a:r>
                      <a:rPr lang="en-GB">
                        <a:solidFill>
                          <a:schemeClr val="accent1"/>
                        </a:solidFill>
                        <a:latin typeface="Century Gothic Bold" panose="020B0702020202020204" pitchFamily="34" charset="0"/>
                      </a:rPr>
                      <a:t>Allocated marketing spend, by agency size</a:t>
                    </a:r>
                  </a:p>
                </p:txBody>
              </p:sp>
              <p:graphicFrame>
                <p:nvGraphicFramePr>
                  <p:cNvPr id="22" name="Chart 21">
                    <a:extLst>
                      <a:ext uri="{FF2B5EF4-FFF2-40B4-BE49-F238E27FC236}">
                        <a16:creationId xmlns:a16="http://schemas.microsoft.com/office/drawing/2014/main" id="{CA3338CD-C1F1-4501-851E-59B70FFC0AC1}"/>
                      </a:ext>
                    </a:extLst>
                  </p:cNvPr>
                  <p:cNvGraphicFramePr/>
                  <p:nvPr>
                    <p:extLst>
                      <p:ext uri="{D42A27DB-BD31-4B8C-83A1-F6EECF244321}">
                        <p14:modId xmlns:p14="http://schemas.microsoft.com/office/powerpoint/2010/main" val="2075122420"/>
                      </p:ext>
                    </p:extLst>
                  </p:nvPr>
                </p:nvGraphicFramePr>
                <p:xfrm>
                  <a:off x="1698121" y="3817129"/>
                  <a:ext cx="9655679" cy="128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8FA862A9-9903-4416-B620-DCC9145D760B}"/>
                      </a:ext>
                    </a:extLst>
                  </p:cNvPr>
                  <p:cNvGraphicFramePr/>
                  <p:nvPr>
                    <p:extLst>
                      <p:ext uri="{D42A27DB-BD31-4B8C-83A1-F6EECF244321}">
                        <p14:modId xmlns:p14="http://schemas.microsoft.com/office/powerpoint/2010/main" val="3551332164"/>
                      </p:ext>
                    </p:extLst>
                  </p:nvPr>
                </p:nvGraphicFramePr>
                <p:xfrm>
                  <a:off x="1698121" y="5062198"/>
                  <a:ext cx="9655679" cy="1283040"/>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5F8AB72C-5752-44F8-B8C7-C1C4E2F8FC27}"/>
                      </a:ext>
                    </a:extLst>
                  </p:cNvPr>
                  <p:cNvSpPr txBox="1"/>
                  <p:nvPr/>
                </p:nvSpPr>
                <p:spPr>
                  <a:xfrm>
                    <a:off x="11474553" y="2240708"/>
                    <a:ext cx="1183741"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Average (£000s)</a:t>
                    </a:r>
                  </a:p>
                </p:txBody>
              </p:sp>
            </p:grpSp>
            <p:cxnSp>
              <p:nvCxnSpPr>
                <p:cNvPr id="30" name="Straight Connector 29">
                  <a:extLst>
                    <a:ext uri="{FF2B5EF4-FFF2-40B4-BE49-F238E27FC236}">
                      <a16:creationId xmlns:a16="http://schemas.microsoft.com/office/drawing/2014/main" id="{91FF7760-989C-4859-B1AB-B02E70E9ACD1}"/>
                    </a:ext>
                  </a:extLst>
                </p:cNvPr>
                <p:cNvCxnSpPr/>
                <p:nvPr/>
              </p:nvCxnSpPr>
              <p:spPr>
                <a:xfrm>
                  <a:off x="4594033" y="2324559"/>
                  <a:ext cx="0" cy="412030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A2B5B336-880E-4636-A1E0-5D4533792F16}"/>
                  </a:ext>
                </a:extLst>
              </p:cNvPr>
              <p:cNvCxnSpPr/>
              <p:nvPr/>
            </p:nvCxnSpPr>
            <p:spPr>
              <a:xfrm>
                <a:off x="5916057" y="2324559"/>
                <a:ext cx="0" cy="412030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0E614AF3-62B7-4B11-954B-E2A91C0E2961}"/>
                </a:ext>
              </a:extLst>
            </p:cNvPr>
            <p:cNvCxnSpPr/>
            <p:nvPr/>
          </p:nvCxnSpPr>
          <p:spPr>
            <a:xfrm>
              <a:off x="7293165" y="2324559"/>
              <a:ext cx="0" cy="412030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3" name="Text Placeholder 4">
            <a:extLst>
              <a:ext uri="{FF2B5EF4-FFF2-40B4-BE49-F238E27FC236}">
                <a16:creationId xmlns:a16="http://schemas.microsoft.com/office/drawing/2014/main" id="{72C55425-197F-4367-951C-17BFBF28DC3E}"/>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sp>
        <p:nvSpPr>
          <p:cNvPr id="34" name="Rectangle 33">
            <a:extLst>
              <a:ext uri="{FF2B5EF4-FFF2-40B4-BE49-F238E27FC236}">
                <a16:creationId xmlns:a16="http://schemas.microsoft.com/office/drawing/2014/main" id="{7E01DCEC-C973-4CFB-8984-778D628D2B39}"/>
              </a:ext>
            </a:extLst>
          </p:cNvPr>
          <p:cNvSpPr/>
          <p:nvPr/>
        </p:nvSpPr>
        <p:spPr>
          <a:xfrm>
            <a:off x="846005" y="6345773"/>
            <a:ext cx="6096000" cy="338554"/>
          </a:xfrm>
          <a:prstGeom prst="rect">
            <a:avLst/>
          </a:prstGeom>
        </p:spPr>
        <p:txBody>
          <a:bodyPr>
            <a:spAutoFit/>
          </a:bodyPr>
          <a:lstStyle/>
          <a:p>
            <a:r>
              <a:rPr lang="en-US" sz="800">
                <a:solidFill>
                  <a:schemeClr val="tx2"/>
                </a:solidFill>
                <a:latin typeface="Arial" panose="020B0604020202020204" pitchFamily="34" charset="0"/>
                <a:cs typeface="Arial" panose="020B0604020202020204" pitchFamily="34" charset="0"/>
              </a:rPr>
              <a:t>Question: </a:t>
            </a:r>
            <a:r>
              <a:rPr lang="en-GB" sz="800">
                <a:solidFill>
                  <a:schemeClr val="tx2"/>
                </a:solidFill>
                <a:latin typeface="Arial" panose="020B0604020202020204" pitchFamily="34" charset="0"/>
                <a:cs typeface="Arial" panose="020B0604020202020204" pitchFamily="34" charset="0"/>
              </a:rPr>
              <a:t>Q6 What budget has been allocated to agency marketing for the next 12 months?</a:t>
            </a:r>
          </a:p>
          <a:p>
            <a:r>
              <a:rPr lang="en-US" sz="800">
                <a:solidFill>
                  <a:schemeClr val="tx2"/>
                </a:solidFill>
                <a:latin typeface="Arial" panose="020B0604020202020204" pitchFamily="34" charset="0"/>
                <a:cs typeface="Arial" panose="020B0604020202020204" pitchFamily="34" charset="0"/>
              </a:rPr>
              <a:t>Base: all respondents </a:t>
            </a:r>
            <a:r>
              <a:rPr lang="en-US" sz="800">
                <a:solidFill>
                  <a:schemeClr val="tx2"/>
                </a:solidFill>
                <a:latin typeface="Arial" panose="020B0604020202020204"/>
              </a:rPr>
              <a:t>(74 new business directors, 46 Small, 22 Medium and 6 Large agencies)</a:t>
            </a:r>
            <a:endParaRPr lang="en-GB" sz="800">
              <a:solidFill>
                <a:schemeClr val="tx2"/>
              </a:solidFill>
              <a:latin typeface="Arial" panose="020B0604020202020204" pitchFamily="34" charset="0"/>
              <a:cs typeface="Arial" panose="020B0604020202020204" pitchFamily="34" charset="0"/>
            </a:endParaRPr>
          </a:p>
        </p:txBody>
      </p:sp>
      <p:graphicFrame>
        <p:nvGraphicFramePr>
          <p:cNvPr id="36" name="Chart 35">
            <a:extLst>
              <a:ext uri="{FF2B5EF4-FFF2-40B4-BE49-F238E27FC236}">
                <a16:creationId xmlns:a16="http://schemas.microsoft.com/office/drawing/2014/main" id="{855B9B2C-C418-4362-BBB4-60C03BAD682D}"/>
              </a:ext>
            </a:extLst>
          </p:cNvPr>
          <p:cNvGraphicFramePr/>
          <p:nvPr>
            <p:extLst>
              <p:ext uri="{D42A27DB-BD31-4B8C-83A1-F6EECF244321}">
                <p14:modId xmlns:p14="http://schemas.microsoft.com/office/powerpoint/2010/main" val="1627737321"/>
              </p:ext>
            </p:extLst>
          </p:nvPr>
        </p:nvGraphicFramePr>
        <p:xfrm>
          <a:off x="8567976" y="2560949"/>
          <a:ext cx="4114800" cy="43926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053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43E26-7AC2-4D81-B80F-4770616D2CFA}"/>
              </a:ext>
            </a:extLst>
          </p:cNvPr>
          <p:cNvSpPr>
            <a:spLocks noGrp="1"/>
          </p:cNvSpPr>
          <p:nvPr>
            <p:ph type="title"/>
          </p:nvPr>
        </p:nvSpPr>
        <p:spPr/>
        <p:txBody>
          <a:bodyPr>
            <a:normAutofit fontScale="90000"/>
          </a:bodyPr>
          <a:lstStyle/>
          <a:p>
            <a:r>
              <a:rPr lang="en-GB"/>
              <a:t>Despite a decrease management connections are still the most important</a:t>
            </a:r>
          </a:p>
        </p:txBody>
      </p:sp>
      <p:sp>
        <p:nvSpPr>
          <p:cNvPr id="4" name="Footer Placeholder 3">
            <a:extLst>
              <a:ext uri="{FF2B5EF4-FFF2-40B4-BE49-F238E27FC236}">
                <a16:creationId xmlns:a16="http://schemas.microsoft.com/office/drawing/2014/main" id="{3852654C-913E-45CB-833F-625FD620E798}"/>
              </a:ext>
            </a:extLst>
          </p:cNvPr>
          <p:cNvSpPr>
            <a:spLocks noGrp="1"/>
          </p:cNvSpPr>
          <p:nvPr>
            <p:ph type="ftr" sz="quarter" idx="11"/>
          </p:nvPr>
        </p:nvSpPr>
        <p:spPr/>
        <p:txBody>
          <a:bodyPr/>
          <a:lstStyle/>
          <a:p>
            <a:fld id="{A06387B2-7A61-DC40-A17B-3BFC5FA5102E}" type="slidenum">
              <a:rPr lang="en-GB"/>
              <a:pPr/>
              <a:t>15</a:t>
            </a:fld>
            <a:endParaRPr lang="en-GB"/>
          </a:p>
        </p:txBody>
      </p:sp>
      <p:graphicFrame>
        <p:nvGraphicFramePr>
          <p:cNvPr id="26" name="Content Placeholder 7">
            <a:extLst>
              <a:ext uri="{FF2B5EF4-FFF2-40B4-BE49-F238E27FC236}">
                <a16:creationId xmlns:a16="http://schemas.microsoft.com/office/drawing/2014/main" id="{F5B29DD4-57F4-4EFF-8BD7-C771A025D5D1}"/>
              </a:ext>
            </a:extLst>
          </p:cNvPr>
          <p:cNvGraphicFramePr>
            <a:graphicFrameLocks/>
          </p:cNvGraphicFramePr>
          <p:nvPr>
            <p:extLst>
              <p:ext uri="{D42A27DB-BD31-4B8C-83A1-F6EECF244321}">
                <p14:modId xmlns:p14="http://schemas.microsoft.com/office/powerpoint/2010/main" val="2928543251"/>
              </p:ext>
            </p:extLst>
          </p:nvPr>
        </p:nvGraphicFramePr>
        <p:xfrm>
          <a:off x="8142965" y="1284101"/>
          <a:ext cx="2624687" cy="1523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7">
            <a:extLst>
              <a:ext uri="{FF2B5EF4-FFF2-40B4-BE49-F238E27FC236}">
                <a16:creationId xmlns:a16="http://schemas.microsoft.com/office/drawing/2014/main" id="{65C8D0BE-2482-42B9-A6C3-4413F2605E3C}"/>
              </a:ext>
            </a:extLst>
          </p:cNvPr>
          <p:cNvGraphicFramePr>
            <a:graphicFrameLocks/>
          </p:cNvGraphicFramePr>
          <p:nvPr>
            <p:extLst>
              <p:ext uri="{D42A27DB-BD31-4B8C-83A1-F6EECF244321}">
                <p14:modId xmlns:p14="http://schemas.microsoft.com/office/powerpoint/2010/main" val="1959576854"/>
              </p:ext>
            </p:extLst>
          </p:nvPr>
        </p:nvGraphicFramePr>
        <p:xfrm>
          <a:off x="4493049" y="3030977"/>
          <a:ext cx="2624687" cy="15238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7">
            <a:extLst>
              <a:ext uri="{FF2B5EF4-FFF2-40B4-BE49-F238E27FC236}">
                <a16:creationId xmlns:a16="http://schemas.microsoft.com/office/drawing/2014/main" id="{4ABDB142-594D-417C-8DEA-E74FFFFAEBD9}"/>
              </a:ext>
            </a:extLst>
          </p:cNvPr>
          <p:cNvGraphicFramePr>
            <a:graphicFrameLocks/>
          </p:cNvGraphicFramePr>
          <p:nvPr>
            <p:extLst>
              <p:ext uri="{D42A27DB-BD31-4B8C-83A1-F6EECF244321}">
                <p14:modId xmlns:p14="http://schemas.microsoft.com/office/powerpoint/2010/main" val="456473982"/>
              </p:ext>
            </p:extLst>
          </p:nvPr>
        </p:nvGraphicFramePr>
        <p:xfrm>
          <a:off x="8142965" y="3030977"/>
          <a:ext cx="2624687" cy="1523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ontent Placeholder 7">
            <a:extLst>
              <a:ext uri="{FF2B5EF4-FFF2-40B4-BE49-F238E27FC236}">
                <a16:creationId xmlns:a16="http://schemas.microsoft.com/office/drawing/2014/main" id="{C4F1D4C4-8596-479E-AA53-4BBFE535E7EE}"/>
              </a:ext>
            </a:extLst>
          </p:cNvPr>
          <p:cNvGraphicFramePr>
            <a:graphicFrameLocks/>
          </p:cNvGraphicFramePr>
          <p:nvPr>
            <p:extLst>
              <p:ext uri="{D42A27DB-BD31-4B8C-83A1-F6EECF244321}">
                <p14:modId xmlns:p14="http://schemas.microsoft.com/office/powerpoint/2010/main" val="1307105338"/>
              </p:ext>
            </p:extLst>
          </p:nvPr>
        </p:nvGraphicFramePr>
        <p:xfrm>
          <a:off x="8142965" y="4817102"/>
          <a:ext cx="2624687" cy="15238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ontent Placeholder 7">
            <a:extLst>
              <a:ext uri="{FF2B5EF4-FFF2-40B4-BE49-F238E27FC236}">
                <a16:creationId xmlns:a16="http://schemas.microsoft.com/office/drawing/2014/main" id="{0FF543B3-DBC5-48CC-B3FF-1F0375222107}"/>
              </a:ext>
            </a:extLst>
          </p:cNvPr>
          <p:cNvGraphicFramePr>
            <a:graphicFrameLocks/>
          </p:cNvGraphicFramePr>
          <p:nvPr>
            <p:extLst>
              <p:ext uri="{D42A27DB-BD31-4B8C-83A1-F6EECF244321}">
                <p14:modId xmlns:p14="http://schemas.microsoft.com/office/powerpoint/2010/main" val="3584558655"/>
              </p:ext>
            </p:extLst>
          </p:nvPr>
        </p:nvGraphicFramePr>
        <p:xfrm>
          <a:off x="4493049" y="4817102"/>
          <a:ext cx="2624687" cy="1523814"/>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1E4F42A3-784B-4952-A8BC-07CBB7DBEC8F}"/>
              </a:ext>
            </a:extLst>
          </p:cNvPr>
          <p:cNvSpPr txBox="1"/>
          <p:nvPr/>
        </p:nvSpPr>
        <p:spPr>
          <a:xfrm flipH="1">
            <a:off x="4337312" y="691970"/>
            <a:ext cx="7016487" cy="338554"/>
          </a:xfrm>
          <a:prstGeom prst="rect">
            <a:avLst/>
          </a:prstGeom>
          <a:noFill/>
        </p:spPr>
        <p:txBody>
          <a:bodyPr wrap="square" rtlCol="0">
            <a:spAutoFit/>
          </a:bodyPr>
          <a:lstStyle/>
          <a:p>
            <a:pPr algn="ctr"/>
            <a:r>
              <a:rPr lang="en-GB" sz="1600" dirty="0">
                <a:solidFill>
                  <a:schemeClr val="accent1"/>
                </a:solidFill>
                <a:latin typeface="Century Gothic Bold" panose="020B0702020202020204" pitchFamily="34" charset="0"/>
              </a:rPr>
              <a:t>Top three prospecting strategies, last four years</a:t>
            </a:r>
          </a:p>
        </p:txBody>
      </p:sp>
      <p:sp>
        <p:nvSpPr>
          <p:cNvPr id="32" name="TextBox 31">
            <a:extLst>
              <a:ext uri="{FF2B5EF4-FFF2-40B4-BE49-F238E27FC236}">
                <a16:creationId xmlns:a16="http://schemas.microsoft.com/office/drawing/2014/main" id="{7F3CEFAB-23DB-401D-B4CE-8E1796FA0922}"/>
              </a:ext>
            </a:extLst>
          </p:cNvPr>
          <p:cNvSpPr txBox="1"/>
          <p:nvPr/>
        </p:nvSpPr>
        <p:spPr>
          <a:xfrm flipH="1">
            <a:off x="8142966" y="1103860"/>
            <a:ext cx="2154312" cy="276999"/>
          </a:xfrm>
          <a:prstGeom prst="rect">
            <a:avLst/>
          </a:prstGeom>
          <a:noFill/>
        </p:spPr>
        <p:txBody>
          <a:bodyPr wrap="square" rtlCol="0">
            <a:spAutoFit/>
          </a:bodyPr>
          <a:lstStyle/>
          <a:p>
            <a:r>
              <a:rPr lang="en-GB" sz="1200">
                <a:solidFill>
                  <a:srgbClr val="5B645F"/>
                </a:solidFill>
                <a:latin typeface="Arial" panose="020B0604020202020204"/>
              </a:rPr>
              <a:t>Asking clients for referrals</a:t>
            </a:r>
          </a:p>
        </p:txBody>
      </p:sp>
      <p:sp>
        <p:nvSpPr>
          <p:cNvPr id="33" name="TextBox 32">
            <a:extLst>
              <a:ext uri="{FF2B5EF4-FFF2-40B4-BE49-F238E27FC236}">
                <a16:creationId xmlns:a16="http://schemas.microsoft.com/office/drawing/2014/main" id="{A2A3A46D-A537-48AC-A645-48902F26C448}"/>
              </a:ext>
            </a:extLst>
          </p:cNvPr>
          <p:cNvSpPr txBox="1"/>
          <p:nvPr/>
        </p:nvSpPr>
        <p:spPr>
          <a:xfrm flipH="1">
            <a:off x="4493049" y="2834741"/>
            <a:ext cx="3317863" cy="276999"/>
          </a:xfrm>
          <a:prstGeom prst="rect">
            <a:avLst/>
          </a:prstGeom>
          <a:noFill/>
        </p:spPr>
        <p:txBody>
          <a:bodyPr wrap="square" rtlCol="0">
            <a:spAutoFit/>
          </a:bodyPr>
          <a:lstStyle/>
          <a:p>
            <a:r>
              <a:rPr lang="en-GB" sz="1200">
                <a:solidFill>
                  <a:srgbClr val="5B645F"/>
                </a:solidFill>
                <a:latin typeface="Arial" panose="020B0604020202020204"/>
              </a:rPr>
              <a:t>Forming alliances and partnerships</a:t>
            </a:r>
          </a:p>
        </p:txBody>
      </p:sp>
      <p:sp>
        <p:nvSpPr>
          <p:cNvPr id="34" name="TextBox 33">
            <a:extLst>
              <a:ext uri="{FF2B5EF4-FFF2-40B4-BE49-F238E27FC236}">
                <a16:creationId xmlns:a16="http://schemas.microsoft.com/office/drawing/2014/main" id="{55F4195A-0395-4FC7-A4BA-68B86505660C}"/>
              </a:ext>
            </a:extLst>
          </p:cNvPr>
          <p:cNvSpPr txBox="1"/>
          <p:nvPr/>
        </p:nvSpPr>
        <p:spPr>
          <a:xfrm flipH="1">
            <a:off x="8142966" y="2834741"/>
            <a:ext cx="3317863" cy="276999"/>
          </a:xfrm>
          <a:prstGeom prst="rect">
            <a:avLst/>
          </a:prstGeom>
          <a:noFill/>
        </p:spPr>
        <p:txBody>
          <a:bodyPr wrap="square" rtlCol="0">
            <a:spAutoFit/>
          </a:bodyPr>
          <a:lstStyle/>
          <a:p>
            <a:r>
              <a:rPr lang="en-GB" sz="1200">
                <a:solidFill>
                  <a:srgbClr val="5B645F"/>
                </a:solidFill>
                <a:latin typeface="Arial" panose="020B0604020202020204"/>
              </a:rPr>
              <a:t>Using intermediaries</a:t>
            </a:r>
          </a:p>
        </p:txBody>
      </p:sp>
      <p:sp>
        <p:nvSpPr>
          <p:cNvPr id="35" name="TextBox 34">
            <a:extLst>
              <a:ext uri="{FF2B5EF4-FFF2-40B4-BE49-F238E27FC236}">
                <a16:creationId xmlns:a16="http://schemas.microsoft.com/office/drawing/2014/main" id="{0F152E96-295D-48B7-AB5E-F0E67AC18155}"/>
              </a:ext>
            </a:extLst>
          </p:cNvPr>
          <p:cNvSpPr txBox="1"/>
          <p:nvPr/>
        </p:nvSpPr>
        <p:spPr>
          <a:xfrm flipH="1">
            <a:off x="4493049" y="4642873"/>
            <a:ext cx="3317863" cy="276999"/>
          </a:xfrm>
          <a:prstGeom prst="rect">
            <a:avLst/>
          </a:prstGeom>
          <a:noFill/>
        </p:spPr>
        <p:txBody>
          <a:bodyPr wrap="square" rtlCol="0">
            <a:spAutoFit/>
          </a:bodyPr>
          <a:lstStyle/>
          <a:p>
            <a:r>
              <a:rPr lang="en-GB" sz="1200">
                <a:solidFill>
                  <a:srgbClr val="5B645F"/>
                </a:solidFill>
                <a:latin typeface="Arial" panose="020B0604020202020204"/>
              </a:rPr>
              <a:t>Group opportunities in agency network</a:t>
            </a:r>
          </a:p>
        </p:txBody>
      </p:sp>
      <p:sp>
        <p:nvSpPr>
          <p:cNvPr id="36" name="TextBox 35">
            <a:extLst>
              <a:ext uri="{FF2B5EF4-FFF2-40B4-BE49-F238E27FC236}">
                <a16:creationId xmlns:a16="http://schemas.microsoft.com/office/drawing/2014/main" id="{F7D0E288-F3C6-4952-8780-15B2912A7A80}"/>
              </a:ext>
            </a:extLst>
          </p:cNvPr>
          <p:cNvSpPr txBox="1"/>
          <p:nvPr/>
        </p:nvSpPr>
        <p:spPr>
          <a:xfrm flipH="1">
            <a:off x="8142966" y="4642873"/>
            <a:ext cx="3317863" cy="276999"/>
          </a:xfrm>
          <a:prstGeom prst="rect">
            <a:avLst/>
          </a:prstGeom>
          <a:noFill/>
        </p:spPr>
        <p:txBody>
          <a:bodyPr wrap="square" rtlCol="0">
            <a:spAutoFit/>
          </a:bodyPr>
          <a:lstStyle/>
          <a:p>
            <a:r>
              <a:rPr lang="en-GB" sz="1200">
                <a:solidFill>
                  <a:srgbClr val="5B645F"/>
                </a:solidFill>
                <a:latin typeface="Arial" panose="020B0604020202020204"/>
              </a:rPr>
              <a:t>Using lead generation agencies</a:t>
            </a:r>
          </a:p>
        </p:txBody>
      </p:sp>
      <p:graphicFrame>
        <p:nvGraphicFramePr>
          <p:cNvPr id="37" name="Content Placeholder 7">
            <a:extLst>
              <a:ext uri="{FF2B5EF4-FFF2-40B4-BE49-F238E27FC236}">
                <a16:creationId xmlns:a16="http://schemas.microsoft.com/office/drawing/2014/main" id="{69526C2F-7B9F-4953-8E87-E370F09D7463}"/>
              </a:ext>
            </a:extLst>
          </p:cNvPr>
          <p:cNvGraphicFramePr>
            <a:graphicFrameLocks/>
          </p:cNvGraphicFramePr>
          <p:nvPr>
            <p:extLst>
              <p:ext uri="{D42A27DB-BD31-4B8C-83A1-F6EECF244321}">
                <p14:modId xmlns:p14="http://schemas.microsoft.com/office/powerpoint/2010/main" val="1150705889"/>
              </p:ext>
            </p:extLst>
          </p:nvPr>
        </p:nvGraphicFramePr>
        <p:xfrm>
          <a:off x="4493049" y="1264394"/>
          <a:ext cx="2624687" cy="1523814"/>
        </p:xfrm>
        <a:graphic>
          <a:graphicData uri="http://schemas.openxmlformats.org/drawingml/2006/chart">
            <c:chart xmlns:c="http://schemas.openxmlformats.org/drawingml/2006/chart" xmlns:r="http://schemas.openxmlformats.org/officeDocument/2006/relationships" r:id="rId8"/>
          </a:graphicData>
        </a:graphic>
      </p:graphicFrame>
      <p:sp>
        <p:nvSpPr>
          <p:cNvPr id="38" name="TextBox 37">
            <a:extLst>
              <a:ext uri="{FF2B5EF4-FFF2-40B4-BE49-F238E27FC236}">
                <a16:creationId xmlns:a16="http://schemas.microsoft.com/office/drawing/2014/main" id="{DD46E7E6-ADF7-4D4A-9E95-930460B90BD6}"/>
              </a:ext>
            </a:extLst>
          </p:cNvPr>
          <p:cNvSpPr txBox="1"/>
          <p:nvPr/>
        </p:nvSpPr>
        <p:spPr>
          <a:xfrm flipH="1">
            <a:off x="4493049" y="1103860"/>
            <a:ext cx="3494180" cy="276999"/>
          </a:xfrm>
          <a:prstGeom prst="rect">
            <a:avLst/>
          </a:prstGeom>
          <a:noFill/>
        </p:spPr>
        <p:txBody>
          <a:bodyPr wrap="square" rtlCol="0">
            <a:spAutoFit/>
          </a:bodyPr>
          <a:lstStyle/>
          <a:p>
            <a:r>
              <a:rPr lang="en-GB" sz="1200">
                <a:solidFill>
                  <a:srgbClr val="5B645F"/>
                </a:solidFill>
                <a:latin typeface="Arial" panose="020B0604020202020204"/>
              </a:rPr>
              <a:t>Management network connections</a:t>
            </a:r>
          </a:p>
        </p:txBody>
      </p:sp>
      <p:sp>
        <p:nvSpPr>
          <p:cNvPr id="39" name="TextBox 38">
            <a:extLst>
              <a:ext uri="{FF2B5EF4-FFF2-40B4-BE49-F238E27FC236}">
                <a16:creationId xmlns:a16="http://schemas.microsoft.com/office/drawing/2014/main" id="{3427CF40-BEF8-4F98-BAD4-69047683F5E6}"/>
              </a:ext>
            </a:extLst>
          </p:cNvPr>
          <p:cNvSpPr txBox="1"/>
          <p:nvPr/>
        </p:nvSpPr>
        <p:spPr>
          <a:xfrm>
            <a:off x="7038127" y="1493908"/>
            <a:ext cx="772785" cy="584775"/>
          </a:xfrm>
          <a:prstGeom prst="rect">
            <a:avLst/>
          </a:prstGeom>
          <a:noFill/>
        </p:spPr>
        <p:txBody>
          <a:bodyPr wrap="square" rtlCol="0">
            <a:spAutoFit/>
          </a:bodyPr>
          <a:lstStyle/>
          <a:p>
            <a:r>
              <a:rPr lang="en-GB" dirty="0">
                <a:solidFill>
                  <a:schemeClr val="accent3"/>
                </a:solidFill>
                <a:latin typeface="Century Gothic Bold" panose="020B0702020202020204" pitchFamily="34" charset="0"/>
              </a:rPr>
              <a:t>62% </a:t>
            </a:r>
            <a:r>
              <a:rPr lang="en-GB" sz="1400" dirty="0">
                <a:solidFill>
                  <a:schemeClr val="accent3"/>
                </a:solidFill>
                <a:latin typeface="Arial" panose="020B0604020202020204"/>
              </a:rPr>
              <a:t>(-14)</a:t>
            </a:r>
            <a:endParaRPr lang="en-GB" dirty="0">
              <a:solidFill>
                <a:schemeClr val="accent3"/>
              </a:solidFill>
              <a:latin typeface="Arial" panose="020B0604020202020204"/>
            </a:endParaRPr>
          </a:p>
        </p:txBody>
      </p:sp>
      <p:sp>
        <p:nvSpPr>
          <p:cNvPr id="40" name="TextBox 39">
            <a:extLst>
              <a:ext uri="{FF2B5EF4-FFF2-40B4-BE49-F238E27FC236}">
                <a16:creationId xmlns:a16="http://schemas.microsoft.com/office/drawing/2014/main" id="{D06743E6-3674-4FDA-A64A-8FC83439D242}"/>
              </a:ext>
            </a:extLst>
          </p:cNvPr>
          <p:cNvSpPr txBox="1"/>
          <p:nvPr/>
        </p:nvSpPr>
        <p:spPr>
          <a:xfrm>
            <a:off x="7038127" y="3487988"/>
            <a:ext cx="772785" cy="584775"/>
          </a:xfrm>
          <a:prstGeom prst="rect">
            <a:avLst/>
          </a:prstGeom>
          <a:noFill/>
        </p:spPr>
        <p:txBody>
          <a:bodyPr wrap="square" rtlCol="0">
            <a:spAutoFit/>
          </a:bodyPr>
          <a:lstStyle/>
          <a:p>
            <a:r>
              <a:rPr lang="en-GB" dirty="0">
                <a:solidFill>
                  <a:schemeClr val="accent3"/>
                </a:solidFill>
                <a:latin typeface="Century Gothic Bold" panose="020B0702020202020204" pitchFamily="34" charset="0"/>
              </a:rPr>
              <a:t>45% </a:t>
            </a:r>
            <a:r>
              <a:rPr lang="en-GB" sz="1400" dirty="0">
                <a:solidFill>
                  <a:schemeClr val="accent3"/>
                </a:solidFill>
                <a:latin typeface="Arial" panose="020B0604020202020204"/>
              </a:rPr>
              <a:t>(+7)</a:t>
            </a:r>
            <a:endParaRPr lang="en-GB" dirty="0">
              <a:solidFill>
                <a:schemeClr val="accent3"/>
              </a:solidFill>
              <a:latin typeface="Arial" panose="020B0604020202020204"/>
            </a:endParaRPr>
          </a:p>
        </p:txBody>
      </p:sp>
      <p:sp>
        <p:nvSpPr>
          <p:cNvPr id="41" name="TextBox 40">
            <a:extLst>
              <a:ext uri="{FF2B5EF4-FFF2-40B4-BE49-F238E27FC236}">
                <a16:creationId xmlns:a16="http://schemas.microsoft.com/office/drawing/2014/main" id="{177269F9-0B80-45FF-B449-5B774A567420}"/>
              </a:ext>
            </a:extLst>
          </p:cNvPr>
          <p:cNvSpPr txBox="1"/>
          <p:nvPr/>
        </p:nvSpPr>
        <p:spPr>
          <a:xfrm>
            <a:off x="10660063" y="1743421"/>
            <a:ext cx="772785" cy="584775"/>
          </a:xfrm>
          <a:prstGeom prst="rect">
            <a:avLst/>
          </a:prstGeom>
          <a:noFill/>
        </p:spPr>
        <p:txBody>
          <a:bodyPr wrap="square" rtlCol="0">
            <a:spAutoFit/>
          </a:bodyPr>
          <a:lstStyle/>
          <a:p>
            <a:r>
              <a:rPr lang="en-GB">
                <a:solidFill>
                  <a:schemeClr val="accent3"/>
                </a:solidFill>
                <a:latin typeface="Century Gothic Bold" panose="020B0702020202020204" pitchFamily="34" charset="0"/>
              </a:rPr>
              <a:t>40% </a:t>
            </a:r>
            <a:r>
              <a:rPr lang="en-GB" sz="1400">
                <a:solidFill>
                  <a:schemeClr val="accent3"/>
                </a:solidFill>
                <a:latin typeface="Arial" panose="020B0604020202020204"/>
              </a:rPr>
              <a:t>(-2)</a:t>
            </a:r>
            <a:endParaRPr lang="en-GB">
              <a:solidFill>
                <a:schemeClr val="accent3"/>
              </a:solidFill>
              <a:latin typeface="Arial" panose="020B0604020202020204"/>
            </a:endParaRPr>
          </a:p>
        </p:txBody>
      </p:sp>
      <p:sp>
        <p:nvSpPr>
          <p:cNvPr id="42" name="TextBox 41">
            <a:extLst>
              <a:ext uri="{FF2B5EF4-FFF2-40B4-BE49-F238E27FC236}">
                <a16:creationId xmlns:a16="http://schemas.microsoft.com/office/drawing/2014/main" id="{B086452A-F387-4704-B83A-85137104180C}"/>
              </a:ext>
            </a:extLst>
          </p:cNvPr>
          <p:cNvSpPr txBox="1"/>
          <p:nvPr/>
        </p:nvSpPr>
        <p:spPr>
          <a:xfrm>
            <a:off x="10660063" y="3432274"/>
            <a:ext cx="772785" cy="584775"/>
          </a:xfrm>
          <a:prstGeom prst="rect">
            <a:avLst/>
          </a:prstGeom>
          <a:noFill/>
        </p:spPr>
        <p:txBody>
          <a:bodyPr wrap="square" rtlCol="0">
            <a:spAutoFit/>
          </a:bodyPr>
          <a:lstStyle/>
          <a:p>
            <a:r>
              <a:rPr lang="en-GB">
                <a:solidFill>
                  <a:schemeClr val="accent3"/>
                </a:solidFill>
                <a:latin typeface="Century Gothic Bold" panose="020B0702020202020204" pitchFamily="34" charset="0"/>
              </a:rPr>
              <a:t>40% </a:t>
            </a:r>
            <a:r>
              <a:rPr lang="en-GB" sz="1400">
                <a:solidFill>
                  <a:schemeClr val="accent3"/>
                </a:solidFill>
                <a:latin typeface="Arial" panose="020B0604020202020204"/>
              </a:rPr>
              <a:t>(+1)</a:t>
            </a:r>
            <a:endParaRPr lang="en-GB">
              <a:solidFill>
                <a:schemeClr val="accent3"/>
              </a:solidFill>
              <a:latin typeface="Arial" panose="020B0604020202020204"/>
            </a:endParaRPr>
          </a:p>
        </p:txBody>
      </p:sp>
      <p:sp>
        <p:nvSpPr>
          <p:cNvPr id="43" name="TextBox 42">
            <a:extLst>
              <a:ext uri="{FF2B5EF4-FFF2-40B4-BE49-F238E27FC236}">
                <a16:creationId xmlns:a16="http://schemas.microsoft.com/office/drawing/2014/main" id="{2DEE3061-98CB-4617-9FE4-E916F9294993}"/>
              </a:ext>
            </a:extLst>
          </p:cNvPr>
          <p:cNvSpPr txBox="1"/>
          <p:nvPr/>
        </p:nvSpPr>
        <p:spPr>
          <a:xfrm>
            <a:off x="10660063" y="5325309"/>
            <a:ext cx="772785" cy="584775"/>
          </a:xfrm>
          <a:prstGeom prst="rect">
            <a:avLst/>
          </a:prstGeom>
          <a:noFill/>
        </p:spPr>
        <p:txBody>
          <a:bodyPr wrap="square" rtlCol="0">
            <a:spAutoFit/>
          </a:bodyPr>
          <a:lstStyle/>
          <a:p>
            <a:r>
              <a:rPr lang="en-GB" dirty="0">
                <a:solidFill>
                  <a:schemeClr val="accent3"/>
                </a:solidFill>
                <a:latin typeface="Century Gothic Bold" panose="020B0702020202020204" pitchFamily="34" charset="0"/>
              </a:rPr>
              <a:t>26% </a:t>
            </a:r>
            <a:r>
              <a:rPr lang="en-GB" sz="1400" dirty="0">
                <a:solidFill>
                  <a:schemeClr val="accent3"/>
                </a:solidFill>
                <a:latin typeface="Arial" panose="020B0604020202020204"/>
              </a:rPr>
              <a:t>(-2)</a:t>
            </a:r>
            <a:endParaRPr lang="en-GB" dirty="0">
              <a:solidFill>
                <a:schemeClr val="accent3"/>
              </a:solidFill>
              <a:latin typeface="Arial" panose="020B0604020202020204"/>
            </a:endParaRPr>
          </a:p>
        </p:txBody>
      </p:sp>
      <p:sp>
        <p:nvSpPr>
          <p:cNvPr id="44" name="TextBox 43">
            <a:extLst>
              <a:ext uri="{FF2B5EF4-FFF2-40B4-BE49-F238E27FC236}">
                <a16:creationId xmlns:a16="http://schemas.microsoft.com/office/drawing/2014/main" id="{AFB012F5-BACF-405E-8147-589D05352180}"/>
              </a:ext>
            </a:extLst>
          </p:cNvPr>
          <p:cNvSpPr txBox="1"/>
          <p:nvPr/>
        </p:nvSpPr>
        <p:spPr>
          <a:xfrm>
            <a:off x="7038127" y="5325309"/>
            <a:ext cx="772785" cy="584775"/>
          </a:xfrm>
          <a:prstGeom prst="rect">
            <a:avLst/>
          </a:prstGeom>
          <a:noFill/>
        </p:spPr>
        <p:txBody>
          <a:bodyPr wrap="square" rtlCol="0">
            <a:spAutoFit/>
          </a:bodyPr>
          <a:lstStyle/>
          <a:p>
            <a:r>
              <a:rPr lang="en-GB" dirty="0">
                <a:solidFill>
                  <a:schemeClr val="accent3"/>
                </a:solidFill>
                <a:latin typeface="Century Gothic Bold" panose="020B0702020202020204" pitchFamily="34" charset="0"/>
              </a:rPr>
              <a:t>29% </a:t>
            </a:r>
            <a:r>
              <a:rPr lang="en-GB" sz="1400" dirty="0">
                <a:solidFill>
                  <a:schemeClr val="accent3"/>
                </a:solidFill>
                <a:latin typeface="Arial" panose="020B0604020202020204"/>
              </a:rPr>
              <a:t>(-6)</a:t>
            </a:r>
            <a:endParaRPr lang="en-GB" dirty="0">
              <a:solidFill>
                <a:schemeClr val="accent3"/>
              </a:solidFill>
              <a:latin typeface="Arial" panose="020B0604020202020204"/>
            </a:endParaRPr>
          </a:p>
        </p:txBody>
      </p:sp>
      <p:sp>
        <p:nvSpPr>
          <p:cNvPr id="45" name="TextBox 8">
            <a:extLst>
              <a:ext uri="{FF2B5EF4-FFF2-40B4-BE49-F238E27FC236}">
                <a16:creationId xmlns:a16="http://schemas.microsoft.com/office/drawing/2014/main" id="{43D586DD-6D68-4E92-9A77-06CCEB49A789}"/>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latin typeface="Arial" panose="020B0604020202020204"/>
              </a:rPr>
              <a:t>Q</a:t>
            </a:r>
            <a:r>
              <a:rPr lang="en-GB" sz="800" dirty="0">
                <a:solidFill>
                  <a:schemeClr val="tx2"/>
                </a:solidFill>
                <a:latin typeface="Arial" panose="020B0604020202020204"/>
              </a:rPr>
              <a:t>4 What are your top 3 prospecting strategies? (Please select up to three answers)</a:t>
            </a:r>
          </a:p>
          <a:p>
            <a:r>
              <a:rPr lang="en-US" sz="800" dirty="0">
                <a:solidFill>
                  <a:schemeClr val="tx2"/>
                </a:solidFill>
                <a:latin typeface="Arial" panose="020B0604020202020204"/>
              </a:rPr>
              <a:t>Base: all respondents </a:t>
            </a:r>
            <a:r>
              <a:rPr lang="en-US" sz="800" dirty="0">
                <a:solidFill>
                  <a:schemeClr val="tx2"/>
                </a:solidFill>
                <a:latin typeface="Arial" panose="020B0604020202020204" pitchFamily="34" charset="0"/>
                <a:cs typeface="Arial" panose="020B0604020202020204" pitchFamily="34" charset="0"/>
              </a:rPr>
              <a:t>(2017 -- 94 new business directors, 2018 – 84 new business directors, 2019 – 126 new business directors, 2020 – 74 new business directors) </a:t>
            </a:r>
            <a:endParaRPr lang="en-GB" sz="800" dirty="0">
              <a:solidFill>
                <a:schemeClr val="tx2"/>
              </a:solidFill>
              <a:latin typeface="Arial" panose="020B0604020202020204" pitchFamily="34" charset="0"/>
              <a:cs typeface="Arial" panose="020B0604020202020204" pitchFamily="34" charset="0"/>
            </a:endParaRPr>
          </a:p>
        </p:txBody>
      </p:sp>
      <p:sp>
        <p:nvSpPr>
          <p:cNvPr id="25" name="Text Placeholder 4">
            <a:extLst>
              <a:ext uri="{FF2B5EF4-FFF2-40B4-BE49-F238E27FC236}">
                <a16:creationId xmlns:a16="http://schemas.microsoft.com/office/drawing/2014/main" id="{65A96EF1-AEB3-49AB-881D-A2CE272B88F3}"/>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spTree>
    <p:extLst>
      <p:ext uri="{BB962C8B-B14F-4D97-AF65-F5344CB8AC3E}">
        <p14:creationId xmlns:p14="http://schemas.microsoft.com/office/powerpoint/2010/main" val="291452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EA4-75FE-4386-825A-7461F96F2742}"/>
              </a:ext>
            </a:extLst>
          </p:cNvPr>
          <p:cNvSpPr>
            <a:spLocks noGrp="1"/>
          </p:cNvSpPr>
          <p:nvPr>
            <p:ph type="title"/>
          </p:nvPr>
        </p:nvSpPr>
        <p:spPr>
          <a:xfrm>
            <a:off x="838200" y="365125"/>
            <a:ext cx="10515600" cy="941161"/>
          </a:xfrm>
        </p:spPr>
        <p:txBody>
          <a:bodyPr/>
          <a:lstStyle/>
          <a:p>
            <a:r>
              <a:rPr lang="en-GB" dirty="0"/>
              <a:t>But how does that fall out by agency size?</a:t>
            </a:r>
          </a:p>
        </p:txBody>
      </p:sp>
      <p:sp>
        <p:nvSpPr>
          <p:cNvPr id="4" name="Footer Placeholder 3">
            <a:extLst>
              <a:ext uri="{FF2B5EF4-FFF2-40B4-BE49-F238E27FC236}">
                <a16:creationId xmlns:a16="http://schemas.microsoft.com/office/drawing/2014/main" id="{DDFB8022-3B97-42A6-BFF9-84C6B20000FE}"/>
              </a:ext>
            </a:extLst>
          </p:cNvPr>
          <p:cNvSpPr>
            <a:spLocks noGrp="1"/>
          </p:cNvSpPr>
          <p:nvPr>
            <p:ph type="ftr" sz="quarter" idx="11"/>
          </p:nvPr>
        </p:nvSpPr>
        <p:spPr/>
        <p:txBody>
          <a:bodyPr/>
          <a:lstStyle/>
          <a:p>
            <a:fld id="{A06387B2-7A61-DC40-A17B-3BFC5FA5102E}" type="slidenum">
              <a:rPr lang="en-GB"/>
              <a:pPr/>
              <a:t>16</a:t>
            </a:fld>
            <a:endParaRPr lang="en-GB"/>
          </a:p>
        </p:txBody>
      </p:sp>
      <p:cxnSp>
        <p:nvCxnSpPr>
          <p:cNvPr id="70" name="Straight Connector 69">
            <a:extLst>
              <a:ext uri="{FF2B5EF4-FFF2-40B4-BE49-F238E27FC236}">
                <a16:creationId xmlns:a16="http://schemas.microsoft.com/office/drawing/2014/main" id="{550FF382-1906-4FE2-8805-168D04C116BA}"/>
              </a:ext>
            </a:extLst>
          </p:cNvPr>
          <p:cNvCxnSpPr>
            <a:cxnSpLocks/>
          </p:cNvCxnSpPr>
          <p:nvPr/>
        </p:nvCxnSpPr>
        <p:spPr>
          <a:xfrm>
            <a:off x="6880860" y="3631600"/>
            <a:ext cx="910590" cy="0"/>
          </a:xfrm>
          <a:prstGeom prst="line">
            <a:avLst/>
          </a:prstGeom>
          <a:noFill/>
          <a:ln w="6350" cap="flat" cmpd="sng" algn="ctr">
            <a:solidFill>
              <a:srgbClr val="5B645F"/>
            </a:solidFill>
            <a:prstDash val="solid"/>
            <a:miter lim="800000"/>
          </a:ln>
          <a:effectLst/>
        </p:spPr>
      </p:cxnSp>
      <p:cxnSp>
        <p:nvCxnSpPr>
          <p:cNvPr id="71" name="Straight Connector 70">
            <a:extLst>
              <a:ext uri="{FF2B5EF4-FFF2-40B4-BE49-F238E27FC236}">
                <a16:creationId xmlns:a16="http://schemas.microsoft.com/office/drawing/2014/main" id="{6BD08605-ECB7-4433-ABA3-1AEF3A8F09AB}"/>
              </a:ext>
            </a:extLst>
          </p:cNvPr>
          <p:cNvCxnSpPr>
            <a:cxnSpLocks/>
          </p:cNvCxnSpPr>
          <p:nvPr/>
        </p:nvCxnSpPr>
        <p:spPr>
          <a:xfrm>
            <a:off x="6287232" y="4098507"/>
            <a:ext cx="2391948" cy="0"/>
          </a:xfrm>
          <a:prstGeom prst="line">
            <a:avLst/>
          </a:prstGeom>
          <a:noFill/>
          <a:ln w="6350" cap="flat" cmpd="sng" algn="ctr">
            <a:solidFill>
              <a:srgbClr val="5B645F"/>
            </a:solidFill>
            <a:prstDash val="solid"/>
            <a:miter lim="800000"/>
          </a:ln>
          <a:effectLst/>
        </p:spPr>
      </p:cxnSp>
      <p:cxnSp>
        <p:nvCxnSpPr>
          <p:cNvPr id="72" name="Straight Connector 71">
            <a:extLst>
              <a:ext uri="{FF2B5EF4-FFF2-40B4-BE49-F238E27FC236}">
                <a16:creationId xmlns:a16="http://schemas.microsoft.com/office/drawing/2014/main" id="{5344FA3C-17AA-45B1-B1A3-BDD3784D15F6}"/>
              </a:ext>
            </a:extLst>
          </p:cNvPr>
          <p:cNvCxnSpPr>
            <a:cxnSpLocks/>
          </p:cNvCxnSpPr>
          <p:nvPr/>
        </p:nvCxnSpPr>
        <p:spPr>
          <a:xfrm>
            <a:off x="5494553" y="4566120"/>
            <a:ext cx="2230222" cy="0"/>
          </a:xfrm>
          <a:prstGeom prst="line">
            <a:avLst/>
          </a:prstGeom>
          <a:noFill/>
          <a:ln w="6350" cap="flat" cmpd="sng" algn="ctr">
            <a:solidFill>
              <a:srgbClr val="5B645F"/>
            </a:solidFill>
            <a:prstDash val="solid"/>
            <a:miter lim="800000"/>
          </a:ln>
          <a:effectLst/>
        </p:spPr>
      </p:cxnSp>
      <p:cxnSp>
        <p:nvCxnSpPr>
          <p:cNvPr id="73" name="Straight Connector 72">
            <a:extLst>
              <a:ext uri="{FF2B5EF4-FFF2-40B4-BE49-F238E27FC236}">
                <a16:creationId xmlns:a16="http://schemas.microsoft.com/office/drawing/2014/main" id="{7D9BFD9F-EA4C-4116-B642-F336861282B5}"/>
              </a:ext>
            </a:extLst>
          </p:cNvPr>
          <p:cNvCxnSpPr>
            <a:cxnSpLocks/>
          </p:cNvCxnSpPr>
          <p:nvPr/>
        </p:nvCxnSpPr>
        <p:spPr>
          <a:xfrm>
            <a:off x="5120640" y="5027026"/>
            <a:ext cx="5341620" cy="0"/>
          </a:xfrm>
          <a:prstGeom prst="line">
            <a:avLst/>
          </a:prstGeom>
          <a:noFill/>
          <a:ln w="6350" cap="flat" cmpd="sng" algn="ctr">
            <a:solidFill>
              <a:srgbClr val="5B645F"/>
            </a:solidFill>
            <a:prstDash val="solid"/>
            <a:miter lim="800000"/>
          </a:ln>
          <a:effectLst/>
        </p:spPr>
      </p:cxnSp>
      <p:cxnSp>
        <p:nvCxnSpPr>
          <p:cNvPr id="74" name="Straight Connector 73">
            <a:extLst>
              <a:ext uri="{FF2B5EF4-FFF2-40B4-BE49-F238E27FC236}">
                <a16:creationId xmlns:a16="http://schemas.microsoft.com/office/drawing/2014/main" id="{19F255A0-D0F0-46A7-8A50-3BA78B956C61}"/>
              </a:ext>
            </a:extLst>
          </p:cNvPr>
          <p:cNvCxnSpPr>
            <a:cxnSpLocks/>
          </p:cNvCxnSpPr>
          <p:nvPr/>
        </p:nvCxnSpPr>
        <p:spPr>
          <a:xfrm>
            <a:off x="5120640" y="5486400"/>
            <a:ext cx="1760220" cy="0"/>
          </a:xfrm>
          <a:prstGeom prst="line">
            <a:avLst/>
          </a:prstGeom>
          <a:noFill/>
          <a:ln w="6350" cap="flat" cmpd="sng" algn="ctr">
            <a:solidFill>
              <a:srgbClr val="5B645F"/>
            </a:solidFill>
            <a:prstDash val="solid"/>
            <a:miter lim="800000"/>
          </a:ln>
          <a:effectLst/>
        </p:spPr>
      </p:cxnSp>
      <p:cxnSp>
        <p:nvCxnSpPr>
          <p:cNvPr id="75" name="Straight Connector 74">
            <a:extLst>
              <a:ext uri="{FF2B5EF4-FFF2-40B4-BE49-F238E27FC236}">
                <a16:creationId xmlns:a16="http://schemas.microsoft.com/office/drawing/2014/main" id="{0965DF4C-045E-4A1A-A297-735655BE7A26}"/>
              </a:ext>
            </a:extLst>
          </p:cNvPr>
          <p:cNvCxnSpPr>
            <a:cxnSpLocks/>
          </p:cNvCxnSpPr>
          <p:nvPr/>
        </p:nvCxnSpPr>
        <p:spPr>
          <a:xfrm>
            <a:off x="7791450" y="3168191"/>
            <a:ext cx="1379637" cy="0"/>
          </a:xfrm>
          <a:prstGeom prst="line">
            <a:avLst/>
          </a:prstGeom>
          <a:noFill/>
          <a:ln w="6350" cap="flat" cmpd="sng" algn="ctr">
            <a:solidFill>
              <a:srgbClr val="5B645F"/>
            </a:solidFill>
            <a:prstDash val="solid"/>
            <a:miter lim="800000"/>
          </a:ln>
          <a:effectLst/>
        </p:spPr>
      </p:cxnSp>
      <p:graphicFrame>
        <p:nvGraphicFramePr>
          <p:cNvPr id="76" name="Table 75">
            <a:extLst>
              <a:ext uri="{FF2B5EF4-FFF2-40B4-BE49-F238E27FC236}">
                <a16:creationId xmlns:a16="http://schemas.microsoft.com/office/drawing/2014/main" id="{64D57785-AAFD-4A98-8C7F-1CFCCBE13D66}"/>
              </a:ext>
            </a:extLst>
          </p:cNvPr>
          <p:cNvGraphicFramePr>
            <a:graphicFrameLocks noGrp="1"/>
          </p:cNvGraphicFramePr>
          <p:nvPr/>
        </p:nvGraphicFramePr>
        <p:xfrm>
          <a:off x="0" y="2983350"/>
          <a:ext cx="3553858" cy="2678538"/>
        </p:xfrm>
        <a:graphic>
          <a:graphicData uri="http://schemas.openxmlformats.org/drawingml/2006/table">
            <a:tbl>
              <a:tblPr/>
              <a:tblGrid>
                <a:gridCol w="3553858">
                  <a:extLst>
                    <a:ext uri="{9D8B030D-6E8A-4147-A177-3AD203B41FA5}">
                      <a16:colId xmlns:a16="http://schemas.microsoft.com/office/drawing/2014/main" val="988776757"/>
                    </a:ext>
                  </a:extLst>
                </a:gridCol>
              </a:tblGrid>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Management network connections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0089247"/>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Forming alliances and partnerships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73924821"/>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Using Intermediaries</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773898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Asking clients for referrals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544296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Group opportunities in agency network</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91882003"/>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Using lead generation agencies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3787677"/>
                  </a:ext>
                </a:extLst>
              </a:tr>
            </a:tbl>
          </a:graphicData>
        </a:graphic>
      </p:graphicFrame>
      <p:sp>
        <p:nvSpPr>
          <p:cNvPr id="77" name="TextBox 76">
            <a:extLst>
              <a:ext uri="{FF2B5EF4-FFF2-40B4-BE49-F238E27FC236}">
                <a16:creationId xmlns:a16="http://schemas.microsoft.com/office/drawing/2014/main" id="{E42076D1-1410-4FC9-A639-B7CE814C82E4}"/>
              </a:ext>
            </a:extLst>
          </p:cNvPr>
          <p:cNvSpPr txBox="1"/>
          <p:nvPr/>
        </p:nvSpPr>
        <p:spPr>
          <a:xfrm>
            <a:off x="9128679" y="2745208"/>
            <a:ext cx="673582" cy="307777"/>
          </a:xfrm>
          <a:prstGeom prst="rect">
            <a:avLst/>
          </a:prstGeom>
          <a:noFill/>
        </p:spPr>
        <p:txBody>
          <a:bodyPr wrap="none" rtlCol="0">
            <a:spAutoFit/>
          </a:bodyPr>
          <a:lstStyle/>
          <a:p>
            <a:pPr algn="ctr"/>
            <a:r>
              <a:rPr lang="en-GB" sz="1400">
                <a:solidFill>
                  <a:srgbClr val="00BCF2"/>
                </a:solidFill>
                <a:latin typeface="Century Gothic Bold" panose="020B0702020202020204" pitchFamily="34" charset="0"/>
              </a:rPr>
              <a:t>Large</a:t>
            </a:r>
          </a:p>
        </p:txBody>
      </p:sp>
      <p:sp>
        <p:nvSpPr>
          <p:cNvPr id="78" name="TextBox 77">
            <a:extLst>
              <a:ext uri="{FF2B5EF4-FFF2-40B4-BE49-F238E27FC236}">
                <a16:creationId xmlns:a16="http://schemas.microsoft.com/office/drawing/2014/main" id="{E7EA5797-0C15-4904-A760-0F57AC421AAE}"/>
              </a:ext>
            </a:extLst>
          </p:cNvPr>
          <p:cNvSpPr txBox="1"/>
          <p:nvPr/>
        </p:nvSpPr>
        <p:spPr>
          <a:xfrm>
            <a:off x="4719854" y="5939726"/>
            <a:ext cx="673582" cy="307777"/>
          </a:xfrm>
          <a:prstGeom prst="rect">
            <a:avLst/>
          </a:prstGeom>
          <a:noFill/>
        </p:spPr>
        <p:txBody>
          <a:bodyPr wrap="none" rtlCol="0">
            <a:spAutoFit/>
          </a:bodyPr>
          <a:lstStyle/>
          <a:p>
            <a:pPr algn="ctr"/>
            <a:r>
              <a:rPr lang="en-GB" sz="1400">
                <a:solidFill>
                  <a:srgbClr val="00BCF2"/>
                </a:solidFill>
                <a:latin typeface="Century Gothic Bold" panose="020B0702020202020204" pitchFamily="34" charset="0"/>
              </a:rPr>
              <a:t>Large</a:t>
            </a:r>
          </a:p>
        </p:txBody>
      </p:sp>
      <p:sp>
        <p:nvSpPr>
          <p:cNvPr id="80" name="TextBox 8">
            <a:extLst>
              <a:ext uri="{FF2B5EF4-FFF2-40B4-BE49-F238E27FC236}">
                <a16:creationId xmlns:a16="http://schemas.microsoft.com/office/drawing/2014/main" id="{1CB4723E-9CD5-43E0-928F-1BB7A39BEAFB}"/>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latin typeface="Arial" panose="020B0604020202020204"/>
              </a:rPr>
              <a:t>Question: Q</a:t>
            </a:r>
            <a:r>
              <a:rPr lang="en-GB" sz="800" dirty="0">
                <a:solidFill>
                  <a:schemeClr val="tx2"/>
                </a:solidFill>
                <a:latin typeface="Arial" panose="020B0604020202020204"/>
              </a:rPr>
              <a:t>4 What are your top 3 prospecting strategies? (Please select up to three answers)</a:t>
            </a:r>
          </a:p>
          <a:p>
            <a:r>
              <a:rPr lang="en-US" sz="800" dirty="0">
                <a:solidFill>
                  <a:schemeClr val="tx2"/>
                </a:solidFill>
                <a:latin typeface="Arial" panose="020B0604020202020204"/>
              </a:rPr>
              <a:t>Base: all respondents (74 new business directors, 46 Small, 22 Medium and 6 Large agencies)</a:t>
            </a:r>
          </a:p>
        </p:txBody>
      </p:sp>
      <p:sp>
        <p:nvSpPr>
          <p:cNvPr id="81" name="TextBox 80">
            <a:extLst>
              <a:ext uri="{FF2B5EF4-FFF2-40B4-BE49-F238E27FC236}">
                <a16:creationId xmlns:a16="http://schemas.microsoft.com/office/drawing/2014/main" id="{47448350-0027-4B06-B41F-1459B16847E7}"/>
              </a:ext>
            </a:extLst>
          </p:cNvPr>
          <p:cNvSpPr txBox="1"/>
          <p:nvPr/>
        </p:nvSpPr>
        <p:spPr>
          <a:xfrm>
            <a:off x="8487377" y="2745208"/>
            <a:ext cx="651140" cy="307777"/>
          </a:xfrm>
          <a:prstGeom prst="rect">
            <a:avLst/>
          </a:prstGeom>
          <a:noFill/>
        </p:spPr>
        <p:txBody>
          <a:bodyPr wrap="none" rtlCol="0">
            <a:spAutoFit/>
          </a:bodyPr>
          <a:lstStyle/>
          <a:p>
            <a:pPr algn="ctr"/>
            <a:r>
              <a:rPr lang="en-GB" sz="1400">
                <a:solidFill>
                  <a:srgbClr val="40BAAE"/>
                </a:solidFill>
                <a:latin typeface="Century Gothic Bold" panose="020B0702020202020204" pitchFamily="34" charset="0"/>
              </a:rPr>
              <a:t>Small</a:t>
            </a:r>
          </a:p>
        </p:txBody>
      </p:sp>
      <p:sp>
        <p:nvSpPr>
          <p:cNvPr id="82" name="TextBox 81">
            <a:extLst>
              <a:ext uri="{FF2B5EF4-FFF2-40B4-BE49-F238E27FC236}">
                <a16:creationId xmlns:a16="http://schemas.microsoft.com/office/drawing/2014/main" id="{F994806E-F827-4555-84FF-E037894A9921}"/>
              </a:ext>
            </a:extLst>
          </p:cNvPr>
          <p:cNvSpPr txBox="1"/>
          <p:nvPr/>
        </p:nvSpPr>
        <p:spPr>
          <a:xfrm>
            <a:off x="5282830" y="5939726"/>
            <a:ext cx="651140" cy="307777"/>
          </a:xfrm>
          <a:prstGeom prst="rect">
            <a:avLst/>
          </a:prstGeom>
          <a:noFill/>
        </p:spPr>
        <p:txBody>
          <a:bodyPr wrap="none" rtlCol="0">
            <a:spAutoFit/>
          </a:bodyPr>
          <a:lstStyle/>
          <a:p>
            <a:pPr algn="ctr"/>
            <a:r>
              <a:rPr lang="en-GB" sz="1400">
                <a:solidFill>
                  <a:srgbClr val="40BAAE"/>
                </a:solidFill>
                <a:latin typeface="Century Gothic Bold" panose="020B0702020202020204" pitchFamily="34" charset="0"/>
              </a:rPr>
              <a:t>Small</a:t>
            </a:r>
          </a:p>
        </p:txBody>
      </p:sp>
      <p:sp>
        <p:nvSpPr>
          <p:cNvPr id="83" name="TextBox 82">
            <a:extLst>
              <a:ext uri="{FF2B5EF4-FFF2-40B4-BE49-F238E27FC236}">
                <a16:creationId xmlns:a16="http://schemas.microsoft.com/office/drawing/2014/main" id="{FDEFED2B-0BE1-47C9-AAC4-FA28BF6FB6C5}"/>
              </a:ext>
            </a:extLst>
          </p:cNvPr>
          <p:cNvSpPr txBox="1"/>
          <p:nvPr/>
        </p:nvSpPr>
        <p:spPr>
          <a:xfrm>
            <a:off x="7295120" y="2745208"/>
            <a:ext cx="899605" cy="307777"/>
          </a:xfrm>
          <a:prstGeom prst="rect">
            <a:avLst/>
          </a:prstGeom>
          <a:noFill/>
        </p:spPr>
        <p:txBody>
          <a:bodyPr wrap="none" rtlCol="0">
            <a:spAutoFit/>
          </a:bodyPr>
          <a:lstStyle/>
          <a:p>
            <a:pPr algn="ctr"/>
            <a:r>
              <a:rPr lang="en-GB" sz="1400">
                <a:solidFill>
                  <a:srgbClr val="F84CBC"/>
                </a:solidFill>
                <a:latin typeface="Century Gothic Bold" panose="020B0702020202020204" pitchFamily="34" charset="0"/>
              </a:rPr>
              <a:t>Medium</a:t>
            </a:r>
          </a:p>
        </p:txBody>
      </p:sp>
      <p:sp>
        <p:nvSpPr>
          <p:cNvPr id="84" name="TextBox 83">
            <a:extLst>
              <a:ext uri="{FF2B5EF4-FFF2-40B4-BE49-F238E27FC236}">
                <a16:creationId xmlns:a16="http://schemas.microsoft.com/office/drawing/2014/main" id="{8F3C44EF-2F11-41AD-8C04-1D9E1E0E40E7}"/>
              </a:ext>
            </a:extLst>
          </p:cNvPr>
          <p:cNvSpPr txBox="1"/>
          <p:nvPr/>
        </p:nvSpPr>
        <p:spPr>
          <a:xfrm>
            <a:off x="6451858" y="5939726"/>
            <a:ext cx="899605" cy="307777"/>
          </a:xfrm>
          <a:prstGeom prst="rect">
            <a:avLst/>
          </a:prstGeom>
          <a:noFill/>
        </p:spPr>
        <p:txBody>
          <a:bodyPr wrap="none" rtlCol="0">
            <a:spAutoFit/>
          </a:bodyPr>
          <a:lstStyle/>
          <a:p>
            <a:pPr algn="ctr"/>
            <a:r>
              <a:rPr lang="en-GB" sz="1400">
                <a:solidFill>
                  <a:srgbClr val="F84CBC"/>
                </a:solidFill>
                <a:latin typeface="Century Gothic Bold" panose="020B0702020202020204" pitchFamily="34" charset="0"/>
              </a:rPr>
              <a:t>Medium</a:t>
            </a:r>
          </a:p>
        </p:txBody>
      </p:sp>
      <p:graphicFrame>
        <p:nvGraphicFramePr>
          <p:cNvPr id="79" name="Content Placeholder 7">
            <a:extLst>
              <a:ext uri="{FF2B5EF4-FFF2-40B4-BE49-F238E27FC236}">
                <a16:creationId xmlns:a16="http://schemas.microsoft.com/office/drawing/2014/main" id="{97C0631B-1576-41C7-991C-CA44E7A88177}"/>
              </a:ext>
            </a:extLst>
          </p:cNvPr>
          <p:cNvGraphicFramePr>
            <a:graphicFrameLocks/>
          </p:cNvGraphicFramePr>
          <p:nvPr/>
        </p:nvGraphicFramePr>
        <p:xfrm>
          <a:off x="3349128" y="2401677"/>
          <a:ext cx="8004671" cy="3861491"/>
        </p:xfrm>
        <a:graphic>
          <a:graphicData uri="http://schemas.openxmlformats.org/drawingml/2006/chart">
            <c:chart xmlns:c="http://schemas.openxmlformats.org/drawingml/2006/chart" xmlns:r="http://schemas.openxmlformats.org/officeDocument/2006/relationships" r:id="rId3"/>
          </a:graphicData>
        </a:graphic>
      </p:graphicFrame>
      <p:sp>
        <p:nvSpPr>
          <p:cNvPr id="85" name="TextBox 84">
            <a:extLst>
              <a:ext uri="{FF2B5EF4-FFF2-40B4-BE49-F238E27FC236}">
                <a16:creationId xmlns:a16="http://schemas.microsoft.com/office/drawing/2014/main" id="{41E2F97E-B527-4607-90AA-90458B64DEDD}"/>
              </a:ext>
            </a:extLst>
          </p:cNvPr>
          <p:cNvSpPr txBox="1"/>
          <p:nvPr/>
        </p:nvSpPr>
        <p:spPr>
          <a:xfrm flipH="1">
            <a:off x="3712683" y="1871991"/>
            <a:ext cx="7641115" cy="338554"/>
          </a:xfrm>
          <a:prstGeom prst="rect">
            <a:avLst/>
          </a:prstGeom>
          <a:noFill/>
        </p:spPr>
        <p:txBody>
          <a:bodyPr wrap="square" rtlCol="0">
            <a:spAutoFit/>
          </a:bodyPr>
          <a:lstStyle/>
          <a:p>
            <a:pPr algn="ctr"/>
            <a:r>
              <a:rPr lang="en-GB" sz="1600">
                <a:solidFill>
                  <a:schemeClr val="accent1"/>
                </a:solidFill>
                <a:latin typeface="Century Gothic Bold" panose="020B0702020202020204" pitchFamily="34" charset="0"/>
              </a:rPr>
              <a:t>Prospecting strategies by agency size</a:t>
            </a:r>
          </a:p>
        </p:txBody>
      </p:sp>
      <p:sp>
        <p:nvSpPr>
          <p:cNvPr id="21" name="Text Placeholder 4">
            <a:extLst>
              <a:ext uri="{FF2B5EF4-FFF2-40B4-BE49-F238E27FC236}">
                <a16:creationId xmlns:a16="http://schemas.microsoft.com/office/drawing/2014/main" id="{1A272A27-CB01-4C25-8B4A-5EA71B8E7E54}"/>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spTree>
    <p:extLst>
      <p:ext uri="{BB962C8B-B14F-4D97-AF65-F5344CB8AC3E}">
        <p14:creationId xmlns:p14="http://schemas.microsoft.com/office/powerpoint/2010/main" val="162887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EA4-75FE-4386-825A-7461F96F2742}"/>
              </a:ext>
            </a:extLst>
          </p:cNvPr>
          <p:cNvSpPr>
            <a:spLocks noGrp="1"/>
          </p:cNvSpPr>
          <p:nvPr>
            <p:ph type="title"/>
          </p:nvPr>
        </p:nvSpPr>
        <p:spPr>
          <a:xfrm>
            <a:off x="838200" y="365125"/>
            <a:ext cx="9208477" cy="941161"/>
          </a:xfrm>
        </p:spPr>
        <p:txBody>
          <a:bodyPr>
            <a:normAutofit fontScale="90000"/>
          </a:bodyPr>
          <a:lstStyle/>
          <a:p>
            <a:r>
              <a:rPr lang="en-GB" dirty="0"/>
              <a:t>Small agencies exploit their management &amp; client connections</a:t>
            </a:r>
          </a:p>
        </p:txBody>
      </p:sp>
      <p:sp>
        <p:nvSpPr>
          <p:cNvPr id="4" name="Footer Placeholder 3">
            <a:extLst>
              <a:ext uri="{FF2B5EF4-FFF2-40B4-BE49-F238E27FC236}">
                <a16:creationId xmlns:a16="http://schemas.microsoft.com/office/drawing/2014/main" id="{DDFB8022-3B97-42A6-BFF9-84C6B20000FE}"/>
              </a:ext>
            </a:extLst>
          </p:cNvPr>
          <p:cNvSpPr>
            <a:spLocks noGrp="1"/>
          </p:cNvSpPr>
          <p:nvPr>
            <p:ph type="ftr" sz="quarter" idx="11"/>
          </p:nvPr>
        </p:nvSpPr>
        <p:spPr/>
        <p:txBody>
          <a:bodyPr/>
          <a:lstStyle/>
          <a:p>
            <a:fld id="{A06387B2-7A61-DC40-A17B-3BFC5FA5102E}" type="slidenum">
              <a:rPr lang="en-GB"/>
              <a:pPr/>
              <a:t>17</a:t>
            </a:fld>
            <a:endParaRPr lang="en-GB"/>
          </a:p>
        </p:txBody>
      </p:sp>
      <p:cxnSp>
        <p:nvCxnSpPr>
          <p:cNvPr id="70" name="Straight Connector 69">
            <a:extLst>
              <a:ext uri="{FF2B5EF4-FFF2-40B4-BE49-F238E27FC236}">
                <a16:creationId xmlns:a16="http://schemas.microsoft.com/office/drawing/2014/main" id="{550FF382-1906-4FE2-8805-168D04C116BA}"/>
              </a:ext>
            </a:extLst>
          </p:cNvPr>
          <p:cNvCxnSpPr>
            <a:cxnSpLocks/>
          </p:cNvCxnSpPr>
          <p:nvPr/>
        </p:nvCxnSpPr>
        <p:spPr>
          <a:xfrm>
            <a:off x="6880860" y="3631600"/>
            <a:ext cx="910590" cy="0"/>
          </a:xfrm>
          <a:prstGeom prst="line">
            <a:avLst/>
          </a:prstGeom>
          <a:noFill/>
          <a:ln w="6350" cap="flat" cmpd="sng" algn="ctr">
            <a:solidFill>
              <a:srgbClr val="5B645F"/>
            </a:solidFill>
            <a:prstDash val="solid"/>
            <a:miter lim="800000"/>
          </a:ln>
          <a:effectLst/>
        </p:spPr>
      </p:cxnSp>
      <p:cxnSp>
        <p:nvCxnSpPr>
          <p:cNvPr id="71" name="Straight Connector 70">
            <a:extLst>
              <a:ext uri="{FF2B5EF4-FFF2-40B4-BE49-F238E27FC236}">
                <a16:creationId xmlns:a16="http://schemas.microsoft.com/office/drawing/2014/main" id="{6BD08605-ECB7-4433-ABA3-1AEF3A8F09AB}"/>
              </a:ext>
            </a:extLst>
          </p:cNvPr>
          <p:cNvCxnSpPr>
            <a:cxnSpLocks/>
          </p:cNvCxnSpPr>
          <p:nvPr/>
        </p:nvCxnSpPr>
        <p:spPr>
          <a:xfrm>
            <a:off x="6287232" y="4098507"/>
            <a:ext cx="2391948" cy="0"/>
          </a:xfrm>
          <a:prstGeom prst="line">
            <a:avLst/>
          </a:prstGeom>
          <a:noFill/>
          <a:ln w="6350" cap="flat" cmpd="sng" algn="ctr">
            <a:solidFill>
              <a:srgbClr val="5B645F"/>
            </a:solidFill>
            <a:prstDash val="solid"/>
            <a:miter lim="800000"/>
          </a:ln>
          <a:effectLst/>
        </p:spPr>
      </p:cxnSp>
      <p:cxnSp>
        <p:nvCxnSpPr>
          <p:cNvPr id="72" name="Straight Connector 71">
            <a:extLst>
              <a:ext uri="{FF2B5EF4-FFF2-40B4-BE49-F238E27FC236}">
                <a16:creationId xmlns:a16="http://schemas.microsoft.com/office/drawing/2014/main" id="{5344FA3C-17AA-45B1-B1A3-BDD3784D15F6}"/>
              </a:ext>
            </a:extLst>
          </p:cNvPr>
          <p:cNvCxnSpPr>
            <a:cxnSpLocks/>
          </p:cNvCxnSpPr>
          <p:nvPr/>
        </p:nvCxnSpPr>
        <p:spPr>
          <a:xfrm>
            <a:off x="5494553" y="4566120"/>
            <a:ext cx="2230222" cy="0"/>
          </a:xfrm>
          <a:prstGeom prst="line">
            <a:avLst/>
          </a:prstGeom>
          <a:noFill/>
          <a:ln w="6350" cap="flat" cmpd="sng" algn="ctr">
            <a:solidFill>
              <a:srgbClr val="5B645F"/>
            </a:solidFill>
            <a:prstDash val="solid"/>
            <a:miter lim="800000"/>
          </a:ln>
          <a:effectLst/>
        </p:spPr>
      </p:cxnSp>
      <p:cxnSp>
        <p:nvCxnSpPr>
          <p:cNvPr id="73" name="Straight Connector 72">
            <a:extLst>
              <a:ext uri="{FF2B5EF4-FFF2-40B4-BE49-F238E27FC236}">
                <a16:creationId xmlns:a16="http://schemas.microsoft.com/office/drawing/2014/main" id="{7D9BFD9F-EA4C-4116-B642-F336861282B5}"/>
              </a:ext>
            </a:extLst>
          </p:cNvPr>
          <p:cNvCxnSpPr>
            <a:cxnSpLocks/>
          </p:cNvCxnSpPr>
          <p:nvPr/>
        </p:nvCxnSpPr>
        <p:spPr>
          <a:xfrm>
            <a:off x="5120640" y="5027026"/>
            <a:ext cx="5341620" cy="0"/>
          </a:xfrm>
          <a:prstGeom prst="line">
            <a:avLst/>
          </a:prstGeom>
          <a:noFill/>
          <a:ln w="6350" cap="flat" cmpd="sng" algn="ctr">
            <a:solidFill>
              <a:srgbClr val="5B645F"/>
            </a:solidFill>
            <a:prstDash val="solid"/>
            <a:miter lim="800000"/>
          </a:ln>
          <a:effectLst/>
        </p:spPr>
      </p:cxnSp>
      <p:cxnSp>
        <p:nvCxnSpPr>
          <p:cNvPr id="74" name="Straight Connector 73">
            <a:extLst>
              <a:ext uri="{FF2B5EF4-FFF2-40B4-BE49-F238E27FC236}">
                <a16:creationId xmlns:a16="http://schemas.microsoft.com/office/drawing/2014/main" id="{19F255A0-D0F0-46A7-8A50-3BA78B956C61}"/>
              </a:ext>
            </a:extLst>
          </p:cNvPr>
          <p:cNvCxnSpPr>
            <a:cxnSpLocks/>
          </p:cNvCxnSpPr>
          <p:nvPr/>
        </p:nvCxnSpPr>
        <p:spPr>
          <a:xfrm>
            <a:off x="5120640" y="5486400"/>
            <a:ext cx="1760220" cy="0"/>
          </a:xfrm>
          <a:prstGeom prst="line">
            <a:avLst/>
          </a:prstGeom>
          <a:noFill/>
          <a:ln w="6350" cap="flat" cmpd="sng" algn="ctr">
            <a:solidFill>
              <a:srgbClr val="5B645F"/>
            </a:solidFill>
            <a:prstDash val="solid"/>
            <a:miter lim="800000"/>
          </a:ln>
          <a:effectLst/>
        </p:spPr>
      </p:cxnSp>
      <p:cxnSp>
        <p:nvCxnSpPr>
          <p:cNvPr id="75" name="Straight Connector 74">
            <a:extLst>
              <a:ext uri="{FF2B5EF4-FFF2-40B4-BE49-F238E27FC236}">
                <a16:creationId xmlns:a16="http://schemas.microsoft.com/office/drawing/2014/main" id="{0965DF4C-045E-4A1A-A297-735655BE7A26}"/>
              </a:ext>
            </a:extLst>
          </p:cNvPr>
          <p:cNvCxnSpPr>
            <a:cxnSpLocks/>
          </p:cNvCxnSpPr>
          <p:nvPr/>
        </p:nvCxnSpPr>
        <p:spPr>
          <a:xfrm>
            <a:off x="7791450" y="3168191"/>
            <a:ext cx="1379637" cy="0"/>
          </a:xfrm>
          <a:prstGeom prst="line">
            <a:avLst/>
          </a:prstGeom>
          <a:noFill/>
          <a:ln w="6350" cap="flat" cmpd="sng" algn="ctr">
            <a:solidFill>
              <a:srgbClr val="5B645F"/>
            </a:solidFill>
            <a:prstDash val="solid"/>
            <a:miter lim="800000"/>
          </a:ln>
          <a:effectLst/>
        </p:spPr>
      </p:cxnSp>
      <p:sp>
        <p:nvSpPr>
          <p:cNvPr id="77" name="TextBox 76">
            <a:extLst>
              <a:ext uri="{FF2B5EF4-FFF2-40B4-BE49-F238E27FC236}">
                <a16:creationId xmlns:a16="http://schemas.microsoft.com/office/drawing/2014/main" id="{E42076D1-1410-4FC9-A639-B7CE814C82E4}"/>
              </a:ext>
            </a:extLst>
          </p:cNvPr>
          <p:cNvSpPr txBox="1"/>
          <p:nvPr/>
        </p:nvSpPr>
        <p:spPr>
          <a:xfrm>
            <a:off x="9128679" y="2745208"/>
            <a:ext cx="673582" cy="307777"/>
          </a:xfrm>
          <a:prstGeom prst="rect">
            <a:avLst/>
          </a:prstGeom>
          <a:noFill/>
        </p:spPr>
        <p:txBody>
          <a:bodyPr wrap="none" rtlCol="0">
            <a:spAutoFit/>
          </a:bodyPr>
          <a:lstStyle/>
          <a:p>
            <a:pPr algn="ctr"/>
            <a:r>
              <a:rPr lang="en-GB" sz="1400">
                <a:solidFill>
                  <a:schemeClr val="bg2">
                    <a:lumMod val="20000"/>
                    <a:lumOff val="80000"/>
                  </a:schemeClr>
                </a:solidFill>
                <a:latin typeface="Century Gothic Bold" panose="020B0702020202020204" pitchFamily="34" charset="0"/>
              </a:rPr>
              <a:t>Large</a:t>
            </a:r>
          </a:p>
        </p:txBody>
      </p:sp>
      <p:sp>
        <p:nvSpPr>
          <p:cNvPr id="78" name="TextBox 77">
            <a:extLst>
              <a:ext uri="{FF2B5EF4-FFF2-40B4-BE49-F238E27FC236}">
                <a16:creationId xmlns:a16="http://schemas.microsoft.com/office/drawing/2014/main" id="{E7EA5797-0C15-4904-A760-0F57AC421AAE}"/>
              </a:ext>
            </a:extLst>
          </p:cNvPr>
          <p:cNvSpPr txBox="1"/>
          <p:nvPr/>
        </p:nvSpPr>
        <p:spPr>
          <a:xfrm>
            <a:off x="4719854" y="5939726"/>
            <a:ext cx="673582" cy="307777"/>
          </a:xfrm>
          <a:prstGeom prst="rect">
            <a:avLst/>
          </a:prstGeom>
          <a:noFill/>
        </p:spPr>
        <p:txBody>
          <a:bodyPr wrap="none" rtlCol="0">
            <a:spAutoFit/>
          </a:bodyPr>
          <a:lstStyle/>
          <a:p>
            <a:pPr algn="ctr"/>
            <a:r>
              <a:rPr lang="en-GB" sz="1400">
                <a:solidFill>
                  <a:schemeClr val="bg2">
                    <a:lumMod val="20000"/>
                    <a:lumOff val="80000"/>
                  </a:schemeClr>
                </a:solidFill>
                <a:latin typeface="Century Gothic Bold" panose="020B0702020202020204" pitchFamily="34" charset="0"/>
              </a:rPr>
              <a:t>Large</a:t>
            </a:r>
          </a:p>
        </p:txBody>
      </p:sp>
      <p:sp>
        <p:nvSpPr>
          <p:cNvPr id="80" name="TextBox 8">
            <a:extLst>
              <a:ext uri="{FF2B5EF4-FFF2-40B4-BE49-F238E27FC236}">
                <a16:creationId xmlns:a16="http://schemas.microsoft.com/office/drawing/2014/main" id="{1CB4723E-9CD5-43E0-928F-1BB7A39BEAFB}"/>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latin typeface="Arial" panose="020B0604020202020204"/>
              </a:rPr>
              <a:t>Question: Q</a:t>
            </a:r>
            <a:r>
              <a:rPr lang="en-GB" sz="800" dirty="0">
                <a:solidFill>
                  <a:schemeClr val="tx2"/>
                </a:solidFill>
                <a:latin typeface="Arial" panose="020B0604020202020204"/>
              </a:rPr>
              <a:t>4 What are your top 3 prospecting strategies? (Please select up to three answers)</a:t>
            </a:r>
          </a:p>
          <a:p>
            <a:r>
              <a:rPr lang="en-US" sz="800" dirty="0">
                <a:solidFill>
                  <a:schemeClr val="tx2"/>
                </a:solidFill>
                <a:latin typeface="Arial" panose="020B0604020202020204"/>
              </a:rPr>
              <a:t>Base: all respondents (74 new business directors, 46 Small, 22 Medium and 6 Large agencies)</a:t>
            </a:r>
          </a:p>
        </p:txBody>
      </p:sp>
      <p:sp>
        <p:nvSpPr>
          <p:cNvPr id="81" name="TextBox 80">
            <a:extLst>
              <a:ext uri="{FF2B5EF4-FFF2-40B4-BE49-F238E27FC236}">
                <a16:creationId xmlns:a16="http://schemas.microsoft.com/office/drawing/2014/main" id="{47448350-0027-4B06-B41F-1459B16847E7}"/>
              </a:ext>
            </a:extLst>
          </p:cNvPr>
          <p:cNvSpPr txBox="1"/>
          <p:nvPr/>
        </p:nvSpPr>
        <p:spPr>
          <a:xfrm>
            <a:off x="8487377" y="2745208"/>
            <a:ext cx="651140" cy="307777"/>
          </a:xfrm>
          <a:prstGeom prst="rect">
            <a:avLst/>
          </a:prstGeom>
          <a:noFill/>
        </p:spPr>
        <p:txBody>
          <a:bodyPr wrap="none" rtlCol="0">
            <a:spAutoFit/>
          </a:bodyPr>
          <a:lstStyle/>
          <a:p>
            <a:pPr algn="ctr"/>
            <a:r>
              <a:rPr lang="en-GB" sz="1400">
                <a:solidFill>
                  <a:srgbClr val="40BAAE"/>
                </a:solidFill>
                <a:latin typeface="Century Gothic Bold" panose="020B0702020202020204" pitchFamily="34" charset="0"/>
              </a:rPr>
              <a:t>Small</a:t>
            </a:r>
          </a:p>
        </p:txBody>
      </p:sp>
      <p:sp>
        <p:nvSpPr>
          <p:cNvPr id="82" name="TextBox 81">
            <a:extLst>
              <a:ext uri="{FF2B5EF4-FFF2-40B4-BE49-F238E27FC236}">
                <a16:creationId xmlns:a16="http://schemas.microsoft.com/office/drawing/2014/main" id="{F994806E-F827-4555-84FF-E037894A9921}"/>
              </a:ext>
            </a:extLst>
          </p:cNvPr>
          <p:cNvSpPr txBox="1"/>
          <p:nvPr/>
        </p:nvSpPr>
        <p:spPr>
          <a:xfrm>
            <a:off x="5282830" y="5939726"/>
            <a:ext cx="651140" cy="307777"/>
          </a:xfrm>
          <a:prstGeom prst="rect">
            <a:avLst/>
          </a:prstGeom>
          <a:noFill/>
        </p:spPr>
        <p:txBody>
          <a:bodyPr wrap="none" rtlCol="0">
            <a:spAutoFit/>
          </a:bodyPr>
          <a:lstStyle/>
          <a:p>
            <a:pPr algn="ctr"/>
            <a:r>
              <a:rPr lang="en-GB" sz="1400">
                <a:solidFill>
                  <a:srgbClr val="40BAAE"/>
                </a:solidFill>
                <a:latin typeface="Century Gothic Bold" panose="020B0702020202020204" pitchFamily="34" charset="0"/>
              </a:rPr>
              <a:t>Small</a:t>
            </a:r>
          </a:p>
        </p:txBody>
      </p:sp>
      <p:sp>
        <p:nvSpPr>
          <p:cNvPr id="83" name="TextBox 82">
            <a:extLst>
              <a:ext uri="{FF2B5EF4-FFF2-40B4-BE49-F238E27FC236}">
                <a16:creationId xmlns:a16="http://schemas.microsoft.com/office/drawing/2014/main" id="{FDEFED2B-0BE1-47C9-AAC4-FA28BF6FB6C5}"/>
              </a:ext>
            </a:extLst>
          </p:cNvPr>
          <p:cNvSpPr txBox="1"/>
          <p:nvPr/>
        </p:nvSpPr>
        <p:spPr>
          <a:xfrm>
            <a:off x="7295120" y="2745208"/>
            <a:ext cx="899605" cy="307777"/>
          </a:xfrm>
          <a:prstGeom prst="rect">
            <a:avLst/>
          </a:prstGeom>
          <a:noFill/>
        </p:spPr>
        <p:txBody>
          <a:bodyPr wrap="none" rtlCol="0">
            <a:spAutoFit/>
          </a:bodyPr>
          <a:lstStyle/>
          <a:p>
            <a:pPr algn="ctr"/>
            <a:r>
              <a:rPr lang="en-GB" sz="1400">
                <a:solidFill>
                  <a:schemeClr val="accent1">
                    <a:lumMod val="20000"/>
                    <a:lumOff val="80000"/>
                  </a:schemeClr>
                </a:solidFill>
                <a:latin typeface="Century Gothic Bold" panose="020B0702020202020204" pitchFamily="34" charset="0"/>
              </a:rPr>
              <a:t>Medium</a:t>
            </a:r>
          </a:p>
        </p:txBody>
      </p:sp>
      <p:sp>
        <p:nvSpPr>
          <p:cNvPr id="84" name="TextBox 83">
            <a:extLst>
              <a:ext uri="{FF2B5EF4-FFF2-40B4-BE49-F238E27FC236}">
                <a16:creationId xmlns:a16="http://schemas.microsoft.com/office/drawing/2014/main" id="{8F3C44EF-2F11-41AD-8C04-1D9E1E0E40E7}"/>
              </a:ext>
            </a:extLst>
          </p:cNvPr>
          <p:cNvSpPr txBox="1"/>
          <p:nvPr/>
        </p:nvSpPr>
        <p:spPr>
          <a:xfrm>
            <a:off x="6451858" y="5939726"/>
            <a:ext cx="899605" cy="307777"/>
          </a:xfrm>
          <a:prstGeom prst="rect">
            <a:avLst/>
          </a:prstGeom>
          <a:noFill/>
        </p:spPr>
        <p:txBody>
          <a:bodyPr wrap="none" rtlCol="0">
            <a:spAutoFit/>
          </a:bodyPr>
          <a:lstStyle/>
          <a:p>
            <a:pPr algn="ctr"/>
            <a:r>
              <a:rPr lang="en-GB" sz="1400">
                <a:solidFill>
                  <a:schemeClr val="accent1">
                    <a:lumMod val="20000"/>
                    <a:lumOff val="80000"/>
                  </a:schemeClr>
                </a:solidFill>
                <a:latin typeface="Century Gothic Bold" panose="020B0702020202020204" pitchFamily="34" charset="0"/>
              </a:rPr>
              <a:t>Medium</a:t>
            </a:r>
          </a:p>
        </p:txBody>
      </p:sp>
      <p:sp>
        <p:nvSpPr>
          <p:cNvPr id="85" name="TextBox 84">
            <a:extLst>
              <a:ext uri="{FF2B5EF4-FFF2-40B4-BE49-F238E27FC236}">
                <a16:creationId xmlns:a16="http://schemas.microsoft.com/office/drawing/2014/main" id="{41E2F97E-B527-4607-90AA-90458B64DEDD}"/>
              </a:ext>
            </a:extLst>
          </p:cNvPr>
          <p:cNvSpPr txBox="1"/>
          <p:nvPr/>
        </p:nvSpPr>
        <p:spPr>
          <a:xfrm flipH="1">
            <a:off x="3712683" y="1871991"/>
            <a:ext cx="7641115" cy="338554"/>
          </a:xfrm>
          <a:prstGeom prst="rect">
            <a:avLst/>
          </a:prstGeom>
          <a:noFill/>
        </p:spPr>
        <p:txBody>
          <a:bodyPr wrap="square" rtlCol="0">
            <a:spAutoFit/>
          </a:bodyPr>
          <a:lstStyle/>
          <a:p>
            <a:pPr algn="ctr"/>
            <a:r>
              <a:rPr lang="en-GB" sz="1600">
                <a:solidFill>
                  <a:schemeClr val="accent1"/>
                </a:solidFill>
                <a:latin typeface="Century Gothic Bold" panose="020B0702020202020204" pitchFamily="34" charset="0"/>
              </a:rPr>
              <a:t>Prospecting strategies by agency size</a:t>
            </a:r>
          </a:p>
        </p:txBody>
      </p:sp>
      <p:sp>
        <p:nvSpPr>
          <p:cNvPr id="21" name="Text Placeholder 4">
            <a:extLst>
              <a:ext uri="{FF2B5EF4-FFF2-40B4-BE49-F238E27FC236}">
                <a16:creationId xmlns:a16="http://schemas.microsoft.com/office/drawing/2014/main" id="{1A272A27-CB01-4C25-8B4A-5EA71B8E7E54}"/>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graphicFrame>
        <p:nvGraphicFramePr>
          <p:cNvPr id="79" name="Content Placeholder 7">
            <a:extLst>
              <a:ext uri="{FF2B5EF4-FFF2-40B4-BE49-F238E27FC236}">
                <a16:creationId xmlns:a16="http://schemas.microsoft.com/office/drawing/2014/main" id="{97C0631B-1576-41C7-991C-CA44E7A88177}"/>
              </a:ext>
            </a:extLst>
          </p:cNvPr>
          <p:cNvGraphicFramePr>
            <a:graphicFrameLocks/>
          </p:cNvGraphicFramePr>
          <p:nvPr/>
        </p:nvGraphicFramePr>
        <p:xfrm>
          <a:off x="3349128" y="2401677"/>
          <a:ext cx="8004671" cy="3861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a:extLst>
              <a:ext uri="{FF2B5EF4-FFF2-40B4-BE49-F238E27FC236}">
                <a16:creationId xmlns:a16="http://schemas.microsoft.com/office/drawing/2014/main" id="{08B01714-8DE4-4800-A497-DD070AD44A47}"/>
              </a:ext>
            </a:extLst>
          </p:cNvPr>
          <p:cNvGraphicFramePr>
            <a:graphicFrameLocks noGrp="1"/>
          </p:cNvGraphicFramePr>
          <p:nvPr/>
        </p:nvGraphicFramePr>
        <p:xfrm>
          <a:off x="0" y="2983350"/>
          <a:ext cx="3553858" cy="2678538"/>
        </p:xfrm>
        <a:graphic>
          <a:graphicData uri="http://schemas.openxmlformats.org/drawingml/2006/table">
            <a:tbl>
              <a:tblPr/>
              <a:tblGrid>
                <a:gridCol w="3553858">
                  <a:extLst>
                    <a:ext uri="{9D8B030D-6E8A-4147-A177-3AD203B41FA5}">
                      <a16:colId xmlns:a16="http://schemas.microsoft.com/office/drawing/2014/main" val="988776757"/>
                    </a:ext>
                  </a:extLst>
                </a:gridCol>
              </a:tblGrid>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Management network connections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0089247"/>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Forming alliances and partnerships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73924821"/>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Using Intermediaries</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773898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Asking clients for referrals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544296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Group opportunities in agency network</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91882003"/>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Using lead generation agencies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3787677"/>
                  </a:ext>
                </a:extLst>
              </a:tr>
            </a:tbl>
          </a:graphicData>
        </a:graphic>
      </p:graphicFrame>
    </p:spTree>
    <p:extLst>
      <p:ext uri="{BB962C8B-B14F-4D97-AF65-F5344CB8AC3E}">
        <p14:creationId xmlns:p14="http://schemas.microsoft.com/office/powerpoint/2010/main" val="107471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EA4-75FE-4386-825A-7461F96F2742}"/>
              </a:ext>
            </a:extLst>
          </p:cNvPr>
          <p:cNvSpPr>
            <a:spLocks noGrp="1"/>
          </p:cNvSpPr>
          <p:nvPr>
            <p:ph type="title"/>
          </p:nvPr>
        </p:nvSpPr>
        <p:spPr>
          <a:xfrm>
            <a:off x="838200" y="365125"/>
            <a:ext cx="10515600" cy="941161"/>
          </a:xfrm>
        </p:spPr>
        <p:txBody>
          <a:bodyPr>
            <a:normAutofit fontScale="90000"/>
          </a:bodyPr>
          <a:lstStyle/>
          <a:p>
            <a:r>
              <a:rPr lang="en-GB"/>
              <a:t>But medium agencies are more likely to use intermediaries…</a:t>
            </a:r>
          </a:p>
        </p:txBody>
      </p:sp>
      <p:sp>
        <p:nvSpPr>
          <p:cNvPr id="4" name="Footer Placeholder 3">
            <a:extLst>
              <a:ext uri="{FF2B5EF4-FFF2-40B4-BE49-F238E27FC236}">
                <a16:creationId xmlns:a16="http://schemas.microsoft.com/office/drawing/2014/main" id="{DDFB8022-3B97-42A6-BFF9-84C6B20000FE}"/>
              </a:ext>
            </a:extLst>
          </p:cNvPr>
          <p:cNvSpPr>
            <a:spLocks noGrp="1"/>
          </p:cNvSpPr>
          <p:nvPr>
            <p:ph type="ftr" sz="quarter" idx="11"/>
          </p:nvPr>
        </p:nvSpPr>
        <p:spPr/>
        <p:txBody>
          <a:bodyPr/>
          <a:lstStyle/>
          <a:p>
            <a:fld id="{A06387B2-7A61-DC40-A17B-3BFC5FA5102E}" type="slidenum">
              <a:rPr lang="en-GB"/>
              <a:pPr/>
              <a:t>18</a:t>
            </a:fld>
            <a:endParaRPr lang="en-GB"/>
          </a:p>
        </p:txBody>
      </p:sp>
      <p:cxnSp>
        <p:nvCxnSpPr>
          <p:cNvPr id="70" name="Straight Connector 69">
            <a:extLst>
              <a:ext uri="{FF2B5EF4-FFF2-40B4-BE49-F238E27FC236}">
                <a16:creationId xmlns:a16="http://schemas.microsoft.com/office/drawing/2014/main" id="{550FF382-1906-4FE2-8805-168D04C116BA}"/>
              </a:ext>
            </a:extLst>
          </p:cNvPr>
          <p:cNvCxnSpPr>
            <a:cxnSpLocks/>
          </p:cNvCxnSpPr>
          <p:nvPr/>
        </p:nvCxnSpPr>
        <p:spPr>
          <a:xfrm>
            <a:off x="6880860" y="3631600"/>
            <a:ext cx="910590" cy="0"/>
          </a:xfrm>
          <a:prstGeom prst="line">
            <a:avLst/>
          </a:prstGeom>
          <a:noFill/>
          <a:ln w="6350" cap="flat" cmpd="sng" algn="ctr">
            <a:solidFill>
              <a:srgbClr val="5B645F"/>
            </a:solidFill>
            <a:prstDash val="solid"/>
            <a:miter lim="800000"/>
          </a:ln>
          <a:effectLst/>
        </p:spPr>
      </p:cxnSp>
      <p:cxnSp>
        <p:nvCxnSpPr>
          <p:cNvPr id="71" name="Straight Connector 70">
            <a:extLst>
              <a:ext uri="{FF2B5EF4-FFF2-40B4-BE49-F238E27FC236}">
                <a16:creationId xmlns:a16="http://schemas.microsoft.com/office/drawing/2014/main" id="{6BD08605-ECB7-4433-ABA3-1AEF3A8F09AB}"/>
              </a:ext>
            </a:extLst>
          </p:cNvPr>
          <p:cNvCxnSpPr>
            <a:cxnSpLocks/>
          </p:cNvCxnSpPr>
          <p:nvPr/>
        </p:nvCxnSpPr>
        <p:spPr>
          <a:xfrm>
            <a:off x="6287232" y="4098507"/>
            <a:ext cx="2391948" cy="0"/>
          </a:xfrm>
          <a:prstGeom prst="line">
            <a:avLst/>
          </a:prstGeom>
          <a:noFill/>
          <a:ln w="6350" cap="flat" cmpd="sng" algn="ctr">
            <a:solidFill>
              <a:srgbClr val="5B645F"/>
            </a:solidFill>
            <a:prstDash val="solid"/>
            <a:miter lim="800000"/>
          </a:ln>
          <a:effectLst/>
        </p:spPr>
      </p:cxnSp>
      <p:cxnSp>
        <p:nvCxnSpPr>
          <p:cNvPr id="72" name="Straight Connector 71">
            <a:extLst>
              <a:ext uri="{FF2B5EF4-FFF2-40B4-BE49-F238E27FC236}">
                <a16:creationId xmlns:a16="http://schemas.microsoft.com/office/drawing/2014/main" id="{5344FA3C-17AA-45B1-B1A3-BDD3784D15F6}"/>
              </a:ext>
            </a:extLst>
          </p:cNvPr>
          <p:cNvCxnSpPr>
            <a:cxnSpLocks/>
          </p:cNvCxnSpPr>
          <p:nvPr/>
        </p:nvCxnSpPr>
        <p:spPr>
          <a:xfrm>
            <a:off x="5494553" y="4566120"/>
            <a:ext cx="2230222" cy="0"/>
          </a:xfrm>
          <a:prstGeom prst="line">
            <a:avLst/>
          </a:prstGeom>
          <a:noFill/>
          <a:ln w="6350" cap="flat" cmpd="sng" algn="ctr">
            <a:solidFill>
              <a:srgbClr val="5B645F"/>
            </a:solidFill>
            <a:prstDash val="solid"/>
            <a:miter lim="800000"/>
          </a:ln>
          <a:effectLst/>
        </p:spPr>
      </p:cxnSp>
      <p:cxnSp>
        <p:nvCxnSpPr>
          <p:cNvPr id="73" name="Straight Connector 72">
            <a:extLst>
              <a:ext uri="{FF2B5EF4-FFF2-40B4-BE49-F238E27FC236}">
                <a16:creationId xmlns:a16="http://schemas.microsoft.com/office/drawing/2014/main" id="{7D9BFD9F-EA4C-4116-B642-F336861282B5}"/>
              </a:ext>
            </a:extLst>
          </p:cNvPr>
          <p:cNvCxnSpPr>
            <a:cxnSpLocks/>
          </p:cNvCxnSpPr>
          <p:nvPr/>
        </p:nvCxnSpPr>
        <p:spPr>
          <a:xfrm>
            <a:off x="5120640" y="5027026"/>
            <a:ext cx="5341620" cy="0"/>
          </a:xfrm>
          <a:prstGeom prst="line">
            <a:avLst/>
          </a:prstGeom>
          <a:noFill/>
          <a:ln w="6350" cap="flat" cmpd="sng" algn="ctr">
            <a:solidFill>
              <a:srgbClr val="5B645F"/>
            </a:solidFill>
            <a:prstDash val="solid"/>
            <a:miter lim="800000"/>
          </a:ln>
          <a:effectLst/>
        </p:spPr>
      </p:cxnSp>
      <p:cxnSp>
        <p:nvCxnSpPr>
          <p:cNvPr id="74" name="Straight Connector 73">
            <a:extLst>
              <a:ext uri="{FF2B5EF4-FFF2-40B4-BE49-F238E27FC236}">
                <a16:creationId xmlns:a16="http://schemas.microsoft.com/office/drawing/2014/main" id="{19F255A0-D0F0-46A7-8A50-3BA78B956C61}"/>
              </a:ext>
            </a:extLst>
          </p:cNvPr>
          <p:cNvCxnSpPr>
            <a:cxnSpLocks/>
          </p:cNvCxnSpPr>
          <p:nvPr/>
        </p:nvCxnSpPr>
        <p:spPr>
          <a:xfrm>
            <a:off x="5120640" y="5486400"/>
            <a:ext cx="1760220" cy="0"/>
          </a:xfrm>
          <a:prstGeom prst="line">
            <a:avLst/>
          </a:prstGeom>
          <a:noFill/>
          <a:ln w="6350" cap="flat" cmpd="sng" algn="ctr">
            <a:solidFill>
              <a:srgbClr val="5B645F"/>
            </a:solidFill>
            <a:prstDash val="solid"/>
            <a:miter lim="800000"/>
          </a:ln>
          <a:effectLst/>
        </p:spPr>
      </p:cxnSp>
      <p:cxnSp>
        <p:nvCxnSpPr>
          <p:cNvPr id="75" name="Straight Connector 74">
            <a:extLst>
              <a:ext uri="{FF2B5EF4-FFF2-40B4-BE49-F238E27FC236}">
                <a16:creationId xmlns:a16="http://schemas.microsoft.com/office/drawing/2014/main" id="{0965DF4C-045E-4A1A-A297-735655BE7A26}"/>
              </a:ext>
            </a:extLst>
          </p:cNvPr>
          <p:cNvCxnSpPr>
            <a:cxnSpLocks/>
          </p:cNvCxnSpPr>
          <p:nvPr/>
        </p:nvCxnSpPr>
        <p:spPr>
          <a:xfrm>
            <a:off x="7791450" y="3168191"/>
            <a:ext cx="1379637" cy="0"/>
          </a:xfrm>
          <a:prstGeom prst="line">
            <a:avLst/>
          </a:prstGeom>
          <a:noFill/>
          <a:ln w="6350" cap="flat" cmpd="sng" algn="ctr">
            <a:solidFill>
              <a:srgbClr val="5B645F"/>
            </a:solidFill>
            <a:prstDash val="solid"/>
            <a:miter lim="800000"/>
          </a:ln>
          <a:effectLst/>
        </p:spPr>
      </p:cxnSp>
      <p:sp>
        <p:nvSpPr>
          <p:cNvPr id="77" name="TextBox 76">
            <a:extLst>
              <a:ext uri="{FF2B5EF4-FFF2-40B4-BE49-F238E27FC236}">
                <a16:creationId xmlns:a16="http://schemas.microsoft.com/office/drawing/2014/main" id="{E42076D1-1410-4FC9-A639-B7CE814C82E4}"/>
              </a:ext>
            </a:extLst>
          </p:cNvPr>
          <p:cNvSpPr txBox="1"/>
          <p:nvPr/>
        </p:nvSpPr>
        <p:spPr>
          <a:xfrm>
            <a:off x="9128679" y="2745208"/>
            <a:ext cx="673582" cy="307777"/>
          </a:xfrm>
          <a:prstGeom prst="rect">
            <a:avLst/>
          </a:prstGeom>
          <a:noFill/>
        </p:spPr>
        <p:txBody>
          <a:bodyPr wrap="none" rtlCol="0">
            <a:spAutoFit/>
          </a:bodyPr>
          <a:lstStyle/>
          <a:p>
            <a:pPr algn="ctr"/>
            <a:r>
              <a:rPr lang="en-GB" sz="1400">
                <a:solidFill>
                  <a:schemeClr val="bg2">
                    <a:lumMod val="20000"/>
                    <a:lumOff val="80000"/>
                  </a:schemeClr>
                </a:solidFill>
                <a:latin typeface="Century Gothic Bold" panose="020B0702020202020204" pitchFamily="34" charset="0"/>
              </a:rPr>
              <a:t>Large</a:t>
            </a:r>
          </a:p>
        </p:txBody>
      </p:sp>
      <p:sp>
        <p:nvSpPr>
          <p:cNvPr id="78" name="TextBox 77">
            <a:extLst>
              <a:ext uri="{FF2B5EF4-FFF2-40B4-BE49-F238E27FC236}">
                <a16:creationId xmlns:a16="http://schemas.microsoft.com/office/drawing/2014/main" id="{E7EA5797-0C15-4904-A760-0F57AC421AAE}"/>
              </a:ext>
            </a:extLst>
          </p:cNvPr>
          <p:cNvSpPr txBox="1"/>
          <p:nvPr/>
        </p:nvSpPr>
        <p:spPr>
          <a:xfrm>
            <a:off x="4719854" y="5939726"/>
            <a:ext cx="673582" cy="307777"/>
          </a:xfrm>
          <a:prstGeom prst="rect">
            <a:avLst/>
          </a:prstGeom>
          <a:noFill/>
        </p:spPr>
        <p:txBody>
          <a:bodyPr wrap="none" rtlCol="0">
            <a:spAutoFit/>
          </a:bodyPr>
          <a:lstStyle/>
          <a:p>
            <a:pPr algn="ctr"/>
            <a:r>
              <a:rPr lang="en-GB" sz="1400">
                <a:solidFill>
                  <a:schemeClr val="bg2">
                    <a:lumMod val="20000"/>
                    <a:lumOff val="80000"/>
                  </a:schemeClr>
                </a:solidFill>
                <a:latin typeface="Century Gothic Bold" panose="020B0702020202020204" pitchFamily="34" charset="0"/>
              </a:rPr>
              <a:t>Large</a:t>
            </a:r>
          </a:p>
        </p:txBody>
      </p:sp>
      <p:sp>
        <p:nvSpPr>
          <p:cNvPr id="80" name="TextBox 8">
            <a:extLst>
              <a:ext uri="{FF2B5EF4-FFF2-40B4-BE49-F238E27FC236}">
                <a16:creationId xmlns:a16="http://schemas.microsoft.com/office/drawing/2014/main" id="{1CB4723E-9CD5-43E0-928F-1BB7A39BEAFB}"/>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latin typeface="Arial" panose="020B0604020202020204"/>
              </a:rPr>
              <a:t>Question: Q</a:t>
            </a:r>
            <a:r>
              <a:rPr lang="en-GB" sz="800" dirty="0">
                <a:solidFill>
                  <a:schemeClr val="tx2"/>
                </a:solidFill>
                <a:latin typeface="Arial" panose="020B0604020202020204"/>
              </a:rPr>
              <a:t>4 What are your top 3 prospecting strategies? (Please select up to three answers)</a:t>
            </a:r>
          </a:p>
          <a:p>
            <a:r>
              <a:rPr lang="en-US" sz="800" dirty="0">
                <a:solidFill>
                  <a:schemeClr val="tx2"/>
                </a:solidFill>
                <a:latin typeface="Arial" panose="020B0604020202020204"/>
              </a:rPr>
              <a:t>Base: all respondents (74 new business directors, 46 Small, 22 Medium and 6 Large agencies)</a:t>
            </a:r>
          </a:p>
        </p:txBody>
      </p:sp>
      <p:sp>
        <p:nvSpPr>
          <p:cNvPr id="81" name="TextBox 80">
            <a:extLst>
              <a:ext uri="{FF2B5EF4-FFF2-40B4-BE49-F238E27FC236}">
                <a16:creationId xmlns:a16="http://schemas.microsoft.com/office/drawing/2014/main" id="{47448350-0027-4B06-B41F-1459B16847E7}"/>
              </a:ext>
            </a:extLst>
          </p:cNvPr>
          <p:cNvSpPr txBox="1"/>
          <p:nvPr/>
        </p:nvSpPr>
        <p:spPr>
          <a:xfrm>
            <a:off x="8487377" y="2745208"/>
            <a:ext cx="651140" cy="307777"/>
          </a:xfrm>
          <a:prstGeom prst="rect">
            <a:avLst/>
          </a:prstGeom>
          <a:noFill/>
        </p:spPr>
        <p:txBody>
          <a:bodyPr wrap="none" rtlCol="0">
            <a:spAutoFit/>
          </a:bodyPr>
          <a:lstStyle/>
          <a:p>
            <a:pPr algn="ctr"/>
            <a:r>
              <a:rPr lang="en-GB" sz="1400">
                <a:solidFill>
                  <a:schemeClr val="accent4">
                    <a:lumMod val="20000"/>
                    <a:lumOff val="80000"/>
                  </a:schemeClr>
                </a:solidFill>
                <a:latin typeface="Century Gothic Bold" panose="020B0702020202020204" pitchFamily="34" charset="0"/>
              </a:rPr>
              <a:t>Small</a:t>
            </a:r>
          </a:p>
        </p:txBody>
      </p:sp>
      <p:sp>
        <p:nvSpPr>
          <p:cNvPr id="82" name="TextBox 81">
            <a:extLst>
              <a:ext uri="{FF2B5EF4-FFF2-40B4-BE49-F238E27FC236}">
                <a16:creationId xmlns:a16="http://schemas.microsoft.com/office/drawing/2014/main" id="{F994806E-F827-4555-84FF-E037894A9921}"/>
              </a:ext>
            </a:extLst>
          </p:cNvPr>
          <p:cNvSpPr txBox="1"/>
          <p:nvPr/>
        </p:nvSpPr>
        <p:spPr>
          <a:xfrm>
            <a:off x="5282830" y="5939726"/>
            <a:ext cx="651140" cy="307777"/>
          </a:xfrm>
          <a:prstGeom prst="rect">
            <a:avLst/>
          </a:prstGeom>
          <a:noFill/>
        </p:spPr>
        <p:txBody>
          <a:bodyPr wrap="none" rtlCol="0">
            <a:spAutoFit/>
          </a:bodyPr>
          <a:lstStyle/>
          <a:p>
            <a:pPr algn="ctr"/>
            <a:r>
              <a:rPr lang="en-GB" sz="1400">
                <a:solidFill>
                  <a:schemeClr val="accent4">
                    <a:lumMod val="20000"/>
                    <a:lumOff val="80000"/>
                  </a:schemeClr>
                </a:solidFill>
                <a:latin typeface="Century Gothic Bold" panose="020B0702020202020204" pitchFamily="34" charset="0"/>
              </a:rPr>
              <a:t>Small</a:t>
            </a:r>
          </a:p>
        </p:txBody>
      </p:sp>
      <p:sp>
        <p:nvSpPr>
          <p:cNvPr id="83" name="TextBox 82">
            <a:extLst>
              <a:ext uri="{FF2B5EF4-FFF2-40B4-BE49-F238E27FC236}">
                <a16:creationId xmlns:a16="http://schemas.microsoft.com/office/drawing/2014/main" id="{FDEFED2B-0BE1-47C9-AAC4-FA28BF6FB6C5}"/>
              </a:ext>
            </a:extLst>
          </p:cNvPr>
          <p:cNvSpPr txBox="1"/>
          <p:nvPr/>
        </p:nvSpPr>
        <p:spPr>
          <a:xfrm>
            <a:off x="7295120" y="2745208"/>
            <a:ext cx="899605" cy="307777"/>
          </a:xfrm>
          <a:prstGeom prst="rect">
            <a:avLst/>
          </a:prstGeom>
          <a:noFill/>
        </p:spPr>
        <p:txBody>
          <a:bodyPr wrap="none" rtlCol="0">
            <a:spAutoFit/>
          </a:bodyPr>
          <a:lstStyle/>
          <a:p>
            <a:pPr algn="ctr"/>
            <a:r>
              <a:rPr lang="en-GB" sz="1400">
                <a:solidFill>
                  <a:srgbClr val="F84CBC"/>
                </a:solidFill>
                <a:latin typeface="Century Gothic Bold" panose="020B0702020202020204" pitchFamily="34" charset="0"/>
              </a:rPr>
              <a:t>Medium</a:t>
            </a:r>
          </a:p>
        </p:txBody>
      </p:sp>
      <p:sp>
        <p:nvSpPr>
          <p:cNvPr id="84" name="TextBox 83">
            <a:extLst>
              <a:ext uri="{FF2B5EF4-FFF2-40B4-BE49-F238E27FC236}">
                <a16:creationId xmlns:a16="http://schemas.microsoft.com/office/drawing/2014/main" id="{8F3C44EF-2F11-41AD-8C04-1D9E1E0E40E7}"/>
              </a:ext>
            </a:extLst>
          </p:cNvPr>
          <p:cNvSpPr txBox="1"/>
          <p:nvPr/>
        </p:nvSpPr>
        <p:spPr>
          <a:xfrm>
            <a:off x="6451858" y="5939726"/>
            <a:ext cx="899605" cy="307777"/>
          </a:xfrm>
          <a:prstGeom prst="rect">
            <a:avLst/>
          </a:prstGeom>
          <a:noFill/>
        </p:spPr>
        <p:txBody>
          <a:bodyPr wrap="none" rtlCol="0">
            <a:spAutoFit/>
          </a:bodyPr>
          <a:lstStyle/>
          <a:p>
            <a:pPr algn="ctr"/>
            <a:r>
              <a:rPr lang="en-GB" sz="1400">
                <a:solidFill>
                  <a:srgbClr val="F84CBC"/>
                </a:solidFill>
                <a:latin typeface="Century Gothic Bold" panose="020B0702020202020204" pitchFamily="34" charset="0"/>
              </a:rPr>
              <a:t>Medium</a:t>
            </a:r>
          </a:p>
        </p:txBody>
      </p:sp>
      <p:sp>
        <p:nvSpPr>
          <p:cNvPr id="85" name="TextBox 84">
            <a:extLst>
              <a:ext uri="{FF2B5EF4-FFF2-40B4-BE49-F238E27FC236}">
                <a16:creationId xmlns:a16="http://schemas.microsoft.com/office/drawing/2014/main" id="{41E2F97E-B527-4607-90AA-90458B64DEDD}"/>
              </a:ext>
            </a:extLst>
          </p:cNvPr>
          <p:cNvSpPr txBox="1"/>
          <p:nvPr/>
        </p:nvSpPr>
        <p:spPr>
          <a:xfrm flipH="1">
            <a:off x="3712683" y="1871991"/>
            <a:ext cx="7641115" cy="338554"/>
          </a:xfrm>
          <a:prstGeom prst="rect">
            <a:avLst/>
          </a:prstGeom>
          <a:noFill/>
        </p:spPr>
        <p:txBody>
          <a:bodyPr wrap="square" rtlCol="0">
            <a:spAutoFit/>
          </a:bodyPr>
          <a:lstStyle/>
          <a:p>
            <a:pPr algn="ctr"/>
            <a:r>
              <a:rPr lang="en-GB" sz="1600">
                <a:solidFill>
                  <a:schemeClr val="accent1"/>
                </a:solidFill>
                <a:latin typeface="Century Gothic Bold" panose="020B0702020202020204" pitchFamily="34" charset="0"/>
              </a:rPr>
              <a:t>Prospecting strategies by agency size</a:t>
            </a:r>
          </a:p>
        </p:txBody>
      </p:sp>
      <p:sp>
        <p:nvSpPr>
          <p:cNvPr id="21" name="Text Placeholder 4">
            <a:extLst>
              <a:ext uri="{FF2B5EF4-FFF2-40B4-BE49-F238E27FC236}">
                <a16:creationId xmlns:a16="http://schemas.microsoft.com/office/drawing/2014/main" id="{1A272A27-CB01-4C25-8B4A-5EA71B8E7E54}"/>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graphicFrame>
        <p:nvGraphicFramePr>
          <p:cNvPr id="79" name="Content Placeholder 7">
            <a:extLst>
              <a:ext uri="{FF2B5EF4-FFF2-40B4-BE49-F238E27FC236}">
                <a16:creationId xmlns:a16="http://schemas.microsoft.com/office/drawing/2014/main" id="{97C0631B-1576-41C7-991C-CA44E7A88177}"/>
              </a:ext>
            </a:extLst>
          </p:cNvPr>
          <p:cNvGraphicFramePr>
            <a:graphicFrameLocks/>
          </p:cNvGraphicFramePr>
          <p:nvPr/>
        </p:nvGraphicFramePr>
        <p:xfrm>
          <a:off x="3349128" y="2401677"/>
          <a:ext cx="8004671" cy="3861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a:extLst>
              <a:ext uri="{FF2B5EF4-FFF2-40B4-BE49-F238E27FC236}">
                <a16:creationId xmlns:a16="http://schemas.microsoft.com/office/drawing/2014/main" id="{1F0AACB5-34FA-45E0-ABC0-ED648D4F3547}"/>
              </a:ext>
            </a:extLst>
          </p:cNvPr>
          <p:cNvGraphicFramePr>
            <a:graphicFrameLocks noGrp="1"/>
          </p:cNvGraphicFramePr>
          <p:nvPr/>
        </p:nvGraphicFramePr>
        <p:xfrm>
          <a:off x="0" y="2983350"/>
          <a:ext cx="3553858" cy="2678538"/>
        </p:xfrm>
        <a:graphic>
          <a:graphicData uri="http://schemas.openxmlformats.org/drawingml/2006/table">
            <a:tbl>
              <a:tblPr/>
              <a:tblGrid>
                <a:gridCol w="3553858">
                  <a:extLst>
                    <a:ext uri="{9D8B030D-6E8A-4147-A177-3AD203B41FA5}">
                      <a16:colId xmlns:a16="http://schemas.microsoft.com/office/drawing/2014/main" val="988776757"/>
                    </a:ext>
                  </a:extLst>
                </a:gridCol>
              </a:tblGrid>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Management network connections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0089247"/>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Forming alliances and partnerships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73924821"/>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Using Intermediaries</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773898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Asking clients for referrals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544296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Group opportunities in agency network</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91882003"/>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Using lead generation agencies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3787677"/>
                  </a:ext>
                </a:extLst>
              </a:tr>
            </a:tbl>
          </a:graphicData>
        </a:graphic>
      </p:graphicFrame>
    </p:spTree>
    <p:extLst>
      <p:ext uri="{BB962C8B-B14F-4D97-AF65-F5344CB8AC3E}">
        <p14:creationId xmlns:p14="http://schemas.microsoft.com/office/powerpoint/2010/main" val="294433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EA4-75FE-4386-825A-7461F96F2742}"/>
              </a:ext>
            </a:extLst>
          </p:cNvPr>
          <p:cNvSpPr>
            <a:spLocks noGrp="1"/>
          </p:cNvSpPr>
          <p:nvPr>
            <p:ph type="title"/>
          </p:nvPr>
        </p:nvSpPr>
        <p:spPr>
          <a:xfrm>
            <a:off x="838200" y="365125"/>
            <a:ext cx="8964061" cy="941161"/>
          </a:xfrm>
        </p:spPr>
        <p:txBody>
          <a:bodyPr>
            <a:normAutofit fontScale="90000"/>
          </a:bodyPr>
          <a:lstStyle/>
          <a:p>
            <a:r>
              <a:rPr lang="en-GB" dirty="0"/>
              <a:t>Large agencies are taking advantage of being able to leverage group opportunities</a:t>
            </a:r>
          </a:p>
        </p:txBody>
      </p:sp>
      <p:sp>
        <p:nvSpPr>
          <p:cNvPr id="4" name="Footer Placeholder 3">
            <a:extLst>
              <a:ext uri="{FF2B5EF4-FFF2-40B4-BE49-F238E27FC236}">
                <a16:creationId xmlns:a16="http://schemas.microsoft.com/office/drawing/2014/main" id="{DDFB8022-3B97-42A6-BFF9-84C6B20000FE}"/>
              </a:ext>
            </a:extLst>
          </p:cNvPr>
          <p:cNvSpPr>
            <a:spLocks noGrp="1"/>
          </p:cNvSpPr>
          <p:nvPr>
            <p:ph type="ftr" sz="quarter" idx="11"/>
          </p:nvPr>
        </p:nvSpPr>
        <p:spPr/>
        <p:txBody>
          <a:bodyPr/>
          <a:lstStyle/>
          <a:p>
            <a:fld id="{A06387B2-7A61-DC40-A17B-3BFC5FA5102E}" type="slidenum">
              <a:rPr lang="en-GB"/>
              <a:pPr/>
              <a:t>19</a:t>
            </a:fld>
            <a:endParaRPr lang="en-GB"/>
          </a:p>
        </p:txBody>
      </p:sp>
      <p:cxnSp>
        <p:nvCxnSpPr>
          <p:cNvPr id="70" name="Straight Connector 69">
            <a:extLst>
              <a:ext uri="{FF2B5EF4-FFF2-40B4-BE49-F238E27FC236}">
                <a16:creationId xmlns:a16="http://schemas.microsoft.com/office/drawing/2014/main" id="{550FF382-1906-4FE2-8805-168D04C116BA}"/>
              </a:ext>
            </a:extLst>
          </p:cNvPr>
          <p:cNvCxnSpPr>
            <a:cxnSpLocks/>
          </p:cNvCxnSpPr>
          <p:nvPr/>
        </p:nvCxnSpPr>
        <p:spPr>
          <a:xfrm>
            <a:off x="6880860" y="3631600"/>
            <a:ext cx="910590" cy="0"/>
          </a:xfrm>
          <a:prstGeom prst="line">
            <a:avLst/>
          </a:prstGeom>
          <a:noFill/>
          <a:ln w="6350" cap="flat" cmpd="sng" algn="ctr">
            <a:solidFill>
              <a:srgbClr val="5B645F"/>
            </a:solidFill>
            <a:prstDash val="solid"/>
            <a:miter lim="800000"/>
          </a:ln>
          <a:effectLst/>
        </p:spPr>
      </p:cxnSp>
      <p:cxnSp>
        <p:nvCxnSpPr>
          <p:cNvPr id="71" name="Straight Connector 70">
            <a:extLst>
              <a:ext uri="{FF2B5EF4-FFF2-40B4-BE49-F238E27FC236}">
                <a16:creationId xmlns:a16="http://schemas.microsoft.com/office/drawing/2014/main" id="{6BD08605-ECB7-4433-ABA3-1AEF3A8F09AB}"/>
              </a:ext>
            </a:extLst>
          </p:cNvPr>
          <p:cNvCxnSpPr>
            <a:cxnSpLocks/>
          </p:cNvCxnSpPr>
          <p:nvPr/>
        </p:nvCxnSpPr>
        <p:spPr>
          <a:xfrm>
            <a:off x="6287232" y="4098507"/>
            <a:ext cx="2391948" cy="0"/>
          </a:xfrm>
          <a:prstGeom prst="line">
            <a:avLst/>
          </a:prstGeom>
          <a:noFill/>
          <a:ln w="6350" cap="flat" cmpd="sng" algn="ctr">
            <a:solidFill>
              <a:srgbClr val="5B645F"/>
            </a:solidFill>
            <a:prstDash val="solid"/>
            <a:miter lim="800000"/>
          </a:ln>
          <a:effectLst/>
        </p:spPr>
      </p:cxnSp>
      <p:cxnSp>
        <p:nvCxnSpPr>
          <p:cNvPr id="72" name="Straight Connector 71">
            <a:extLst>
              <a:ext uri="{FF2B5EF4-FFF2-40B4-BE49-F238E27FC236}">
                <a16:creationId xmlns:a16="http://schemas.microsoft.com/office/drawing/2014/main" id="{5344FA3C-17AA-45B1-B1A3-BDD3784D15F6}"/>
              </a:ext>
            </a:extLst>
          </p:cNvPr>
          <p:cNvCxnSpPr>
            <a:cxnSpLocks/>
          </p:cNvCxnSpPr>
          <p:nvPr/>
        </p:nvCxnSpPr>
        <p:spPr>
          <a:xfrm>
            <a:off x="5494553" y="4566120"/>
            <a:ext cx="2230222" cy="0"/>
          </a:xfrm>
          <a:prstGeom prst="line">
            <a:avLst/>
          </a:prstGeom>
          <a:noFill/>
          <a:ln w="6350" cap="flat" cmpd="sng" algn="ctr">
            <a:solidFill>
              <a:srgbClr val="5B645F"/>
            </a:solidFill>
            <a:prstDash val="solid"/>
            <a:miter lim="800000"/>
          </a:ln>
          <a:effectLst/>
        </p:spPr>
      </p:cxnSp>
      <p:cxnSp>
        <p:nvCxnSpPr>
          <p:cNvPr id="73" name="Straight Connector 72">
            <a:extLst>
              <a:ext uri="{FF2B5EF4-FFF2-40B4-BE49-F238E27FC236}">
                <a16:creationId xmlns:a16="http://schemas.microsoft.com/office/drawing/2014/main" id="{7D9BFD9F-EA4C-4116-B642-F336861282B5}"/>
              </a:ext>
            </a:extLst>
          </p:cNvPr>
          <p:cNvCxnSpPr>
            <a:cxnSpLocks/>
          </p:cNvCxnSpPr>
          <p:nvPr/>
        </p:nvCxnSpPr>
        <p:spPr>
          <a:xfrm>
            <a:off x="5120640" y="5027026"/>
            <a:ext cx="5341620" cy="0"/>
          </a:xfrm>
          <a:prstGeom prst="line">
            <a:avLst/>
          </a:prstGeom>
          <a:noFill/>
          <a:ln w="6350" cap="flat" cmpd="sng" algn="ctr">
            <a:solidFill>
              <a:srgbClr val="5B645F"/>
            </a:solidFill>
            <a:prstDash val="solid"/>
            <a:miter lim="800000"/>
          </a:ln>
          <a:effectLst/>
        </p:spPr>
      </p:cxnSp>
      <p:cxnSp>
        <p:nvCxnSpPr>
          <p:cNvPr id="74" name="Straight Connector 73">
            <a:extLst>
              <a:ext uri="{FF2B5EF4-FFF2-40B4-BE49-F238E27FC236}">
                <a16:creationId xmlns:a16="http://schemas.microsoft.com/office/drawing/2014/main" id="{19F255A0-D0F0-46A7-8A50-3BA78B956C61}"/>
              </a:ext>
            </a:extLst>
          </p:cNvPr>
          <p:cNvCxnSpPr>
            <a:cxnSpLocks/>
          </p:cNvCxnSpPr>
          <p:nvPr/>
        </p:nvCxnSpPr>
        <p:spPr>
          <a:xfrm>
            <a:off x="5120640" y="5486400"/>
            <a:ext cx="1760220" cy="0"/>
          </a:xfrm>
          <a:prstGeom prst="line">
            <a:avLst/>
          </a:prstGeom>
          <a:noFill/>
          <a:ln w="6350" cap="flat" cmpd="sng" algn="ctr">
            <a:solidFill>
              <a:srgbClr val="5B645F"/>
            </a:solidFill>
            <a:prstDash val="solid"/>
            <a:miter lim="800000"/>
          </a:ln>
          <a:effectLst/>
        </p:spPr>
      </p:cxnSp>
      <p:cxnSp>
        <p:nvCxnSpPr>
          <p:cNvPr id="75" name="Straight Connector 74">
            <a:extLst>
              <a:ext uri="{FF2B5EF4-FFF2-40B4-BE49-F238E27FC236}">
                <a16:creationId xmlns:a16="http://schemas.microsoft.com/office/drawing/2014/main" id="{0965DF4C-045E-4A1A-A297-735655BE7A26}"/>
              </a:ext>
            </a:extLst>
          </p:cNvPr>
          <p:cNvCxnSpPr>
            <a:cxnSpLocks/>
          </p:cNvCxnSpPr>
          <p:nvPr/>
        </p:nvCxnSpPr>
        <p:spPr>
          <a:xfrm>
            <a:off x="7791450" y="3168191"/>
            <a:ext cx="1379637" cy="0"/>
          </a:xfrm>
          <a:prstGeom prst="line">
            <a:avLst/>
          </a:prstGeom>
          <a:noFill/>
          <a:ln w="6350" cap="flat" cmpd="sng" algn="ctr">
            <a:solidFill>
              <a:srgbClr val="5B645F"/>
            </a:solidFill>
            <a:prstDash val="solid"/>
            <a:miter lim="800000"/>
          </a:ln>
          <a:effectLst/>
        </p:spPr>
      </p:cxnSp>
      <p:sp>
        <p:nvSpPr>
          <p:cNvPr id="77" name="TextBox 76">
            <a:extLst>
              <a:ext uri="{FF2B5EF4-FFF2-40B4-BE49-F238E27FC236}">
                <a16:creationId xmlns:a16="http://schemas.microsoft.com/office/drawing/2014/main" id="{E42076D1-1410-4FC9-A639-B7CE814C82E4}"/>
              </a:ext>
            </a:extLst>
          </p:cNvPr>
          <p:cNvSpPr txBox="1"/>
          <p:nvPr/>
        </p:nvSpPr>
        <p:spPr>
          <a:xfrm>
            <a:off x="9128679" y="2745208"/>
            <a:ext cx="673582" cy="307777"/>
          </a:xfrm>
          <a:prstGeom prst="rect">
            <a:avLst/>
          </a:prstGeom>
          <a:noFill/>
        </p:spPr>
        <p:txBody>
          <a:bodyPr wrap="none" rtlCol="0">
            <a:spAutoFit/>
          </a:bodyPr>
          <a:lstStyle/>
          <a:p>
            <a:pPr algn="ctr"/>
            <a:r>
              <a:rPr lang="en-GB" sz="1400">
                <a:solidFill>
                  <a:srgbClr val="00BCF2"/>
                </a:solidFill>
                <a:latin typeface="Century Gothic Bold" panose="020B0702020202020204" pitchFamily="34" charset="0"/>
              </a:rPr>
              <a:t>Large</a:t>
            </a:r>
          </a:p>
        </p:txBody>
      </p:sp>
      <p:sp>
        <p:nvSpPr>
          <p:cNvPr id="78" name="TextBox 77">
            <a:extLst>
              <a:ext uri="{FF2B5EF4-FFF2-40B4-BE49-F238E27FC236}">
                <a16:creationId xmlns:a16="http://schemas.microsoft.com/office/drawing/2014/main" id="{E7EA5797-0C15-4904-A760-0F57AC421AAE}"/>
              </a:ext>
            </a:extLst>
          </p:cNvPr>
          <p:cNvSpPr txBox="1"/>
          <p:nvPr/>
        </p:nvSpPr>
        <p:spPr>
          <a:xfrm>
            <a:off x="4719854" y="5939726"/>
            <a:ext cx="673582" cy="307777"/>
          </a:xfrm>
          <a:prstGeom prst="rect">
            <a:avLst/>
          </a:prstGeom>
          <a:noFill/>
        </p:spPr>
        <p:txBody>
          <a:bodyPr wrap="none" rtlCol="0">
            <a:spAutoFit/>
          </a:bodyPr>
          <a:lstStyle/>
          <a:p>
            <a:pPr algn="ctr"/>
            <a:r>
              <a:rPr lang="en-GB" sz="1400">
                <a:solidFill>
                  <a:srgbClr val="00BCF2"/>
                </a:solidFill>
                <a:latin typeface="Century Gothic Bold" panose="020B0702020202020204" pitchFamily="34" charset="0"/>
              </a:rPr>
              <a:t>Large</a:t>
            </a:r>
          </a:p>
        </p:txBody>
      </p:sp>
      <p:sp>
        <p:nvSpPr>
          <p:cNvPr id="80" name="TextBox 8">
            <a:extLst>
              <a:ext uri="{FF2B5EF4-FFF2-40B4-BE49-F238E27FC236}">
                <a16:creationId xmlns:a16="http://schemas.microsoft.com/office/drawing/2014/main" id="{1CB4723E-9CD5-43E0-928F-1BB7A39BEAFB}"/>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2"/>
                </a:solidFill>
                <a:latin typeface="Arial" panose="020B0604020202020204"/>
              </a:rPr>
              <a:t>Question: Q</a:t>
            </a:r>
            <a:r>
              <a:rPr lang="en-GB" sz="800" dirty="0">
                <a:solidFill>
                  <a:schemeClr val="tx2"/>
                </a:solidFill>
                <a:latin typeface="Arial" panose="020B0604020202020204"/>
              </a:rPr>
              <a:t>4 What are your top 3 prospecting strategies? (Please select up to three answers)</a:t>
            </a:r>
          </a:p>
          <a:p>
            <a:r>
              <a:rPr lang="en-US" sz="800" dirty="0">
                <a:solidFill>
                  <a:schemeClr val="tx2"/>
                </a:solidFill>
                <a:latin typeface="Arial" panose="020B0604020202020204"/>
              </a:rPr>
              <a:t>Base: all respondents (74 new business directors, 46 Small, 22 Medium and 6 Large agencies)</a:t>
            </a:r>
          </a:p>
        </p:txBody>
      </p:sp>
      <p:sp>
        <p:nvSpPr>
          <p:cNvPr id="81" name="TextBox 80">
            <a:extLst>
              <a:ext uri="{FF2B5EF4-FFF2-40B4-BE49-F238E27FC236}">
                <a16:creationId xmlns:a16="http://schemas.microsoft.com/office/drawing/2014/main" id="{47448350-0027-4B06-B41F-1459B16847E7}"/>
              </a:ext>
            </a:extLst>
          </p:cNvPr>
          <p:cNvSpPr txBox="1"/>
          <p:nvPr/>
        </p:nvSpPr>
        <p:spPr>
          <a:xfrm>
            <a:off x="8487377" y="2745208"/>
            <a:ext cx="651140" cy="307777"/>
          </a:xfrm>
          <a:prstGeom prst="rect">
            <a:avLst/>
          </a:prstGeom>
          <a:noFill/>
        </p:spPr>
        <p:txBody>
          <a:bodyPr wrap="none" rtlCol="0">
            <a:spAutoFit/>
          </a:bodyPr>
          <a:lstStyle/>
          <a:p>
            <a:pPr algn="ctr"/>
            <a:r>
              <a:rPr lang="en-GB" sz="1400">
                <a:solidFill>
                  <a:schemeClr val="accent4">
                    <a:lumMod val="20000"/>
                    <a:lumOff val="80000"/>
                  </a:schemeClr>
                </a:solidFill>
                <a:latin typeface="Century Gothic Bold" panose="020B0702020202020204" pitchFamily="34" charset="0"/>
              </a:rPr>
              <a:t>Small</a:t>
            </a:r>
          </a:p>
        </p:txBody>
      </p:sp>
      <p:sp>
        <p:nvSpPr>
          <p:cNvPr id="82" name="TextBox 81">
            <a:extLst>
              <a:ext uri="{FF2B5EF4-FFF2-40B4-BE49-F238E27FC236}">
                <a16:creationId xmlns:a16="http://schemas.microsoft.com/office/drawing/2014/main" id="{F994806E-F827-4555-84FF-E037894A9921}"/>
              </a:ext>
            </a:extLst>
          </p:cNvPr>
          <p:cNvSpPr txBox="1"/>
          <p:nvPr/>
        </p:nvSpPr>
        <p:spPr>
          <a:xfrm>
            <a:off x="5282830" y="5939726"/>
            <a:ext cx="651140" cy="307777"/>
          </a:xfrm>
          <a:prstGeom prst="rect">
            <a:avLst/>
          </a:prstGeom>
          <a:noFill/>
        </p:spPr>
        <p:txBody>
          <a:bodyPr wrap="none" rtlCol="0">
            <a:spAutoFit/>
          </a:bodyPr>
          <a:lstStyle/>
          <a:p>
            <a:pPr algn="ctr"/>
            <a:r>
              <a:rPr lang="en-GB" sz="1400">
                <a:solidFill>
                  <a:schemeClr val="accent4">
                    <a:lumMod val="20000"/>
                    <a:lumOff val="80000"/>
                  </a:schemeClr>
                </a:solidFill>
                <a:latin typeface="Century Gothic Bold" panose="020B0702020202020204" pitchFamily="34" charset="0"/>
              </a:rPr>
              <a:t>Small</a:t>
            </a:r>
          </a:p>
        </p:txBody>
      </p:sp>
      <p:sp>
        <p:nvSpPr>
          <p:cNvPr id="83" name="TextBox 82">
            <a:extLst>
              <a:ext uri="{FF2B5EF4-FFF2-40B4-BE49-F238E27FC236}">
                <a16:creationId xmlns:a16="http://schemas.microsoft.com/office/drawing/2014/main" id="{FDEFED2B-0BE1-47C9-AAC4-FA28BF6FB6C5}"/>
              </a:ext>
            </a:extLst>
          </p:cNvPr>
          <p:cNvSpPr txBox="1"/>
          <p:nvPr/>
        </p:nvSpPr>
        <p:spPr>
          <a:xfrm>
            <a:off x="7295120" y="2745208"/>
            <a:ext cx="899605" cy="307777"/>
          </a:xfrm>
          <a:prstGeom prst="rect">
            <a:avLst/>
          </a:prstGeom>
          <a:noFill/>
        </p:spPr>
        <p:txBody>
          <a:bodyPr wrap="none" rtlCol="0">
            <a:spAutoFit/>
          </a:bodyPr>
          <a:lstStyle/>
          <a:p>
            <a:pPr algn="ctr"/>
            <a:r>
              <a:rPr lang="en-GB" sz="1400">
                <a:solidFill>
                  <a:schemeClr val="accent1">
                    <a:lumMod val="20000"/>
                    <a:lumOff val="80000"/>
                  </a:schemeClr>
                </a:solidFill>
                <a:latin typeface="Century Gothic Bold" panose="020B0702020202020204" pitchFamily="34" charset="0"/>
              </a:rPr>
              <a:t>Medium</a:t>
            </a:r>
          </a:p>
        </p:txBody>
      </p:sp>
      <p:sp>
        <p:nvSpPr>
          <p:cNvPr id="84" name="TextBox 83">
            <a:extLst>
              <a:ext uri="{FF2B5EF4-FFF2-40B4-BE49-F238E27FC236}">
                <a16:creationId xmlns:a16="http://schemas.microsoft.com/office/drawing/2014/main" id="{8F3C44EF-2F11-41AD-8C04-1D9E1E0E40E7}"/>
              </a:ext>
            </a:extLst>
          </p:cNvPr>
          <p:cNvSpPr txBox="1"/>
          <p:nvPr/>
        </p:nvSpPr>
        <p:spPr>
          <a:xfrm>
            <a:off x="6451858" y="5939726"/>
            <a:ext cx="899605" cy="307777"/>
          </a:xfrm>
          <a:prstGeom prst="rect">
            <a:avLst/>
          </a:prstGeom>
          <a:noFill/>
        </p:spPr>
        <p:txBody>
          <a:bodyPr wrap="none" rtlCol="0">
            <a:spAutoFit/>
          </a:bodyPr>
          <a:lstStyle/>
          <a:p>
            <a:pPr algn="ctr"/>
            <a:r>
              <a:rPr lang="en-GB" sz="1400">
                <a:solidFill>
                  <a:schemeClr val="accent1">
                    <a:lumMod val="20000"/>
                    <a:lumOff val="80000"/>
                  </a:schemeClr>
                </a:solidFill>
                <a:latin typeface="Century Gothic Bold" panose="020B0702020202020204" pitchFamily="34" charset="0"/>
              </a:rPr>
              <a:t>Medium</a:t>
            </a:r>
          </a:p>
        </p:txBody>
      </p:sp>
      <p:sp>
        <p:nvSpPr>
          <p:cNvPr id="85" name="TextBox 84">
            <a:extLst>
              <a:ext uri="{FF2B5EF4-FFF2-40B4-BE49-F238E27FC236}">
                <a16:creationId xmlns:a16="http://schemas.microsoft.com/office/drawing/2014/main" id="{41E2F97E-B527-4607-90AA-90458B64DEDD}"/>
              </a:ext>
            </a:extLst>
          </p:cNvPr>
          <p:cNvSpPr txBox="1"/>
          <p:nvPr/>
        </p:nvSpPr>
        <p:spPr>
          <a:xfrm flipH="1">
            <a:off x="3712683" y="1871991"/>
            <a:ext cx="7641115" cy="338554"/>
          </a:xfrm>
          <a:prstGeom prst="rect">
            <a:avLst/>
          </a:prstGeom>
          <a:noFill/>
        </p:spPr>
        <p:txBody>
          <a:bodyPr wrap="square" rtlCol="0">
            <a:spAutoFit/>
          </a:bodyPr>
          <a:lstStyle/>
          <a:p>
            <a:pPr algn="ctr"/>
            <a:r>
              <a:rPr lang="en-GB" sz="1600">
                <a:solidFill>
                  <a:schemeClr val="accent1"/>
                </a:solidFill>
                <a:latin typeface="Century Gothic Bold" panose="020B0702020202020204" pitchFamily="34" charset="0"/>
              </a:rPr>
              <a:t>Prospecting strategies by agency size</a:t>
            </a:r>
          </a:p>
        </p:txBody>
      </p:sp>
      <p:sp>
        <p:nvSpPr>
          <p:cNvPr id="21" name="Text Placeholder 4">
            <a:extLst>
              <a:ext uri="{FF2B5EF4-FFF2-40B4-BE49-F238E27FC236}">
                <a16:creationId xmlns:a16="http://schemas.microsoft.com/office/drawing/2014/main" id="{1A272A27-CB01-4C25-8B4A-5EA71B8E7E54}"/>
              </a:ext>
            </a:extLst>
          </p:cNvPr>
          <p:cNvSpPr>
            <a:spLocks noGrp="1"/>
          </p:cNvSpPr>
          <p:nvPr>
            <p:ph type="body" sz="quarter" idx="13"/>
          </p:nvPr>
        </p:nvSpPr>
        <p:spPr>
          <a:xfrm>
            <a:off x="10046677" y="198560"/>
            <a:ext cx="2145323" cy="396526"/>
          </a:xfrm>
        </p:spPr>
        <p:txBody>
          <a:bodyPr>
            <a:normAutofit lnSpcReduction="10000"/>
          </a:bodyPr>
          <a:lstStyle/>
          <a:p>
            <a:r>
              <a:rPr lang="en-GB"/>
              <a:t>Preparing for new business</a:t>
            </a:r>
          </a:p>
        </p:txBody>
      </p:sp>
      <p:graphicFrame>
        <p:nvGraphicFramePr>
          <p:cNvPr id="79" name="Content Placeholder 7">
            <a:extLst>
              <a:ext uri="{FF2B5EF4-FFF2-40B4-BE49-F238E27FC236}">
                <a16:creationId xmlns:a16="http://schemas.microsoft.com/office/drawing/2014/main" id="{97C0631B-1576-41C7-991C-CA44E7A88177}"/>
              </a:ext>
            </a:extLst>
          </p:cNvPr>
          <p:cNvGraphicFramePr>
            <a:graphicFrameLocks/>
          </p:cNvGraphicFramePr>
          <p:nvPr/>
        </p:nvGraphicFramePr>
        <p:xfrm>
          <a:off x="3349128" y="2401677"/>
          <a:ext cx="8004671" cy="3861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a:extLst>
              <a:ext uri="{FF2B5EF4-FFF2-40B4-BE49-F238E27FC236}">
                <a16:creationId xmlns:a16="http://schemas.microsoft.com/office/drawing/2014/main" id="{E1E19CB2-C3F1-416E-84C4-2D3D52E72A47}"/>
              </a:ext>
            </a:extLst>
          </p:cNvPr>
          <p:cNvGraphicFramePr>
            <a:graphicFrameLocks noGrp="1"/>
          </p:cNvGraphicFramePr>
          <p:nvPr/>
        </p:nvGraphicFramePr>
        <p:xfrm>
          <a:off x="0" y="2983350"/>
          <a:ext cx="3553858" cy="2678538"/>
        </p:xfrm>
        <a:graphic>
          <a:graphicData uri="http://schemas.openxmlformats.org/drawingml/2006/table">
            <a:tbl>
              <a:tblPr/>
              <a:tblGrid>
                <a:gridCol w="3553858">
                  <a:extLst>
                    <a:ext uri="{9D8B030D-6E8A-4147-A177-3AD203B41FA5}">
                      <a16:colId xmlns:a16="http://schemas.microsoft.com/office/drawing/2014/main" val="988776757"/>
                    </a:ext>
                  </a:extLst>
                </a:gridCol>
              </a:tblGrid>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Management network connections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0089247"/>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Forming alliances and partnerships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73924821"/>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Using Intermediaries</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0773898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Asking clients for referrals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75442962"/>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GB" sz="1200" dirty="0">
                          <a:solidFill>
                            <a:schemeClr val="tx1"/>
                          </a:solidFill>
                        </a:rPr>
                        <a:t>Group opportunities in agency network</a:t>
                      </a: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91882003"/>
                  </a:ext>
                </a:extLst>
              </a:tr>
              <a:tr h="4464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r>
                        <a:rPr lang="en-GB" sz="1200" u="none" strike="noStrike" dirty="0">
                          <a:solidFill>
                            <a:schemeClr val="tx1"/>
                          </a:solidFill>
                          <a:effectLst/>
                        </a:rPr>
                        <a:t>Using lead generation agencies</a:t>
                      </a:r>
                      <a:endParaRPr lang="en-GB" sz="1200" b="0" i="0" u="none" strike="noStrike" dirty="0">
                        <a:solidFill>
                          <a:schemeClr val="tx1"/>
                        </a:solidFill>
                        <a:effectLst/>
                        <a:latin typeface="Calibri" panose="020F0502020204030204" pitchFamily="34" charset="0"/>
                      </a:endParaRPr>
                    </a:p>
                  </a:txBody>
                  <a:tcPr marL="6350" marR="6350" marT="635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3787677"/>
                  </a:ext>
                </a:extLst>
              </a:tr>
            </a:tbl>
          </a:graphicData>
        </a:graphic>
      </p:graphicFrame>
    </p:spTree>
    <p:extLst>
      <p:ext uri="{BB962C8B-B14F-4D97-AF65-F5344CB8AC3E}">
        <p14:creationId xmlns:p14="http://schemas.microsoft.com/office/powerpoint/2010/main" val="217342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1735E-CD34-4644-AA4A-F255BE650009}"/>
              </a:ext>
            </a:extLst>
          </p:cNvPr>
          <p:cNvSpPr>
            <a:spLocks noGrp="1"/>
          </p:cNvSpPr>
          <p:nvPr>
            <p:ph type="body" sz="quarter" idx="10"/>
          </p:nvPr>
        </p:nvSpPr>
        <p:spPr>
          <a:xfrm>
            <a:off x="2145323" y="2247524"/>
            <a:ext cx="7901354" cy="2278063"/>
          </a:xfrm>
        </p:spPr>
        <p:txBody>
          <a:bodyPr>
            <a:normAutofit/>
          </a:bodyPr>
          <a:lstStyle/>
          <a:p>
            <a:r>
              <a:rPr lang="en-GB" sz="4400" b="1"/>
              <a:t>The largest survey of new business professionals in UK agencies</a:t>
            </a:r>
          </a:p>
        </p:txBody>
      </p:sp>
      <p:sp>
        <p:nvSpPr>
          <p:cNvPr id="3" name="Footer Placeholder 2">
            <a:extLst>
              <a:ext uri="{FF2B5EF4-FFF2-40B4-BE49-F238E27FC236}">
                <a16:creationId xmlns:a16="http://schemas.microsoft.com/office/drawing/2014/main" id="{6B765679-739C-422A-BED8-B774B7A62E1F}"/>
              </a:ext>
            </a:extLst>
          </p:cNvPr>
          <p:cNvSpPr>
            <a:spLocks noGrp="1"/>
          </p:cNvSpPr>
          <p:nvPr>
            <p:ph type="ftr" sz="quarter" idx="11"/>
          </p:nvPr>
        </p:nvSpPr>
        <p:spPr/>
        <p:txBody>
          <a:bodyPr/>
          <a:lstStyle/>
          <a:p>
            <a:fld id="{20E4E90A-B33D-2B4E-8D44-3D9A0722D61D}" type="slidenum">
              <a:rPr lang="en-GB" smtClean="0"/>
              <a:pPr/>
              <a:t>2</a:t>
            </a:fld>
            <a:endParaRPr lang="en-GB"/>
          </a:p>
        </p:txBody>
      </p:sp>
      <p:pic>
        <p:nvPicPr>
          <p:cNvPr id="4" name="Picture 3" descr="Icon&#10;&#10;Description automatically generated">
            <a:extLst>
              <a:ext uri="{FF2B5EF4-FFF2-40B4-BE49-F238E27FC236}">
                <a16:creationId xmlns:a16="http://schemas.microsoft.com/office/drawing/2014/main" id="{1B858419-D86B-47F4-BFFB-E77B9715F702}"/>
              </a:ext>
            </a:extLst>
          </p:cNvPr>
          <p:cNvPicPr>
            <a:picLocks noChangeAspect="1"/>
          </p:cNvPicPr>
          <p:nvPr/>
        </p:nvPicPr>
        <p:blipFill>
          <a:blip r:embed="rId3"/>
          <a:stretch>
            <a:fillRect/>
          </a:stretch>
        </p:blipFill>
        <p:spPr>
          <a:xfrm>
            <a:off x="11379200" y="5275818"/>
            <a:ext cx="638739" cy="638902"/>
          </a:xfrm>
          <a:prstGeom prst="rect">
            <a:avLst/>
          </a:prstGeom>
        </p:spPr>
      </p:pic>
    </p:spTree>
    <p:extLst>
      <p:ext uri="{BB962C8B-B14F-4D97-AF65-F5344CB8AC3E}">
        <p14:creationId xmlns:p14="http://schemas.microsoft.com/office/powerpoint/2010/main" val="302506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ADD1-2606-471D-ACD5-7250DF7F2030}"/>
              </a:ext>
            </a:extLst>
          </p:cNvPr>
          <p:cNvSpPr>
            <a:spLocks noGrp="1"/>
          </p:cNvSpPr>
          <p:nvPr>
            <p:ph type="title"/>
          </p:nvPr>
        </p:nvSpPr>
        <p:spPr>
          <a:xfrm>
            <a:off x="838200" y="365125"/>
            <a:ext cx="9002486" cy="941161"/>
          </a:xfrm>
        </p:spPr>
        <p:txBody>
          <a:bodyPr>
            <a:normAutofit fontScale="90000"/>
          </a:bodyPr>
          <a:lstStyle/>
          <a:p>
            <a:r>
              <a:rPr lang="en-GB"/>
              <a:t>Medium and large agencies are actively pursuing more opportunities</a:t>
            </a:r>
          </a:p>
        </p:txBody>
      </p:sp>
      <p:sp>
        <p:nvSpPr>
          <p:cNvPr id="5" name="Text Placeholder 4">
            <a:extLst>
              <a:ext uri="{FF2B5EF4-FFF2-40B4-BE49-F238E27FC236}">
                <a16:creationId xmlns:a16="http://schemas.microsoft.com/office/drawing/2014/main" id="{1BB36F97-820C-4A37-AE31-1340EE59D58B}"/>
              </a:ext>
            </a:extLst>
          </p:cNvPr>
          <p:cNvSpPr>
            <a:spLocks noGrp="1"/>
          </p:cNvSpPr>
          <p:nvPr>
            <p:ph type="body" sz="quarter" idx="13"/>
          </p:nvPr>
        </p:nvSpPr>
        <p:spPr/>
        <p:txBody>
          <a:bodyPr/>
          <a:lstStyle/>
          <a:p>
            <a:r>
              <a:rPr lang="en-GB"/>
              <a:t>Making it happen</a:t>
            </a:r>
          </a:p>
        </p:txBody>
      </p:sp>
      <p:sp>
        <p:nvSpPr>
          <p:cNvPr id="7" name="Rectangle 6">
            <a:extLst>
              <a:ext uri="{FF2B5EF4-FFF2-40B4-BE49-F238E27FC236}">
                <a16:creationId xmlns:a16="http://schemas.microsoft.com/office/drawing/2014/main" id="{ABEDF8E9-1BEC-481F-A2D1-CB6B9986577C}"/>
              </a:ext>
            </a:extLst>
          </p:cNvPr>
          <p:cNvSpPr/>
          <p:nvPr/>
        </p:nvSpPr>
        <p:spPr>
          <a:xfrm>
            <a:off x="858296" y="6346302"/>
            <a:ext cx="5298664" cy="461665"/>
          </a:xfrm>
          <a:prstGeom prst="rect">
            <a:avLst/>
          </a:prstGeom>
        </p:spPr>
        <p:txBody>
          <a:bodyPr wrap="square">
            <a:spAutoFit/>
          </a:bodyPr>
          <a:lstStyle/>
          <a:p>
            <a:r>
              <a:rPr lang="en-US" sz="800">
                <a:solidFill>
                  <a:schemeClr val="tx2"/>
                </a:solidFill>
                <a:latin typeface="Arial" panose="020B0604020202020204" pitchFamily="34" charset="0"/>
                <a:cs typeface="Arial" panose="020B0604020202020204" pitchFamily="34" charset="0"/>
              </a:rPr>
              <a:t>Question: </a:t>
            </a:r>
            <a:r>
              <a:rPr lang="en-GB" sz="800">
                <a:solidFill>
                  <a:schemeClr val="tx2"/>
                </a:solidFill>
                <a:latin typeface="Arial" panose="020B0604020202020204" pitchFamily="34" charset="0"/>
                <a:cs typeface="Arial" panose="020B0604020202020204" pitchFamily="34" charset="0"/>
              </a:rPr>
              <a:t>Q10 How many new business opportunities have you actively pursued in the past 12 months?</a:t>
            </a:r>
          </a:p>
          <a:p>
            <a:r>
              <a:rPr lang="en-US" sz="800">
                <a:solidFill>
                  <a:schemeClr val="tx2"/>
                </a:solidFill>
                <a:latin typeface="Arial" panose="020B0604020202020204" pitchFamily="34" charset="0"/>
                <a:cs typeface="Arial" panose="020B0604020202020204" pitchFamily="34" charset="0"/>
              </a:rPr>
              <a:t>Base: all respondents (2017 -- 94 new business directors, 2018 – 84 new business directors, 2019 – 126 new business directors, 2020 - </a:t>
            </a:r>
            <a:r>
              <a:rPr lang="en-US" sz="800">
                <a:solidFill>
                  <a:schemeClr val="tx2"/>
                </a:solidFill>
                <a:latin typeface="Arial" panose="020B0604020202020204"/>
              </a:rPr>
              <a:t>74 new business directors, 46 Small, 22 Medium and 6 Large agencies)</a:t>
            </a:r>
            <a:endParaRPr lang="en-GB" sz="800">
              <a:solidFill>
                <a:schemeClr val="tx2"/>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EDEFCCEB-F24E-4EC9-A5D8-AAE8DA8C3A7C}"/>
              </a:ext>
            </a:extLst>
          </p:cNvPr>
          <p:cNvGraphicFramePr/>
          <p:nvPr>
            <p:extLst>
              <p:ext uri="{D42A27DB-BD31-4B8C-83A1-F6EECF244321}">
                <p14:modId xmlns:p14="http://schemas.microsoft.com/office/powerpoint/2010/main" val="3510233511"/>
              </p:ext>
            </p:extLst>
          </p:nvPr>
        </p:nvGraphicFramePr>
        <p:xfrm>
          <a:off x="2032000" y="1808163"/>
          <a:ext cx="8128000" cy="43301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192BF8FF-37A4-481E-A76F-2629CD057CA7}"/>
              </a:ext>
            </a:extLst>
          </p:cNvPr>
          <p:cNvSpPr/>
          <p:nvPr/>
        </p:nvSpPr>
        <p:spPr>
          <a:xfrm>
            <a:off x="10394764" y="4689786"/>
            <a:ext cx="1243623" cy="369332"/>
          </a:xfrm>
          <a:prstGeom prst="rect">
            <a:avLst/>
          </a:prstGeom>
        </p:spPr>
        <p:txBody>
          <a:bodyPr wrap="square">
            <a:spAutoFit/>
          </a:bodyPr>
          <a:lstStyle/>
          <a:p>
            <a:r>
              <a:rPr lang="en-GB" b="1" dirty="0">
                <a:latin typeface="Century Gothic" panose="020B0502020202020204" pitchFamily="34" charset="0"/>
              </a:rPr>
              <a:t>+1%	</a:t>
            </a:r>
          </a:p>
        </p:txBody>
      </p:sp>
      <p:sp>
        <p:nvSpPr>
          <p:cNvPr id="10" name="Rectangle 9">
            <a:extLst>
              <a:ext uri="{FF2B5EF4-FFF2-40B4-BE49-F238E27FC236}">
                <a16:creationId xmlns:a16="http://schemas.microsoft.com/office/drawing/2014/main" id="{4C38792B-FC45-4863-9FA7-169ECB2C7180}"/>
              </a:ext>
            </a:extLst>
          </p:cNvPr>
          <p:cNvSpPr/>
          <p:nvPr/>
        </p:nvSpPr>
        <p:spPr>
          <a:xfrm>
            <a:off x="10394764" y="3887789"/>
            <a:ext cx="1243623" cy="646331"/>
          </a:xfrm>
          <a:prstGeom prst="rect">
            <a:avLst/>
          </a:prstGeom>
        </p:spPr>
        <p:txBody>
          <a:bodyPr wrap="square">
            <a:spAutoFit/>
          </a:bodyPr>
          <a:lstStyle/>
          <a:p>
            <a:r>
              <a:rPr lang="en-GB" b="1">
                <a:latin typeface="Century Gothic" panose="020B0502020202020204" pitchFamily="34" charset="0"/>
              </a:rPr>
              <a:t>+45%	</a:t>
            </a:r>
          </a:p>
          <a:p>
            <a:r>
              <a:rPr lang="en-GB" b="1">
                <a:latin typeface="Century Gothic" panose="020B0502020202020204" pitchFamily="34" charset="0"/>
              </a:rPr>
              <a:t>	</a:t>
            </a:r>
          </a:p>
        </p:txBody>
      </p:sp>
      <p:sp>
        <p:nvSpPr>
          <p:cNvPr id="11" name="Rectangle 10">
            <a:extLst>
              <a:ext uri="{FF2B5EF4-FFF2-40B4-BE49-F238E27FC236}">
                <a16:creationId xmlns:a16="http://schemas.microsoft.com/office/drawing/2014/main" id="{39747310-D371-4D2B-9688-74E52FC05720}"/>
              </a:ext>
            </a:extLst>
          </p:cNvPr>
          <p:cNvSpPr/>
          <p:nvPr/>
        </p:nvSpPr>
        <p:spPr>
          <a:xfrm>
            <a:off x="10394764" y="3178125"/>
            <a:ext cx="1617990" cy="369332"/>
          </a:xfrm>
          <a:prstGeom prst="rect">
            <a:avLst/>
          </a:prstGeom>
        </p:spPr>
        <p:txBody>
          <a:bodyPr wrap="square">
            <a:spAutoFit/>
          </a:bodyPr>
          <a:lstStyle/>
          <a:p>
            <a:r>
              <a:rPr lang="en-GB" b="1">
                <a:latin typeface="Century Gothic" panose="020B0502020202020204" pitchFamily="34" charset="0"/>
              </a:rPr>
              <a:t>+59%	</a:t>
            </a:r>
          </a:p>
        </p:txBody>
      </p:sp>
      <p:sp>
        <p:nvSpPr>
          <p:cNvPr id="12" name="Arrow: Down 11">
            <a:extLst>
              <a:ext uri="{FF2B5EF4-FFF2-40B4-BE49-F238E27FC236}">
                <a16:creationId xmlns:a16="http://schemas.microsoft.com/office/drawing/2014/main" id="{DB50F0FB-9C20-43E0-A504-149207D99712}"/>
              </a:ext>
            </a:extLst>
          </p:cNvPr>
          <p:cNvSpPr/>
          <p:nvPr/>
        </p:nvSpPr>
        <p:spPr>
          <a:xfrm rot="10800000">
            <a:off x="10169479" y="4842730"/>
            <a:ext cx="126230" cy="143885"/>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556D53F5-916C-4A8D-A6F9-755C3709D0A7}"/>
              </a:ext>
            </a:extLst>
          </p:cNvPr>
          <p:cNvSpPr/>
          <p:nvPr/>
        </p:nvSpPr>
        <p:spPr>
          <a:xfrm rot="10800000">
            <a:off x="10071627" y="3917796"/>
            <a:ext cx="321934" cy="2989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75C7C9AB-2075-4333-B364-0815C5FC9FB4}"/>
              </a:ext>
            </a:extLst>
          </p:cNvPr>
          <p:cNvSpPr/>
          <p:nvPr/>
        </p:nvSpPr>
        <p:spPr>
          <a:xfrm rot="10800000">
            <a:off x="10071627" y="3211949"/>
            <a:ext cx="321934" cy="298938"/>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3">
            <a:extLst>
              <a:ext uri="{FF2B5EF4-FFF2-40B4-BE49-F238E27FC236}">
                <a16:creationId xmlns:a16="http://schemas.microsoft.com/office/drawing/2014/main" id="{C800EEB0-FC61-4778-8E48-4305C3098FE4}"/>
              </a:ext>
            </a:extLst>
          </p:cNvPr>
          <p:cNvSpPr>
            <a:spLocks noGrp="1"/>
          </p:cNvSpPr>
          <p:nvPr>
            <p:ph type="ftr" sz="quarter" idx="11"/>
          </p:nvPr>
        </p:nvSpPr>
        <p:spPr>
          <a:xfrm>
            <a:off x="222513" y="6356350"/>
            <a:ext cx="4114800" cy="365125"/>
          </a:xfrm>
        </p:spPr>
        <p:txBody>
          <a:bodyPr/>
          <a:lstStyle/>
          <a:p>
            <a:fld id="{A06387B2-7A61-DC40-A17B-3BFC5FA5102E}" type="slidenum">
              <a:rPr lang="en-GB" smtClean="0"/>
              <a:pPr/>
              <a:t>20</a:t>
            </a:fld>
            <a:endParaRPr lang="en-GB" dirty="0"/>
          </a:p>
        </p:txBody>
      </p:sp>
    </p:spTree>
    <p:extLst>
      <p:ext uri="{BB962C8B-B14F-4D97-AF65-F5344CB8AC3E}">
        <p14:creationId xmlns:p14="http://schemas.microsoft.com/office/powerpoint/2010/main" val="39110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63F6-84D3-4DFE-A25C-9F54B4488216}"/>
              </a:ext>
            </a:extLst>
          </p:cNvPr>
          <p:cNvSpPr>
            <a:spLocks noGrp="1"/>
          </p:cNvSpPr>
          <p:nvPr>
            <p:ph type="title"/>
          </p:nvPr>
        </p:nvSpPr>
        <p:spPr/>
        <p:txBody>
          <a:bodyPr>
            <a:normAutofit fontScale="90000"/>
          </a:bodyPr>
          <a:lstStyle/>
          <a:p>
            <a:r>
              <a:rPr lang="en-GB" dirty="0"/>
              <a:t>True to form, the larger the agency the more opportunities actively pursued</a:t>
            </a:r>
          </a:p>
        </p:txBody>
      </p:sp>
      <p:sp>
        <p:nvSpPr>
          <p:cNvPr id="4" name="Footer Placeholder 3">
            <a:extLst>
              <a:ext uri="{FF2B5EF4-FFF2-40B4-BE49-F238E27FC236}">
                <a16:creationId xmlns:a16="http://schemas.microsoft.com/office/drawing/2014/main" id="{BD0F3F18-3B44-4F2C-81F2-3FC810E6E4B7}"/>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90A24FD9-FA49-48AB-B5F5-8E080FFFB173}"/>
              </a:ext>
            </a:extLst>
          </p:cNvPr>
          <p:cNvSpPr>
            <a:spLocks noGrp="1"/>
          </p:cNvSpPr>
          <p:nvPr>
            <p:ph type="body" sz="quarter" idx="13"/>
          </p:nvPr>
        </p:nvSpPr>
        <p:spPr/>
        <p:txBody>
          <a:bodyPr/>
          <a:lstStyle/>
          <a:p>
            <a:r>
              <a:rPr lang="en-GB"/>
              <a:t>Making it happen</a:t>
            </a:r>
          </a:p>
        </p:txBody>
      </p:sp>
      <p:sp>
        <p:nvSpPr>
          <p:cNvPr id="34" name="Footer Placeholder 3">
            <a:extLst>
              <a:ext uri="{FF2B5EF4-FFF2-40B4-BE49-F238E27FC236}">
                <a16:creationId xmlns:a16="http://schemas.microsoft.com/office/drawing/2014/main" id="{93828825-ED1F-4753-83CA-A1A7BE34798E}"/>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35" name="TextBox 34">
            <a:extLst>
              <a:ext uri="{FF2B5EF4-FFF2-40B4-BE49-F238E27FC236}">
                <a16:creationId xmlns:a16="http://schemas.microsoft.com/office/drawing/2014/main" id="{7BC4E785-E304-420B-A5AF-BDCF1AAAD0D3}"/>
              </a:ext>
            </a:extLst>
          </p:cNvPr>
          <p:cNvSpPr txBox="1"/>
          <p:nvPr/>
        </p:nvSpPr>
        <p:spPr>
          <a:xfrm flipH="1">
            <a:off x="2141400" y="1818387"/>
            <a:ext cx="8915814" cy="369332"/>
          </a:xfrm>
          <a:prstGeom prst="rect">
            <a:avLst/>
          </a:prstGeom>
          <a:noFill/>
        </p:spPr>
        <p:txBody>
          <a:bodyPr wrap="square" rtlCol="0">
            <a:spAutoFit/>
          </a:bodyPr>
          <a:lstStyle/>
          <a:p>
            <a:pPr algn="ctr"/>
            <a:r>
              <a:rPr lang="en-GB">
                <a:solidFill>
                  <a:schemeClr val="accent4"/>
                </a:solidFill>
                <a:latin typeface="Century Gothic Bold" panose="020B0702020202020204" pitchFamily="34" charset="0"/>
              </a:rPr>
              <a:t>Number of opportunities actively pursued in last 12 months, by agency size</a:t>
            </a:r>
          </a:p>
        </p:txBody>
      </p:sp>
      <p:sp>
        <p:nvSpPr>
          <p:cNvPr id="36" name="TextBox 35">
            <a:extLst>
              <a:ext uri="{FF2B5EF4-FFF2-40B4-BE49-F238E27FC236}">
                <a16:creationId xmlns:a16="http://schemas.microsoft.com/office/drawing/2014/main" id="{F15875AE-9B87-403C-8996-16D1C8FD26AE}"/>
              </a:ext>
            </a:extLst>
          </p:cNvPr>
          <p:cNvSpPr txBox="1"/>
          <p:nvPr/>
        </p:nvSpPr>
        <p:spPr>
          <a:xfrm>
            <a:off x="2064366" y="2291508"/>
            <a:ext cx="612668" cy="307777"/>
          </a:xfrm>
          <a:prstGeom prst="rect">
            <a:avLst/>
          </a:prstGeom>
          <a:noFill/>
        </p:spPr>
        <p:txBody>
          <a:bodyPr wrap="none" rtlCol="0">
            <a:spAutoFit/>
          </a:bodyPr>
          <a:lstStyle/>
          <a:p>
            <a:pPr algn="ctr"/>
            <a:r>
              <a:rPr lang="en-GB" sz="1400">
                <a:solidFill>
                  <a:srgbClr val="5B645F"/>
                </a:solidFill>
                <a:latin typeface="Arial" panose="020B0604020202020204"/>
              </a:rPr>
              <a:t>None</a:t>
            </a:r>
          </a:p>
        </p:txBody>
      </p:sp>
      <p:sp>
        <p:nvSpPr>
          <p:cNvPr id="37" name="TextBox 36">
            <a:extLst>
              <a:ext uri="{FF2B5EF4-FFF2-40B4-BE49-F238E27FC236}">
                <a16:creationId xmlns:a16="http://schemas.microsoft.com/office/drawing/2014/main" id="{5B3A3164-1AE2-4D9D-BC32-1246FE01C753}"/>
              </a:ext>
            </a:extLst>
          </p:cNvPr>
          <p:cNvSpPr txBox="1"/>
          <p:nvPr/>
        </p:nvSpPr>
        <p:spPr>
          <a:xfrm>
            <a:off x="3101260" y="2291508"/>
            <a:ext cx="542136" cy="307777"/>
          </a:xfrm>
          <a:prstGeom prst="rect">
            <a:avLst/>
          </a:prstGeom>
          <a:noFill/>
        </p:spPr>
        <p:txBody>
          <a:bodyPr wrap="none" rtlCol="0">
            <a:spAutoFit/>
          </a:bodyPr>
          <a:lstStyle/>
          <a:p>
            <a:pPr algn="ctr"/>
            <a:r>
              <a:rPr lang="en-GB" sz="1400">
                <a:solidFill>
                  <a:srgbClr val="5B645F"/>
                </a:solidFill>
                <a:latin typeface="Arial" panose="020B0604020202020204"/>
              </a:rPr>
              <a:t>1-10</a:t>
            </a:r>
          </a:p>
        </p:txBody>
      </p:sp>
      <p:sp>
        <p:nvSpPr>
          <p:cNvPr id="38" name="TextBox 37">
            <a:extLst>
              <a:ext uri="{FF2B5EF4-FFF2-40B4-BE49-F238E27FC236}">
                <a16:creationId xmlns:a16="http://schemas.microsoft.com/office/drawing/2014/main" id="{0ACCCEE0-8DC8-42A8-8AA4-5DD44AACD51D}"/>
              </a:ext>
            </a:extLst>
          </p:cNvPr>
          <p:cNvSpPr txBox="1"/>
          <p:nvPr/>
        </p:nvSpPr>
        <p:spPr>
          <a:xfrm>
            <a:off x="4118150" y="2291508"/>
            <a:ext cx="628185" cy="307777"/>
          </a:xfrm>
          <a:prstGeom prst="rect">
            <a:avLst/>
          </a:prstGeom>
          <a:noFill/>
        </p:spPr>
        <p:txBody>
          <a:bodyPr wrap="none" rtlCol="0">
            <a:spAutoFit/>
          </a:bodyPr>
          <a:lstStyle/>
          <a:p>
            <a:pPr algn="ctr"/>
            <a:r>
              <a:rPr lang="en-GB" sz="1400">
                <a:solidFill>
                  <a:srgbClr val="5B645F"/>
                </a:solidFill>
                <a:latin typeface="Arial" panose="020B0604020202020204"/>
              </a:rPr>
              <a:t>11-20</a:t>
            </a:r>
          </a:p>
        </p:txBody>
      </p:sp>
      <p:sp>
        <p:nvSpPr>
          <p:cNvPr id="39" name="TextBox 38">
            <a:extLst>
              <a:ext uri="{FF2B5EF4-FFF2-40B4-BE49-F238E27FC236}">
                <a16:creationId xmlns:a16="http://schemas.microsoft.com/office/drawing/2014/main" id="{9C1FA3F4-649F-42AC-A94E-AD10ABE356AD}"/>
              </a:ext>
            </a:extLst>
          </p:cNvPr>
          <p:cNvSpPr txBox="1"/>
          <p:nvPr/>
        </p:nvSpPr>
        <p:spPr>
          <a:xfrm>
            <a:off x="5089812" y="2291508"/>
            <a:ext cx="641522" cy="307777"/>
          </a:xfrm>
          <a:prstGeom prst="rect">
            <a:avLst/>
          </a:prstGeom>
          <a:noFill/>
        </p:spPr>
        <p:txBody>
          <a:bodyPr wrap="none" rtlCol="0">
            <a:spAutoFit/>
          </a:bodyPr>
          <a:lstStyle/>
          <a:p>
            <a:pPr algn="ctr"/>
            <a:r>
              <a:rPr lang="en-GB" sz="1400">
                <a:solidFill>
                  <a:srgbClr val="5B645F"/>
                </a:solidFill>
                <a:latin typeface="Arial" panose="020B0604020202020204"/>
              </a:rPr>
              <a:t>21-30</a:t>
            </a:r>
          </a:p>
        </p:txBody>
      </p:sp>
      <p:sp>
        <p:nvSpPr>
          <p:cNvPr id="40" name="TextBox 39">
            <a:extLst>
              <a:ext uri="{FF2B5EF4-FFF2-40B4-BE49-F238E27FC236}">
                <a16:creationId xmlns:a16="http://schemas.microsoft.com/office/drawing/2014/main" id="{7567A620-291D-4D36-B5AF-F625D67DA4A8}"/>
              </a:ext>
            </a:extLst>
          </p:cNvPr>
          <p:cNvSpPr txBox="1"/>
          <p:nvPr/>
        </p:nvSpPr>
        <p:spPr>
          <a:xfrm>
            <a:off x="6110811" y="2291508"/>
            <a:ext cx="641522" cy="307777"/>
          </a:xfrm>
          <a:prstGeom prst="rect">
            <a:avLst/>
          </a:prstGeom>
          <a:noFill/>
        </p:spPr>
        <p:txBody>
          <a:bodyPr wrap="none" rtlCol="0">
            <a:spAutoFit/>
          </a:bodyPr>
          <a:lstStyle/>
          <a:p>
            <a:pPr algn="ctr"/>
            <a:r>
              <a:rPr lang="en-GB" sz="1400">
                <a:solidFill>
                  <a:srgbClr val="5B645F"/>
                </a:solidFill>
                <a:latin typeface="Arial" panose="020B0604020202020204"/>
              </a:rPr>
              <a:t>31-40</a:t>
            </a:r>
          </a:p>
        </p:txBody>
      </p:sp>
      <p:sp>
        <p:nvSpPr>
          <p:cNvPr id="41" name="TextBox 40">
            <a:extLst>
              <a:ext uri="{FF2B5EF4-FFF2-40B4-BE49-F238E27FC236}">
                <a16:creationId xmlns:a16="http://schemas.microsoft.com/office/drawing/2014/main" id="{CE3125CC-CDAC-4ED1-ADE2-2B6903D3599B}"/>
              </a:ext>
            </a:extLst>
          </p:cNvPr>
          <p:cNvSpPr txBox="1"/>
          <p:nvPr/>
        </p:nvSpPr>
        <p:spPr>
          <a:xfrm>
            <a:off x="7131810" y="2291508"/>
            <a:ext cx="641522" cy="307777"/>
          </a:xfrm>
          <a:prstGeom prst="rect">
            <a:avLst/>
          </a:prstGeom>
          <a:noFill/>
        </p:spPr>
        <p:txBody>
          <a:bodyPr wrap="none" rtlCol="0">
            <a:spAutoFit/>
          </a:bodyPr>
          <a:lstStyle/>
          <a:p>
            <a:pPr algn="ctr"/>
            <a:r>
              <a:rPr lang="en-GB" sz="1400">
                <a:solidFill>
                  <a:srgbClr val="5B645F"/>
                </a:solidFill>
                <a:latin typeface="Arial" panose="020B0604020202020204"/>
              </a:rPr>
              <a:t>41-50</a:t>
            </a:r>
          </a:p>
        </p:txBody>
      </p:sp>
      <p:sp>
        <p:nvSpPr>
          <p:cNvPr id="42" name="TextBox 41">
            <a:extLst>
              <a:ext uri="{FF2B5EF4-FFF2-40B4-BE49-F238E27FC236}">
                <a16:creationId xmlns:a16="http://schemas.microsoft.com/office/drawing/2014/main" id="{A7E882CB-8D80-407C-9BFC-9E4CDC97CFBA}"/>
              </a:ext>
            </a:extLst>
          </p:cNvPr>
          <p:cNvSpPr txBox="1"/>
          <p:nvPr/>
        </p:nvSpPr>
        <p:spPr>
          <a:xfrm>
            <a:off x="8141891" y="2291508"/>
            <a:ext cx="641522" cy="307777"/>
          </a:xfrm>
          <a:prstGeom prst="rect">
            <a:avLst/>
          </a:prstGeom>
          <a:noFill/>
        </p:spPr>
        <p:txBody>
          <a:bodyPr wrap="none" rtlCol="0">
            <a:spAutoFit/>
          </a:bodyPr>
          <a:lstStyle/>
          <a:p>
            <a:pPr algn="ctr"/>
            <a:r>
              <a:rPr lang="en-GB" sz="1400">
                <a:solidFill>
                  <a:srgbClr val="5B645F"/>
                </a:solidFill>
                <a:latin typeface="Arial" panose="020B0604020202020204"/>
              </a:rPr>
              <a:t>51-60</a:t>
            </a:r>
          </a:p>
        </p:txBody>
      </p:sp>
      <p:sp>
        <p:nvSpPr>
          <p:cNvPr id="43" name="TextBox 42">
            <a:extLst>
              <a:ext uri="{FF2B5EF4-FFF2-40B4-BE49-F238E27FC236}">
                <a16:creationId xmlns:a16="http://schemas.microsoft.com/office/drawing/2014/main" id="{ECE50944-9C3C-495F-A422-0A8A3B241825}"/>
              </a:ext>
            </a:extLst>
          </p:cNvPr>
          <p:cNvSpPr txBox="1"/>
          <p:nvPr/>
        </p:nvSpPr>
        <p:spPr>
          <a:xfrm>
            <a:off x="9313051" y="2291508"/>
            <a:ext cx="487634" cy="307777"/>
          </a:xfrm>
          <a:prstGeom prst="rect">
            <a:avLst/>
          </a:prstGeom>
          <a:noFill/>
        </p:spPr>
        <p:txBody>
          <a:bodyPr wrap="none" rtlCol="0">
            <a:spAutoFit/>
          </a:bodyPr>
          <a:lstStyle/>
          <a:p>
            <a:pPr algn="ctr"/>
            <a:r>
              <a:rPr lang="en-GB" sz="1400">
                <a:solidFill>
                  <a:srgbClr val="5B645F"/>
                </a:solidFill>
                <a:latin typeface="Arial" panose="020B0604020202020204"/>
              </a:rPr>
              <a:t>60+</a:t>
            </a:r>
          </a:p>
        </p:txBody>
      </p:sp>
      <p:sp>
        <p:nvSpPr>
          <p:cNvPr id="44" name="TextBox 43">
            <a:extLst>
              <a:ext uri="{FF2B5EF4-FFF2-40B4-BE49-F238E27FC236}">
                <a16:creationId xmlns:a16="http://schemas.microsoft.com/office/drawing/2014/main" id="{C95DE212-D19B-4C2B-AD1A-D04706933AFE}"/>
              </a:ext>
            </a:extLst>
          </p:cNvPr>
          <p:cNvSpPr txBox="1"/>
          <p:nvPr/>
        </p:nvSpPr>
        <p:spPr>
          <a:xfrm>
            <a:off x="10337282" y="2291508"/>
            <a:ext cx="884922" cy="307777"/>
          </a:xfrm>
          <a:prstGeom prst="rect">
            <a:avLst/>
          </a:prstGeom>
          <a:noFill/>
        </p:spPr>
        <p:txBody>
          <a:bodyPr wrap="none" rtlCol="0">
            <a:spAutoFit/>
          </a:bodyPr>
          <a:lstStyle/>
          <a:p>
            <a:pPr algn="ctr"/>
            <a:r>
              <a:rPr lang="en-GB" sz="1400" b="1">
                <a:solidFill>
                  <a:srgbClr val="5B645F"/>
                </a:solidFill>
                <a:latin typeface="Arial" panose="020B0604020202020204"/>
              </a:rPr>
              <a:t>Average</a:t>
            </a:r>
          </a:p>
        </p:txBody>
      </p:sp>
      <p:sp>
        <p:nvSpPr>
          <p:cNvPr id="45" name="TextBox 44">
            <a:extLst>
              <a:ext uri="{FF2B5EF4-FFF2-40B4-BE49-F238E27FC236}">
                <a16:creationId xmlns:a16="http://schemas.microsoft.com/office/drawing/2014/main" id="{A436BDBE-5865-4A44-88F7-4195A985A1F3}"/>
              </a:ext>
            </a:extLst>
          </p:cNvPr>
          <p:cNvSpPr txBox="1"/>
          <p:nvPr/>
        </p:nvSpPr>
        <p:spPr>
          <a:xfrm>
            <a:off x="10471797" y="2940859"/>
            <a:ext cx="585417" cy="523220"/>
          </a:xfrm>
          <a:prstGeom prst="rect">
            <a:avLst/>
          </a:prstGeom>
          <a:noFill/>
        </p:spPr>
        <p:txBody>
          <a:bodyPr wrap="none" rtlCol="0">
            <a:spAutoFit/>
          </a:bodyPr>
          <a:lstStyle/>
          <a:p>
            <a:pPr algn="ctr"/>
            <a:r>
              <a:rPr lang="en-GB" sz="2800" b="1">
                <a:solidFill>
                  <a:srgbClr val="FFFFFF"/>
                </a:solidFill>
                <a:latin typeface="Century Gothic Bold" panose="020B0702020202020204" pitchFamily="34" charset="0"/>
              </a:rPr>
              <a:t>24</a:t>
            </a:r>
          </a:p>
        </p:txBody>
      </p:sp>
      <p:sp>
        <p:nvSpPr>
          <p:cNvPr id="46" name="TextBox 45">
            <a:extLst>
              <a:ext uri="{FF2B5EF4-FFF2-40B4-BE49-F238E27FC236}">
                <a16:creationId xmlns:a16="http://schemas.microsoft.com/office/drawing/2014/main" id="{1BD1056C-8FD5-4793-A235-B0EBAF422F31}"/>
              </a:ext>
            </a:extLst>
          </p:cNvPr>
          <p:cNvSpPr txBox="1"/>
          <p:nvPr/>
        </p:nvSpPr>
        <p:spPr>
          <a:xfrm>
            <a:off x="10473400" y="5467034"/>
            <a:ext cx="585417" cy="523220"/>
          </a:xfrm>
          <a:prstGeom prst="rect">
            <a:avLst/>
          </a:prstGeom>
          <a:noFill/>
        </p:spPr>
        <p:txBody>
          <a:bodyPr wrap="none" rtlCol="0">
            <a:spAutoFit/>
          </a:bodyPr>
          <a:lstStyle/>
          <a:p>
            <a:pPr algn="ctr"/>
            <a:r>
              <a:rPr lang="en-GB" sz="2800" b="1">
                <a:solidFill>
                  <a:srgbClr val="FFFFFF"/>
                </a:solidFill>
                <a:latin typeface="Century Gothic Bold" panose="020B0702020202020204" pitchFamily="34" charset="0"/>
              </a:rPr>
              <a:t>39</a:t>
            </a:r>
          </a:p>
        </p:txBody>
      </p:sp>
      <p:sp>
        <p:nvSpPr>
          <p:cNvPr id="47" name="TextBox 46">
            <a:extLst>
              <a:ext uri="{FF2B5EF4-FFF2-40B4-BE49-F238E27FC236}">
                <a16:creationId xmlns:a16="http://schemas.microsoft.com/office/drawing/2014/main" id="{F72B9239-92CD-411B-A5FB-F4341B176C97}"/>
              </a:ext>
            </a:extLst>
          </p:cNvPr>
          <p:cNvSpPr txBox="1"/>
          <p:nvPr/>
        </p:nvSpPr>
        <p:spPr>
          <a:xfrm>
            <a:off x="10487037" y="4225093"/>
            <a:ext cx="585417" cy="523220"/>
          </a:xfrm>
          <a:prstGeom prst="rect">
            <a:avLst/>
          </a:prstGeom>
          <a:noFill/>
        </p:spPr>
        <p:txBody>
          <a:bodyPr wrap="none" rtlCol="0">
            <a:spAutoFit/>
          </a:bodyPr>
          <a:lstStyle/>
          <a:p>
            <a:pPr algn="ctr"/>
            <a:r>
              <a:rPr lang="en-GB" sz="2800" b="1">
                <a:solidFill>
                  <a:srgbClr val="FFFFFF"/>
                </a:solidFill>
                <a:latin typeface="Century Gothic Bold" panose="020B0702020202020204" pitchFamily="34" charset="0"/>
              </a:rPr>
              <a:t>31</a:t>
            </a:r>
          </a:p>
        </p:txBody>
      </p:sp>
      <p:sp>
        <p:nvSpPr>
          <p:cNvPr id="48" name="TextBox 47">
            <a:extLst>
              <a:ext uri="{FF2B5EF4-FFF2-40B4-BE49-F238E27FC236}">
                <a16:creationId xmlns:a16="http://schemas.microsoft.com/office/drawing/2014/main" id="{35CF4380-103A-4BB3-A89E-8A17D75E17CE}"/>
              </a:ext>
            </a:extLst>
          </p:cNvPr>
          <p:cNvSpPr txBox="1"/>
          <p:nvPr/>
        </p:nvSpPr>
        <p:spPr>
          <a:xfrm>
            <a:off x="1120718" y="2950546"/>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49" name="TextBox 48">
            <a:extLst>
              <a:ext uri="{FF2B5EF4-FFF2-40B4-BE49-F238E27FC236}">
                <a16:creationId xmlns:a16="http://schemas.microsoft.com/office/drawing/2014/main" id="{547C8571-6AC3-4E14-A526-912E36BD7093}"/>
              </a:ext>
            </a:extLst>
          </p:cNvPr>
          <p:cNvSpPr txBox="1"/>
          <p:nvPr/>
        </p:nvSpPr>
        <p:spPr>
          <a:xfrm>
            <a:off x="877062" y="4302037"/>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50" name="TextBox 49">
            <a:extLst>
              <a:ext uri="{FF2B5EF4-FFF2-40B4-BE49-F238E27FC236}">
                <a16:creationId xmlns:a16="http://schemas.microsoft.com/office/drawing/2014/main" id="{2EE93E97-1C5B-4CE6-ADC4-F22E9AAE82FA}"/>
              </a:ext>
            </a:extLst>
          </p:cNvPr>
          <p:cNvSpPr txBox="1"/>
          <p:nvPr/>
        </p:nvSpPr>
        <p:spPr>
          <a:xfrm>
            <a:off x="1107894" y="56649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cxnSp>
        <p:nvCxnSpPr>
          <p:cNvPr id="51" name="Straight Connector 50">
            <a:extLst>
              <a:ext uri="{FF2B5EF4-FFF2-40B4-BE49-F238E27FC236}">
                <a16:creationId xmlns:a16="http://schemas.microsoft.com/office/drawing/2014/main" id="{6EAA01FE-A9CF-428B-AD46-B290C1E63B16}"/>
              </a:ext>
            </a:extLst>
          </p:cNvPr>
          <p:cNvCxnSpPr/>
          <p:nvPr/>
        </p:nvCxnSpPr>
        <p:spPr>
          <a:xfrm>
            <a:off x="2853369"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2" name="Straight Connector 51">
            <a:extLst>
              <a:ext uri="{FF2B5EF4-FFF2-40B4-BE49-F238E27FC236}">
                <a16:creationId xmlns:a16="http://schemas.microsoft.com/office/drawing/2014/main" id="{28FDD608-CD28-450B-8DB4-4B044D08683A}"/>
              </a:ext>
            </a:extLst>
          </p:cNvPr>
          <p:cNvCxnSpPr/>
          <p:nvPr/>
        </p:nvCxnSpPr>
        <p:spPr>
          <a:xfrm>
            <a:off x="3910988"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3" name="Straight Connector 52">
            <a:extLst>
              <a:ext uri="{FF2B5EF4-FFF2-40B4-BE49-F238E27FC236}">
                <a16:creationId xmlns:a16="http://schemas.microsoft.com/office/drawing/2014/main" id="{7B9965B5-6AB8-4C61-A055-50D4BD288D11}"/>
              </a:ext>
            </a:extLst>
          </p:cNvPr>
          <p:cNvCxnSpPr/>
          <p:nvPr/>
        </p:nvCxnSpPr>
        <p:spPr>
          <a:xfrm>
            <a:off x="4913523"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4" name="Straight Connector 53">
            <a:extLst>
              <a:ext uri="{FF2B5EF4-FFF2-40B4-BE49-F238E27FC236}">
                <a16:creationId xmlns:a16="http://schemas.microsoft.com/office/drawing/2014/main" id="{D9295B37-7A2D-4949-8674-B68D719F6C6C}"/>
              </a:ext>
            </a:extLst>
          </p:cNvPr>
          <p:cNvCxnSpPr/>
          <p:nvPr/>
        </p:nvCxnSpPr>
        <p:spPr>
          <a:xfrm>
            <a:off x="5927075"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5" name="Straight Connector 54">
            <a:extLst>
              <a:ext uri="{FF2B5EF4-FFF2-40B4-BE49-F238E27FC236}">
                <a16:creationId xmlns:a16="http://schemas.microsoft.com/office/drawing/2014/main" id="{F56A9097-7958-4556-8936-484A7DE7BCFA}"/>
              </a:ext>
            </a:extLst>
          </p:cNvPr>
          <p:cNvCxnSpPr/>
          <p:nvPr/>
        </p:nvCxnSpPr>
        <p:spPr>
          <a:xfrm>
            <a:off x="6962660"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6" name="Straight Connector 55">
            <a:extLst>
              <a:ext uri="{FF2B5EF4-FFF2-40B4-BE49-F238E27FC236}">
                <a16:creationId xmlns:a16="http://schemas.microsoft.com/office/drawing/2014/main" id="{16BBFD6C-F4DF-48C3-BFAA-D6324B701B08}"/>
              </a:ext>
            </a:extLst>
          </p:cNvPr>
          <p:cNvCxnSpPr/>
          <p:nvPr/>
        </p:nvCxnSpPr>
        <p:spPr>
          <a:xfrm>
            <a:off x="8031296"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57" name="Straight Connector 56">
            <a:extLst>
              <a:ext uri="{FF2B5EF4-FFF2-40B4-BE49-F238E27FC236}">
                <a16:creationId xmlns:a16="http://schemas.microsoft.com/office/drawing/2014/main" id="{EAF4C741-D99D-49B8-9088-3F614965F53F}"/>
              </a:ext>
            </a:extLst>
          </p:cNvPr>
          <p:cNvCxnSpPr/>
          <p:nvPr/>
        </p:nvCxnSpPr>
        <p:spPr>
          <a:xfrm>
            <a:off x="8989764" y="2324559"/>
            <a:ext cx="0" cy="4120308"/>
          </a:xfrm>
          <a:prstGeom prst="line">
            <a:avLst/>
          </a:prstGeom>
          <a:noFill/>
          <a:ln w="6350" cap="flat" cmpd="sng" algn="ctr">
            <a:solidFill>
              <a:srgbClr val="8D9691">
                <a:lumMod val="40000"/>
                <a:lumOff val="60000"/>
              </a:srgbClr>
            </a:solidFill>
            <a:prstDash val="solid"/>
            <a:miter lim="800000"/>
          </a:ln>
          <a:effectLst/>
        </p:spPr>
      </p:cxnSp>
      <p:graphicFrame>
        <p:nvGraphicFramePr>
          <p:cNvPr id="58" name="Chart 57">
            <a:extLst>
              <a:ext uri="{FF2B5EF4-FFF2-40B4-BE49-F238E27FC236}">
                <a16:creationId xmlns:a16="http://schemas.microsoft.com/office/drawing/2014/main" id="{77336851-4D2A-40AD-8CAD-951921EC5F13}"/>
              </a:ext>
            </a:extLst>
          </p:cNvPr>
          <p:cNvGraphicFramePr/>
          <p:nvPr>
            <p:extLst>
              <p:ext uri="{D42A27DB-BD31-4B8C-83A1-F6EECF244321}">
                <p14:modId xmlns:p14="http://schemas.microsoft.com/office/powerpoint/2010/main" val="888435621"/>
              </p:ext>
            </p:extLst>
          </p:nvPr>
        </p:nvGraphicFramePr>
        <p:xfrm>
          <a:off x="1698121" y="2560949"/>
          <a:ext cx="8348556" cy="128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a:extLst>
              <a:ext uri="{FF2B5EF4-FFF2-40B4-BE49-F238E27FC236}">
                <a16:creationId xmlns:a16="http://schemas.microsoft.com/office/drawing/2014/main" id="{C364D5D2-5BF3-42E5-BB58-A4C5C6425D14}"/>
              </a:ext>
            </a:extLst>
          </p:cNvPr>
          <p:cNvGraphicFramePr/>
          <p:nvPr>
            <p:extLst>
              <p:ext uri="{D42A27DB-BD31-4B8C-83A1-F6EECF244321}">
                <p14:modId xmlns:p14="http://schemas.microsoft.com/office/powerpoint/2010/main" val="3250556567"/>
              </p:ext>
            </p:extLst>
          </p:nvPr>
        </p:nvGraphicFramePr>
        <p:xfrm>
          <a:off x="1698121" y="3817129"/>
          <a:ext cx="8348556" cy="128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0" name="Chart 59">
            <a:extLst>
              <a:ext uri="{FF2B5EF4-FFF2-40B4-BE49-F238E27FC236}">
                <a16:creationId xmlns:a16="http://schemas.microsoft.com/office/drawing/2014/main" id="{6A3E8074-F8CC-4C36-8D4B-59A75480B009}"/>
              </a:ext>
            </a:extLst>
          </p:cNvPr>
          <p:cNvGraphicFramePr/>
          <p:nvPr>
            <p:extLst>
              <p:ext uri="{D42A27DB-BD31-4B8C-83A1-F6EECF244321}">
                <p14:modId xmlns:p14="http://schemas.microsoft.com/office/powerpoint/2010/main" val="3226048759"/>
              </p:ext>
            </p:extLst>
          </p:nvPr>
        </p:nvGraphicFramePr>
        <p:xfrm>
          <a:off x="1698121" y="5064056"/>
          <a:ext cx="8348556" cy="1283040"/>
        </p:xfrm>
        <a:graphic>
          <a:graphicData uri="http://schemas.openxmlformats.org/drawingml/2006/chart">
            <c:chart xmlns:c="http://schemas.openxmlformats.org/drawingml/2006/chart" xmlns:r="http://schemas.openxmlformats.org/officeDocument/2006/relationships" r:id="rId5"/>
          </a:graphicData>
        </a:graphic>
      </p:graphicFrame>
      <p:sp>
        <p:nvSpPr>
          <p:cNvPr id="61" name="Rectangle 60">
            <a:extLst>
              <a:ext uri="{FF2B5EF4-FFF2-40B4-BE49-F238E27FC236}">
                <a16:creationId xmlns:a16="http://schemas.microsoft.com/office/drawing/2014/main" id="{B61D7677-F619-441D-B2FA-A895A0495822}"/>
              </a:ext>
            </a:extLst>
          </p:cNvPr>
          <p:cNvSpPr/>
          <p:nvPr/>
        </p:nvSpPr>
        <p:spPr>
          <a:xfrm>
            <a:off x="855726" y="6346301"/>
            <a:ext cx="6842014" cy="338554"/>
          </a:xfrm>
          <a:prstGeom prst="rect">
            <a:avLst/>
          </a:prstGeom>
        </p:spPr>
        <p:txBody>
          <a:bodyPr wrap="square">
            <a:spAutoFit/>
          </a:bodyPr>
          <a:lstStyle/>
          <a:p>
            <a:r>
              <a:rPr lang="en-US" sz="800">
                <a:solidFill>
                  <a:schemeClr val="tx2"/>
                </a:solidFill>
                <a:latin typeface="Arial" panose="020B0604020202020204"/>
              </a:rPr>
              <a:t>Question: </a:t>
            </a:r>
            <a:r>
              <a:rPr lang="en-GB" sz="800">
                <a:solidFill>
                  <a:schemeClr val="tx2"/>
                </a:solidFill>
                <a:latin typeface="Arial" panose="020B0604020202020204"/>
              </a:rPr>
              <a:t>Q10 How many new business opportunities have you actively pursued in the past 12 months?</a:t>
            </a:r>
          </a:p>
          <a:p>
            <a:r>
              <a:rPr lang="en-US" sz="800">
                <a:solidFill>
                  <a:schemeClr val="tx2"/>
                </a:solidFill>
                <a:latin typeface="Arial" panose="020B0604020202020204"/>
              </a:rPr>
              <a:t>Base: all respondents (74 new business directors, 46 Small, 22 Medium and 6 Large agencies)</a:t>
            </a:r>
            <a:endParaRPr lang="en-GB" sz="800">
              <a:solidFill>
                <a:schemeClr val="tx2"/>
              </a:solidFill>
              <a:latin typeface="Arial" panose="020B0604020202020204" pitchFamily="34" charset="0"/>
              <a:cs typeface="Arial" panose="020B0604020202020204" pitchFamily="34" charset="0"/>
            </a:endParaRPr>
          </a:p>
        </p:txBody>
      </p:sp>
      <p:graphicFrame>
        <p:nvGraphicFramePr>
          <p:cNvPr id="62" name="Chart 61">
            <a:extLst>
              <a:ext uri="{FF2B5EF4-FFF2-40B4-BE49-F238E27FC236}">
                <a16:creationId xmlns:a16="http://schemas.microsoft.com/office/drawing/2014/main" id="{6A428FF7-5316-456C-8E1A-CAC7E9CE8102}"/>
              </a:ext>
            </a:extLst>
          </p:cNvPr>
          <p:cNvGraphicFramePr/>
          <p:nvPr>
            <p:extLst>
              <p:ext uri="{D42A27DB-BD31-4B8C-83A1-F6EECF244321}">
                <p14:modId xmlns:p14="http://schemas.microsoft.com/office/powerpoint/2010/main" val="1792029283"/>
              </p:ext>
            </p:extLst>
          </p:nvPr>
        </p:nvGraphicFramePr>
        <p:xfrm>
          <a:off x="8850810" y="2590800"/>
          <a:ext cx="4114800" cy="4564380"/>
        </p:xfrm>
        <a:graphic>
          <a:graphicData uri="http://schemas.openxmlformats.org/drawingml/2006/chart">
            <c:chart xmlns:c="http://schemas.openxmlformats.org/drawingml/2006/chart" xmlns:r="http://schemas.openxmlformats.org/officeDocument/2006/relationships" r:id="rId6"/>
          </a:graphicData>
        </a:graphic>
      </p:graphicFrame>
      <p:sp>
        <p:nvSpPr>
          <p:cNvPr id="64" name="TextBox 63">
            <a:extLst>
              <a:ext uri="{FF2B5EF4-FFF2-40B4-BE49-F238E27FC236}">
                <a16:creationId xmlns:a16="http://schemas.microsoft.com/office/drawing/2014/main" id="{A3498721-DCF9-4994-BEEE-DF1919694794}"/>
              </a:ext>
            </a:extLst>
          </p:cNvPr>
          <p:cNvSpPr txBox="1"/>
          <p:nvPr/>
        </p:nvSpPr>
        <p:spPr>
          <a:xfrm>
            <a:off x="10624197" y="3093259"/>
            <a:ext cx="585417" cy="523220"/>
          </a:xfrm>
          <a:prstGeom prst="rect">
            <a:avLst/>
          </a:prstGeom>
          <a:noFill/>
        </p:spPr>
        <p:txBody>
          <a:bodyPr wrap="none" rtlCol="0">
            <a:spAutoFit/>
          </a:bodyPr>
          <a:lstStyle/>
          <a:p>
            <a:pPr algn="ctr"/>
            <a:r>
              <a:rPr lang="en-GB" sz="2800" b="1">
                <a:solidFill>
                  <a:schemeClr val="bg1"/>
                </a:solidFill>
                <a:latin typeface="Century Gothic Bold" panose="020B0702020202020204" pitchFamily="34" charset="0"/>
              </a:rPr>
              <a:t>24</a:t>
            </a:r>
          </a:p>
        </p:txBody>
      </p:sp>
      <p:sp>
        <p:nvSpPr>
          <p:cNvPr id="65" name="TextBox 64">
            <a:extLst>
              <a:ext uri="{FF2B5EF4-FFF2-40B4-BE49-F238E27FC236}">
                <a16:creationId xmlns:a16="http://schemas.microsoft.com/office/drawing/2014/main" id="{064E3735-DACC-4B6C-B930-D954E4E3A7D8}"/>
              </a:ext>
            </a:extLst>
          </p:cNvPr>
          <p:cNvSpPr txBox="1"/>
          <p:nvPr/>
        </p:nvSpPr>
        <p:spPr>
          <a:xfrm>
            <a:off x="10625799" y="5619434"/>
            <a:ext cx="585418" cy="523220"/>
          </a:xfrm>
          <a:prstGeom prst="rect">
            <a:avLst/>
          </a:prstGeom>
          <a:noFill/>
        </p:spPr>
        <p:txBody>
          <a:bodyPr wrap="none" rtlCol="0">
            <a:spAutoFit/>
          </a:bodyPr>
          <a:lstStyle/>
          <a:p>
            <a:pPr algn="ctr"/>
            <a:r>
              <a:rPr lang="en-GB" sz="2800" b="1">
                <a:solidFill>
                  <a:schemeClr val="bg1"/>
                </a:solidFill>
                <a:latin typeface="Century Gothic Bold" panose="020B0702020202020204" pitchFamily="34" charset="0"/>
              </a:rPr>
              <a:t>62</a:t>
            </a:r>
          </a:p>
        </p:txBody>
      </p:sp>
      <p:sp>
        <p:nvSpPr>
          <p:cNvPr id="66" name="TextBox 65">
            <a:extLst>
              <a:ext uri="{FF2B5EF4-FFF2-40B4-BE49-F238E27FC236}">
                <a16:creationId xmlns:a16="http://schemas.microsoft.com/office/drawing/2014/main" id="{FBE5CAF2-A8A3-429C-BCF1-7C50687C03A2}"/>
              </a:ext>
            </a:extLst>
          </p:cNvPr>
          <p:cNvSpPr txBox="1"/>
          <p:nvPr/>
        </p:nvSpPr>
        <p:spPr>
          <a:xfrm>
            <a:off x="10639436" y="4377493"/>
            <a:ext cx="585418" cy="523220"/>
          </a:xfrm>
          <a:prstGeom prst="rect">
            <a:avLst/>
          </a:prstGeom>
          <a:noFill/>
        </p:spPr>
        <p:txBody>
          <a:bodyPr wrap="none" rtlCol="0">
            <a:spAutoFit/>
          </a:bodyPr>
          <a:lstStyle/>
          <a:p>
            <a:pPr algn="ctr"/>
            <a:r>
              <a:rPr lang="en-GB" sz="2800" b="1">
                <a:solidFill>
                  <a:schemeClr val="bg1"/>
                </a:solidFill>
                <a:latin typeface="Century Gothic Bold" panose="020B0702020202020204" pitchFamily="34" charset="0"/>
              </a:rPr>
              <a:t>45</a:t>
            </a:r>
          </a:p>
        </p:txBody>
      </p:sp>
    </p:spTree>
    <p:extLst>
      <p:ext uri="{BB962C8B-B14F-4D97-AF65-F5344CB8AC3E}">
        <p14:creationId xmlns:p14="http://schemas.microsoft.com/office/powerpoint/2010/main" val="1024982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ED78-2FBD-4D46-975C-91552E5C9A27}"/>
              </a:ext>
            </a:extLst>
          </p:cNvPr>
          <p:cNvSpPr>
            <a:spLocks noGrp="1"/>
          </p:cNvSpPr>
          <p:nvPr>
            <p:ph type="title"/>
          </p:nvPr>
        </p:nvSpPr>
        <p:spPr>
          <a:xfrm>
            <a:off x="838200" y="365125"/>
            <a:ext cx="9090152" cy="941161"/>
          </a:xfrm>
        </p:spPr>
        <p:txBody>
          <a:bodyPr>
            <a:noAutofit/>
          </a:bodyPr>
          <a:lstStyle/>
          <a:p>
            <a:r>
              <a:rPr lang="en-GB" sz="2400"/>
              <a:t>The value of large agency opportunities has increased, while medium and small opportunity values fall</a:t>
            </a:r>
          </a:p>
        </p:txBody>
      </p:sp>
      <p:sp>
        <p:nvSpPr>
          <p:cNvPr id="5" name="Text Placeholder 4">
            <a:extLst>
              <a:ext uri="{FF2B5EF4-FFF2-40B4-BE49-F238E27FC236}">
                <a16:creationId xmlns:a16="http://schemas.microsoft.com/office/drawing/2014/main" id="{632A4A3B-0A2C-460D-AE20-692AF1930E05}"/>
              </a:ext>
            </a:extLst>
          </p:cNvPr>
          <p:cNvSpPr>
            <a:spLocks noGrp="1"/>
          </p:cNvSpPr>
          <p:nvPr>
            <p:ph type="body" sz="quarter" idx="13"/>
          </p:nvPr>
        </p:nvSpPr>
        <p:spPr/>
        <p:txBody>
          <a:bodyPr/>
          <a:lstStyle/>
          <a:p>
            <a:r>
              <a:rPr lang="en-GB"/>
              <a:t>Making it happen</a:t>
            </a:r>
          </a:p>
        </p:txBody>
      </p:sp>
      <p:graphicFrame>
        <p:nvGraphicFramePr>
          <p:cNvPr id="16" name="Chart 15">
            <a:extLst>
              <a:ext uri="{FF2B5EF4-FFF2-40B4-BE49-F238E27FC236}">
                <a16:creationId xmlns:a16="http://schemas.microsoft.com/office/drawing/2014/main" id="{6847FAA1-487A-4F76-A6A6-5AE7CAF98A05}"/>
              </a:ext>
            </a:extLst>
          </p:cNvPr>
          <p:cNvGraphicFramePr/>
          <p:nvPr>
            <p:extLst>
              <p:ext uri="{D42A27DB-BD31-4B8C-83A1-F6EECF244321}">
                <p14:modId xmlns:p14="http://schemas.microsoft.com/office/powerpoint/2010/main" val="2054186766"/>
              </p:ext>
            </p:extLst>
          </p:nvPr>
        </p:nvGraphicFramePr>
        <p:xfrm>
          <a:off x="1800352" y="1808163"/>
          <a:ext cx="8128000" cy="433017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3182ABA5-A709-4AB3-8DF7-5D67926E32DC}"/>
              </a:ext>
            </a:extLst>
          </p:cNvPr>
          <p:cNvSpPr/>
          <p:nvPr/>
        </p:nvSpPr>
        <p:spPr>
          <a:xfrm>
            <a:off x="850993" y="6351029"/>
            <a:ext cx="6842014" cy="461665"/>
          </a:xfrm>
          <a:prstGeom prst="rect">
            <a:avLst/>
          </a:prstGeom>
        </p:spPr>
        <p:txBody>
          <a:bodyPr wrap="square">
            <a:spAutoFit/>
          </a:bodyPr>
          <a:lstStyle/>
          <a:p>
            <a:r>
              <a:rPr lang="en-US" sz="800" dirty="0">
                <a:solidFill>
                  <a:srgbClr val="5B645F"/>
                </a:solidFill>
                <a:latin typeface="Arial" panose="020B0604020202020204"/>
              </a:rPr>
              <a:t>Question: </a:t>
            </a:r>
            <a:r>
              <a:rPr lang="en-GB" sz="800" dirty="0">
                <a:solidFill>
                  <a:srgbClr val="5B645F"/>
                </a:solidFill>
                <a:latin typeface="Arial" panose="020B0604020202020204"/>
              </a:rPr>
              <a:t>Q11 What was the estimated total value of your new business opportunities?</a:t>
            </a:r>
          </a:p>
          <a:p>
            <a:r>
              <a:rPr lang="en-US" sz="800" dirty="0">
                <a:solidFill>
                  <a:srgbClr val="5B645F"/>
                </a:solidFill>
                <a:latin typeface="Arial" panose="020B0604020202020204"/>
              </a:rPr>
              <a:t>Base: all respondents </a:t>
            </a:r>
            <a:r>
              <a:rPr lang="en-US" sz="800" dirty="0">
                <a:solidFill>
                  <a:srgbClr val="5B645F"/>
                </a:solidFill>
                <a:latin typeface="Arial" panose="020B0604020202020204" pitchFamily="34" charset="0"/>
                <a:cs typeface="Arial" panose="020B0604020202020204" pitchFamily="34" charset="0"/>
              </a:rPr>
              <a:t>(2017 -- 94 new business directors, 2018 – 84 new business directors, 2019 – 126 new business directors, 2020 - 7</a:t>
            </a:r>
            <a:r>
              <a:rPr lang="en-GB" sz="800" dirty="0">
                <a:solidFill>
                  <a:srgbClr val="5B645F"/>
                </a:solidFill>
                <a:latin typeface="Arial" panose="020B0604020202020204" pitchFamily="34" charset="0"/>
                <a:cs typeface="Arial" panose="020B0604020202020204" pitchFamily="34" charset="0"/>
              </a:rPr>
              <a:t>4 new business directors, 46 Small, 22 Medium and 6 Large agencies)</a:t>
            </a:r>
          </a:p>
        </p:txBody>
      </p:sp>
      <p:sp>
        <p:nvSpPr>
          <p:cNvPr id="18" name="Rectangle 17">
            <a:extLst>
              <a:ext uri="{FF2B5EF4-FFF2-40B4-BE49-F238E27FC236}">
                <a16:creationId xmlns:a16="http://schemas.microsoft.com/office/drawing/2014/main" id="{509ADA52-053E-4C3C-A906-5E34C16B2FC2}"/>
              </a:ext>
            </a:extLst>
          </p:cNvPr>
          <p:cNvSpPr/>
          <p:nvPr/>
        </p:nvSpPr>
        <p:spPr>
          <a:xfrm>
            <a:off x="10623478" y="5176640"/>
            <a:ext cx="994511" cy="646331"/>
          </a:xfrm>
          <a:prstGeom prst="rect">
            <a:avLst/>
          </a:prstGeom>
        </p:spPr>
        <p:txBody>
          <a:bodyPr wrap="square">
            <a:spAutoFit/>
          </a:bodyPr>
          <a:lstStyle/>
          <a:p>
            <a:r>
              <a:rPr lang="en-GB" b="1">
                <a:solidFill>
                  <a:srgbClr val="5B645F"/>
                </a:solidFill>
                <a:latin typeface="Century Gothic" panose="020B0502020202020204" pitchFamily="34" charset="0"/>
              </a:rPr>
              <a:t>-23%	</a:t>
            </a:r>
          </a:p>
        </p:txBody>
      </p:sp>
      <p:sp>
        <p:nvSpPr>
          <p:cNvPr id="19" name="Arrow: Down 18">
            <a:extLst>
              <a:ext uri="{FF2B5EF4-FFF2-40B4-BE49-F238E27FC236}">
                <a16:creationId xmlns:a16="http://schemas.microsoft.com/office/drawing/2014/main" id="{25AAB821-CECF-4C56-94B8-77645BE80A6C}"/>
              </a:ext>
            </a:extLst>
          </p:cNvPr>
          <p:cNvSpPr/>
          <p:nvPr/>
        </p:nvSpPr>
        <p:spPr>
          <a:xfrm>
            <a:off x="10193648" y="4476728"/>
            <a:ext cx="273038" cy="205928"/>
          </a:xfrm>
          <a:prstGeom prst="downArrow">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40593494-7D7B-46B8-972B-750809F99A5F}"/>
              </a:ext>
            </a:extLst>
          </p:cNvPr>
          <p:cNvSpPr/>
          <p:nvPr/>
        </p:nvSpPr>
        <p:spPr>
          <a:xfrm>
            <a:off x="10623478" y="4359490"/>
            <a:ext cx="994511" cy="646331"/>
          </a:xfrm>
          <a:prstGeom prst="rect">
            <a:avLst/>
          </a:prstGeom>
        </p:spPr>
        <p:txBody>
          <a:bodyPr wrap="square">
            <a:spAutoFit/>
          </a:bodyPr>
          <a:lstStyle/>
          <a:p>
            <a:r>
              <a:rPr lang="en-GB" b="1">
                <a:solidFill>
                  <a:srgbClr val="5B645F"/>
                </a:solidFill>
                <a:latin typeface="Century Gothic" panose="020B0502020202020204" pitchFamily="34" charset="0"/>
              </a:rPr>
              <a:t>-9%	</a:t>
            </a:r>
          </a:p>
        </p:txBody>
      </p:sp>
      <p:sp>
        <p:nvSpPr>
          <p:cNvPr id="21" name="Arrow: Down 20">
            <a:extLst>
              <a:ext uri="{FF2B5EF4-FFF2-40B4-BE49-F238E27FC236}">
                <a16:creationId xmlns:a16="http://schemas.microsoft.com/office/drawing/2014/main" id="{7FA602CE-A132-4934-A409-F6535037E1F7}"/>
              </a:ext>
            </a:extLst>
          </p:cNvPr>
          <p:cNvSpPr/>
          <p:nvPr/>
        </p:nvSpPr>
        <p:spPr>
          <a:xfrm>
            <a:off x="10193648" y="5243361"/>
            <a:ext cx="273038" cy="286768"/>
          </a:xfrm>
          <a:prstGeom prst="downArrow">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 name="Arrow: Down 21">
            <a:extLst>
              <a:ext uri="{FF2B5EF4-FFF2-40B4-BE49-F238E27FC236}">
                <a16:creationId xmlns:a16="http://schemas.microsoft.com/office/drawing/2014/main" id="{BA9E3BA2-53B3-4E40-9555-1CBCDC3753CF}"/>
              </a:ext>
            </a:extLst>
          </p:cNvPr>
          <p:cNvSpPr/>
          <p:nvPr/>
        </p:nvSpPr>
        <p:spPr>
          <a:xfrm rot="10800000">
            <a:off x="10085342" y="2616135"/>
            <a:ext cx="471600" cy="471600"/>
          </a:xfrm>
          <a:prstGeom prst="downArrow">
            <a:avLst/>
          </a:prstGeom>
          <a:solidFill>
            <a:srgbClr val="00BC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408847CE-4817-4C71-A0E6-5C55FF766F70}"/>
              </a:ext>
            </a:extLst>
          </p:cNvPr>
          <p:cNvSpPr/>
          <p:nvPr/>
        </p:nvSpPr>
        <p:spPr>
          <a:xfrm>
            <a:off x="10590210" y="2634042"/>
            <a:ext cx="994511" cy="646331"/>
          </a:xfrm>
          <a:prstGeom prst="rect">
            <a:avLst/>
          </a:prstGeom>
        </p:spPr>
        <p:txBody>
          <a:bodyPr wrap="square">
            <a:spAutoFit/>
          </a:bodyPr>
          <a:lstStyle/>
          <a:p>
            <a:r>
              <a:rPr lang="en-GB" b="1" dirty="0">
                <a:solidFill>
                  <a:srgbClr val="5B645F"/>
                </a:solidFill>
                <a:latin typeface="Century Gothic" panose="020B0502020202020204" pitchFamily="34" charset="0"/>
              </a:rPr>
              <a:t>+32%	</a:t>
            </a:r>
          </a:p>
        </p:txBody>
      </p:sp>
      <p:sp>
        <p:nvSpPr>
          <p:cNvPr id="13" name="Footer Placeholder 3">
            <a:extLst>
              <a:ext uri="{FF2B5EF4-FFF2-40B4-BE49-F238E27FC236}">
                <a16:creationId xmlns:a16="http://schemas.microsoft.com/office/drawing/2014/main" id="{EC6232E1-4D71-4FA0-98DA-D0C10DFDDE97}"/>
              </a:ext>
            </a:extLst>
          </p:cNvPr>
          <p:cNvSpPr>
            <a:spLocks noGrp="1"/>
          </p:cNvSpPr>
          <p:nvPr>
            <p:ph type="ftr" sz="quarter" idx="11"/>
          </p:nvPr>
        </p:nvSpPr>
        <p:spPr>
          <a:xfrm>
            <a:off x="222513" y="6356350"/>
            <a:ext cx="4114800" cy="365125"/>
          </a:xfrm>
        </p:spPr>
        <p:txBody>
          <a:bodyPr/>
          <a:lstStyle/>
          <a:p>
            <a:fld id="{A06387B2-7A61-DC40-A17B-3BFC5FA5102E}" type="slidenum">
              <a:rPr lang="en-GB" smtClean="0"/>
              <a:pPr/>
              <a:t>22</a:t>
            </a:fld>
            <a:endParaRPr lang="en-GB" dirty="0"/>
          </a:p>
        </p:txBody>
      </p:sp>
    </p:spTree>
    <p:extLst>
      <p:ext uri="{BB962C8B-B14F-4D97-AF65-F5344CB8AC3E}">
        <p14:creationId xmlns:p14="http://schemas.microsoft.com/office/powerpoint/2010/main" val="105422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CDE7-4F49-4371-8DCB-404F3348F44C}"/>
              </a:ext>
            </a:extLst>
          </p:cNvPr>
          <p:cNvSpPr>
            <a:spLocks noGrp="1"/>
          </p:cNvSpPr>
          <p:nvPr>
            <p:ph type="title"/>
          </p:nvPr>
        </p:nvSpPr>
        <p:spPr>
          <a:xfrm>
            <a:off x="838200" y="365125"/>
            <a:ext cx="8523514" cy="941161"/>
          </a:xfrm>
        </p:spPr>
        <p:txBody>
          <a:bodyPr>
            <a:normAutofit fontScale="90000"/>
          </a:bodyPr>
          <a:lstStyle/>
          <a:p>
            <a:r>
              <a:rPr lang="en-GB"/>
              <a:t>What are agencies top priorities for new business and how have these changed?</a:t>
            </a:r>
          </a:p>
        </p:txBody>
      </p:sp>
      <p:sp>
        <p:nvSpPr>
          <p:cNvPr id="5" name="Text Placeholder 4">
            <a:extLst>
              <a:ext uri="{FF2B5EF4-FFF2-40B4-BE49-F238E27FC236}">
                <a16:creationId xmlns:a16="http://schemas.microsoft.com/office/drawing/2014/main" id="{99AA47BC-8CBD-4E4B-8102-7E73E5EF7601}"/>
              </a:ext>
            </a:extLst>
          </p:cNvPr>
          <p:cNvSpPr>
            <a:spLocks noGrp="1"/>
          </p:cNvSpPr>
          <p:nvPr>
            <p:ph type="body" sz="quarter" idx="13"/>
          </p:nvPr>
        </p:nvSpPr>
        <p:spPr/>
        <p:txBody>
          <a:bodyPr/>
          <a:lstStyle/>
          <a:p>
            <a:r>
              <a:rPr lang="en-GB"/>
              <a:t>Making it happen</a:t>
            </a:r>
          </a:p>
        </p:txBody>
      </p:sp>
      <p:sp>
        <p:nvSpPr>
          <p:cNvPr id="54" name="TextBox 53">
            <a:extLst>
              <a:ext uri="{FF2B5EF4-FFF2-40B4-BE49-F238E27FC236}">
                <a16:creationId xmlns:a16="http://schemas.microsoft.com/office/drawing/2014/main" id="{8E554710-5177-44C4-823B-4AC620EA9E84}"/>
              </a:ext>
            </a:extLst>
          </p:cNvPr>
          <p:cNvSpPr txBox="1"/>
          <p:nvPr/>
        </p:nvSpPr>
        <p:spPr>
          <a:xfrm rot="16200000">
            <a:off x="8288322" y="5422073"/>
            <a:ext cx="100766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55" name="TextBox 54">
            <a:extLst>
              <a:ext uri="{FF2B5EF4-FFF2-40B4-BE49-F238E27FC236}">
                <a16:creationId xmlns:a16="http://schemas.microsoft.com/office/drawing/2014/main" id="{E889407A-C314-4608-9D91-2D49B4F387A8}"/>
              </a:ext>
            </a:extLst>
          </p:cNvPr>
          <p:cNvSpPr txBox="1"/>
          <p:nvPr/>
        </p:nvSpPr>
        <p:spPr>
          <a:xfrm rot="16200000">
            <a:off x="10146752" y="5687520"/>
            <a:ext cx="47676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56" name="TextBox 55">
            <a:extLst>
              <a:ext uri="{FF2B5EF4-FFF2-40B4-BE49-F238E27FC236}">
                <a16:creationId xmlns:a16="http://schemas.microsoft.com/office/drawing/2014/main" id="{A4C44BF7-038F-4422-BB31-876938446E48}"/>
              </a:ext>
            </a:extLst>
          </p:cNvPr>
          <p:cNvSpPr txBox="1"/>
          <p:nvPr/>
        </p:nvSpPr>
        <p:spPr>
          <a:xfrm>
            <a:off x="1954183" y="1828455"/>
            <a:ext cx="8279831" cy="369332"/>
          </a:xfrm>
          <a:prstGeom prst="rect">
            <a:avLst/>
          </a:prstGeom>
          <a:noFill/>
        </p:spPr>
        <p:txBody>
          <a:bodyPr wrap="none" rtlCol="0">
            <a:spAutoFit/>
          </a:bodyPr>
          <a:lstStyle/>
          <a:p>
            <a:r>
              <a:rPr lang="en-GB">
                <a:solidFill>
                  <a:schemeClr val="accent4"/>
                </a:solidFill>
                <a:latin typeface="Century Gothic Bold" panose="020B0702020202020204" pitchFamily="34" charset="0"/>
              </a:rPr>
              <a:t>Top priorities for new business performance, by agency size, past 4 years</a:t>
            </a:r>
          </a:p>
        </p:txBody>
      </p:sp>
      <p:sp>
        <p:nvSpPr>
          <p:cNvPr id="57" name="Rectangle 56">
            <a:extLst>
              <a:ext uri="{FF2B5EF4-FFF2-40B4-BE49-F238E27FC236}">
                <a16:creationId xmlns:a16="http://schemas.microsoft.com/office/drawing/2014/main" id="{93201698-FA2B-424B-A85B-87C145F6566D}"/>
              </a:ext>
            </a:extLst>
          </p:cNvPr>
          <p:cNvSpPr/>
          <p:nvPr/>
        </p:nvSpPr>
        <p:spPr>
          <a:xfrm>
            <a:off x="852824" y="6345238"/>
            <a:ext cx="6842014" cy="584775"/>
          </a:xfrm>
          <a:prstGeom prst="rect">
            <a:avLst/>
          </a:prstGeom>
        </p:spPr>
        <p:txBody>
          <a:bodyPr wrap="square">
            <a:spAutoFit/>
          </a:bodyPr>
          <a:lstStyle/>
          <a:p>
            <a:r>
              <a:rPr lang="en-US" sz="800">
                <a:solidFill>
                  <a:schemeClr val="tx2"/>
                </a:solidFill>
                <a:latin typeface="Arial" panose="020B0604020202020204"/>
              </a:rPr>
              <a:t>Question: </a:t>
            </a:r>
            <a:r>
              <a:rPr lang="en-GB" sz="800">
                <a:solidFill>
                  <a:schemeClr val="tx2"/>
                </a:solidFill>
                <a:latin typeface="Arial" panose="020B0604020202020204"/>
              </a:rPr>
              <a:t>Q7 Thinking about your new business performance over the next 12 months, which of the following would be your top priority?</a:t>
            </a:r>
          </a:p>
          <a:p>
            <a:r>
              <a:rPr lang="en-US" sz="800">
                <a:solidFill>
                  <a:schemeClr val="tx2"/>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(2017 -- 94 new business directors, 44 Small, 22 Medium, 28 Large; 2018 – 84 new business directors, 39 Small, 22 Medium, 23 Large; 2019 – 126 new business directors, </a:t>
            </a:r>
            <a:r>
              <a:rPr lang="en-US" sz="800">
                <a:solidFill>
                  <a:schemeClr val="tx2"/>
                </a:solidFill>
                <a:latin typeface="Arial" panose="020B0604020202020204"/>
              </a:rPr>
              <a:t>68 Small, 32 Medium and 26 Large agencies; 2020 – 74 new business directors, 46 Small, 22 Medium, 6 Large) </a:t>
            </a:r>
            <a:r>
              <a:rPr lang="en-US" sz="800">
                <a:solidFill>
                  <a:schemeClr val="tx2"/>
                </a:solidFill>
                <a:latin typeface="Arial" panose="020B0604020202020204" pitchFamily="34" charset="0"/>
                <a:cs typeface="Arial" panose="020B0604020202020204" pitchFamily="34" charset="0"/>
              </a:rPr>
              <a:t> </a:t>
            </a:r>
            <a:endParaRPr lang="en-GB" sz="800">
              <a:solidFill>
                <a:schemeClr val="tx2"/>
              </a:solidFill>
              <a:latin typeface="Arial" panose="020B0604020202020204" pitchFamily="34" charset="0"/>
              <a:cs typeface="Arial" panose="020B0604020202020204" pitchFamily="34" charset="0"/>
            </a:endParaRPr>
          </a:p>
        </p:txBody>
      </p:sp>
      <p:sp>
        <p:nvSpPr>
          <p:cNvPr id="31" name="Footer Placeholder 3">
            <a:extLst>
              <a:ext uri="{FF2B5EF4-FFF2-40B4-BE49-F238E27FC236}">
                <a16:creationId xmlns:a16="http://schemas.microsoft.com/office/drawing/2014/main" id="{347F565D-5968-4815-8B1F-914ABB3287AA}"/>
              </a:ext>
            </a:extLst>
          </p:cNvPr>
          <p:cNvSpPr txBox="1">
            <a:spLocks/>
          </p:cNvSpPr>
          <p:nvPr/>
        </p:nvSpPr>
        <p:spPr>
          <a:xfrm>
            <a:off x="374913"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aphicFrame>
        <p:nvGraphicFramePr>
          <p:cNvPr id="61" name="Chart 60">
            <a:extLst>
              <a:ext uri="{FF2B5EF4-FFF2-40B4-BE49-F238E27FC236}">
                <a16:creationId xmlns:a16="http://schemas.microsoft.com/office/drawing/2014/main" id="{6AADF33A-2779-4A31-8162-DF790D22DD6C}"/>
              </a:ext>
            </a:extLst>
          </p:cNvPr>
          <p:cNvGraphicFramePr/>
          <p:nvPr>
            <p:extLst>
              <p:ext uri="{D42A27DB-BD31-4B8C-83A1-F6EECF244321}">
                <p14:modId xmlns:p14="http://schemas.microsoft.com/office/powerpoint/2010/main" val="2041884711"/>
              </p:ext>
            </p:extLst>
          </p:nvPr>
        </p:nvGraphicFramePr>
        <p:xfrm>
          <a:off x="7847361" y="2222094"/>
          <a:ext cx="3497525" cy="413425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8FE5923-F249-4D8F-B6C5-24DF1248D749}"/>
              </a:ext>
            </a:extLst>
          </p:cNvPr>
          <p:cNvGrpSpPr/>
          <p:nvPr/>
        </p:nvGrpSpPr>
        <p:grpSpPr>
          <a:xfrm>
            <a:off x="4469732" y="2222094"/>
            <a:ext cx="3497525" cy="4134255"/>
            <a:chOff x="899826" y="2222094"/>
            <a:chExt cx="3497525" cy="4134255"/>
          </a:xfrm>
        </p:grpSpPr>
        <p:graphicFrame>
          <p:nvGraphicFramePr>
            <p:cNvPr id="34" name="Chart 33">
              <a:extLst>
                <a:ext uri="{FF2B5EF4-FFF2-40B4-BE49-F238E27FC236}">
                  <a16:creationId xmlns:a16="http://schemas.microsoft.com/office/drawing/2014/main" id="{F5A530B7-5D60-4943-8E20-8857CE0A8C46}"/>
                </a:ext>
              </a:extLst>
            </p:cNvPr>
            <p:cNvGraphicFramePr/>
            <p:nvPr>
              <p:extLst>
                <p:ext uri="{D42A27DB-BD31-4B8C-83A1-F6EECF244321}">
                  <p14:modId xmlns:p14="http://schemas.microsoft.com/office/powerpoint/2010/main" val="3958647706"/>
                </p:ext>
              </p:extLst>
            </p:nvPr>
          </p:nvGraphicFramePr>
          <p:xfrm>
            <a:off x="899826" y="2222094"/>
            <a:ext cx="3497525" cy="4134255"/>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a:extLst>
                <a:ext uri="{FF2B5EF4-FFF2-40B4-BE49-F238E27FC236}">
                  <a16:creationId xmlns:a16="http://schemas.microsoft.com/office/drawing/2014/main" id="{E095F872-539C-45A1-AF5F-045F4B609C3B}"/>
                </a:ext>
              </a:extLst>
            </p:cNvPr>
            <p:cNvGrpSpPr/>
            <p:nvPr/>
          </p:nvGrpSpPr>
          <p:grpSpPr>
            <a:xfrm>
              <a:off x="1112834" y="5307145"/>
              <a:ext cx="3059673" cy="776315"/>
              <a:chOff x="1112834" y="5307145"/>
              <a:chExt cx="3059673" cy="776315"/>
            </a:xfrm>
          </p:grpSpPr>
          <p:grpSp>
            <p:nvGrpSpPr>
              <p:cNvPr id="6" name="Group 5">
                <a:extLst>
                  <a:ext uri="{FF2B5EF4-FFF2-40B4-BE49-F238E27FC236}">
                    <a16:creationId xmlns:a16="http://schemas.microsoft.com/office/drawing/2014/main" id="{4F8E1F2D-AAED-4202-ACB5-AE389FFF167B}"/>
                  </a:ext>
                </a:extLst>
              </p:cNvPr>
              <p:cNvGrpSpPr/>
              <p:nvPr/>
            </p:nvGrpSpPr>
            <p:grpSpPr>
              <a:xfrm>
                <a:off x="1112834" y="5307145"/>
                <a:ext cx="914688" cy="776315"/>
                <a:chOff x="1112834" y="5307145"/>
                <a:chExt cx="914688" cy="776315"/>
              </a:xfrm>
            </p:grpSpPr>
            <p:sp>
              <p:nvSpPr>
                <p:cNvPr id="36" name="TextBox 35">
                  <a:extLst>
                    <a:ext uri="{FF2B5EF4-FFF2-40B4-BE49-F238E27FC236}">
                      <a16:creationId xmlns:a16="http://schemas.microsoft.com/office/drawing/2014/main" id="{6EFB51A3-5153-4C9B-85A1-DCC7490BBC98}"/>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37" name="TextBox 36">
                  <a:extLst>
                    <a:ext uri="{FF2B5EF4-FFF2-40B4-BE49-F238E27FC236}">
                      <a16:creationId xmlns:a16="http://schemas.microsoft.com/office/drawing/2014/main" id="{00236D1F-058B-47B8-A378-F3A6D56910F4}"/>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38" name="TextBox 37">
                  <a:extLst>
                    <a:ext uri="{FF2B5EF4-FFF2-40B4-BE49-F238E27FC236}">
                      <a16:creationId xmlns:a16="http://schemas.microsoft.com/office/drawing/2014/main" id="{E21B2AF0-9CD7-47B9-936B-56C5A5B49091}"/>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59" name="TextBox 58">
                  <a:extLst>
                    <a:ext uri="{FF2B5EF4-FFF2-40B4-BE49-F238E27FC236}">
                      <a16:creationId xmlns:a16="http://schemas.microsoft.com/office/drawing/2014/main" id="{CD3D92E2-1980-4698-BB33-91DC6FFE0D76}"/>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nvGrpSpPr>
              <p:cNvPr id="62" name="Group 61">
                <a:extLst>
                  <a:ext uri="{FF2B5EF4-FFF2-40B4-BE49-F238E27FC236}">
                    <a16:creationId xmlns:a16="http://schemas.microsoft.com/office/drawing/2014/main" id="{A8F68067-BA76-4E49-BCA4-47C22D0064DC}"/>
                  </a:ext>
                </a:extLst>
              </p:cNvPr>
              <p:cNvGrpSpPr/>
              <p:nvPr/>
            </p:nvGrpSpPr>
            <p:grpSpPr>
              <a:xfrm>
                <a:off x="2191244" y="5307145"/>
                <a:ext cx="914688" cy="776315"/>
                <a:chOff x="1112834" y="5307145"/>
                <a:chExt cx="914688" cy="776315"/>
              </a:xfrm>
            </p:grpSpPr>
            <p:sp>
              <p:nvSpPr>
                <p:cNvPr id="63" name="TextBox 62">
                  <a:extLst>
                    <a:ext uri="{FF2B5EF4-FFF2-40B4-BE49-F238E27FC236}">
                      <a16:creationId xmlns:a16="http://schemas.microsoft.com/office/drawing/2014/main" id="{44014E3F-2A07-4919-9FE2-8E076096145B}"/>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64" name="TextBox 63">
                  <a:extLst>
                    <a:ext uri="{FF2B5EF4-FFF2-40B4-BE49-F238E27FC236}">
                      <a16:creationId xmlns:a16="http://schemas.microsoft.com/office/drawing/2014/main" id="{41C7F3C4-5327-461B-820F-41A8A0EE245B}"/>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65" name="TextBox 64">
                  <a:extLst>
                    <a:ext uri="{FF2B5EF4-FFF2-40B4-BE49-F238E27FC236}">
                      <a16:creationId xmlns:a16="http://schemas.microsoft.com/office/drawing/2014/main" id="{5A7DE04E-55B7-4C5A-8B6C-E2E5F7E5651E}"/>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66" name="TextBox 65">
                  <a:extLst>
                    <a:ext uri="{FF2B5EF4-FFF2-40B4-BE49-F238E27FC236}">
                      <a16:creationId xmlns:a16="http://schemas.microsoft.com/office/drawing/2014/main" id="{7F196FAB-165A-446C-8B79-D7F06D1D44A7}"/>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nvGrpSpPr>
              <p:cNvPr id="67" name="Group 66">
                <a:extLst>
                  <a:ext uri="{FF2B5EF4-FFF2-40B4-BE49-F238E27FC236}">
                    <a16:creationId xmlns:a16="http://schemas.microsoft.com/office/drawing/2014/main" id="{42567B0A-03ED-4EF9-B1F1-343310D99B7B}"/>
                  </a:ext>
                </a:extLst>
              </p:cNvPr>
              <p:cNvGrpSpPr/>
              <p:nvPr/>
            </p:nvGrpSpPr>
            <p:grpSpPr>
              <a:xfrm>
                <a:off x="3257819" y="5307145"/>
                <a:ext cx="914688" cy="776315"/>
                <a:chOff x="1112834" y="5307145"/>
                <a:chExt cx="914688" cy="776315"/>
              </a:xfrm>
            </p:grpSpPr>
            <p:sp>
              <p:nvSpPr>
                <p:cNvPr id="68" name="TextBox 67">
                  <a:extLst>
                    <a:ext uri="{FF2B5EF4-FFF2-40B4-BE49-F238E27FC236}">
                      <a16:creationId xmlns:a16="http://schemas.microsoft.com/office/drawing/2014/main" id="{BE82CD1C-8455-4E7E-A567-A9738C2E2387}"/>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69" name="TextBox 68">
                  <a:extLst>
                    <a:ext uri="{FF2B5EF4-FFF2-40B4-BE49-F238E27FC236}">
                      <a16:creationId xmlns:a16="http://schemas.microsoft.com/office/drawing/2014/main" id="{396028BF-CA86-47C8-ACDA-5803230C4F70}"/>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70" name="TextBox 69">
                  <a:extLst>
                    <a:ext uri="{FF2B5EF4-FFF2-40B4-BE49-F238E27FC236}">
                      <a16:creationId xmlns:a16="http://schemas.microsoft.com/office/drawing/2014/main" id="{145BACA1-C044-4729-B36C-333178FB5A85}"/>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71" name="TextBox 70">
                  <a:extLst>
                    <a:ext uri="{FF2B5EF4-FFF2-40B4-BE49-F238E27FC236}">
                      <a16:creationId xmlns:a16="http://schemas.microsoft.com/office/drawing/2014/main" id="{B8B96938-18F9-410A-8C20-BBB5974ED0FF}"/>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grpSp>
      <p:grpSp>
        <p:nvGrpSpPr>
          <p:cNvPr id="7" name="Group 6">
            <a:extLst>
              <a:ext uri="{FF2B5EF4-FFF2-40B4-BE49-F238E27FC236}">
                <a16:creationId xmlns:a16="http://schemas.microsoft.com/office/drawing/2014/main" id="{8864BFD0-B2D4-4BBE-A6CF-21310903D8D0}"/>
              </a:ext>
            </a:extLst>
          </p:cNvPr>
          <p:cNvGrpSpPr/>
          <p:nvPr/>
        </p:nvGrpSpPr>
        <p:grpSpPr>
          <a:xfrm>
            <a:off x="1024610" y="2222094"/>
            <a:ext cx="3497525" cy="4134255"/>
            <a:chOff x="4472819" y="2222094"/>
            <a:chExt cx="3497525" cy="4134255"/>
          </a:xfrm>
        </p:grpSpPr>
        <p:sp>
          <p:nvSpPr>
            <p:cNvPr id="45" name="TextBox 44">
              <a:extLst>
                <a:ext uri="{FF2B5EF4-FFF2-40B4-BE49-F238E27FC236}">
                  <a16:creationId xmlns:a16="http://schemas.microsoft.com/office/drawing/2014/main" id="{3E504112-F3ED-4E1B-99E9-CA88D1179C67}"/>
                </a:ext>
              </a:extLst>
            </p:cNvPr>
            <p:cNvSpPr txBox="1"/>
            <p:nvPr/>
          </p:nvSpPr>
          <p:spPr>
            <a:xfrm rot="16200000">
              <a:off x="4496847" y="5687520"/>
              <a:ext cx="47676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46" name="TextBox 45">
              <a:extLst>
                <a:ext uri="{FF2B5EF4-FFF2-40B4-BE49-F238E27FC236}">
                  <a16:creationId xmlns:a16="http://schemas.microsoft.com/office/drawing/2014/main" id="{11579719-CBC8-4737-80EA-C10A01FF4A4B}"/>
                </a:ext>
              </a:extLst>
            </p:cNvPr>
            <p:cNvSpPr txBox="1"/>
            <p:nvPr/>
          </p:nvSpPr>
          <p:spPr>
            <a:xfrm rot="16200000">
              <a:off x="4723266" y="5642410"/>
              <a:ext cx="56698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47" name="TextBox 46">
              <a:extLst>
                <a:ext uri="{FF2B5EF4-FFF2-40B4-BE49-F238E27FC236}">
                  <a16:creationId xmlns:a16="http://schemas.microsoft.com/office/drawing/2014/main" id="{A766B1DF-E6D4-4837-A9AE-3875AEB68A31}"/>
                </a:ext>
              </a:extLst>
            </p:cNvPr>
            <p:cNvSpPr txBox="1"/>
            <p:nvPr/>
          </p:nvSpPr>
          <p:spPr>
            <a:xfrm rot="16200000">
              <a:off x="4994794" y="5642411"/>
              <a:ext cx="56698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48" name="TextBox 47">
              <a:extLst>
                <a:ext uri="{FF2B5EF4-FFF2-40B4-BE49-F238E27FC236}">
                  <a16:creationId xmlns:a16="http://schemas.microsoft.com/office/drawing/2014/main" id="{76512DB2-2681-41F1-BEEF-9EEE2F47C119}"/>
                </a:ext>
              </a:extLst>
            </p:cNvPr>
            <p:cNvSpPr txBox="1"/>
            <p:nvPr/>
          </p:nvSpPr>
          <p:spPr>
            <a:xfrm rot="16200000">
              <a:off x="5573170" y="5687520"/>
              <a:ext cx="47676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49" name="TextBox 48">
              <a:extLst>
                <a:ext uri="{FF2B5EF4-FFF2-40B4-BE49-F238E27FC236}">
                  <a16:creationId xmlns:a16="http://schemas.microsoft.com/office/drawing/2014/main" id="{00E8F1C9-21E6-43E4-8C75-3F34706D0F40}"/>
                </a:ext>
              </a:extLst>
            </p:cNvPr>
            <p:cNvSpPr txBox="1"/>
            <p:nvPr/>
          </p:nvSpPr>
          <p:spPr>
            <a:xfrm rot="16200000">
              <a:off x="5694928" y="5537750"/>
              <a:ext cx="77630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50" name="TextBox 49">
              <a:extLst>
                <a:ext uri="{FF2B5EF4-FFF2-40B4-BE49-F238E27FC236}">
                  <a16:creationId xmlns:a16="http://schemas.microsoft.com/office/drawing/2014/main" id="{95CC498F-0BB9-4DD6-9955-1CB555A30DF5}"/>
                </a:ext>
              </a:extLst>
            </p:cNvPr>
            <p:cNvSpPr txBox="1"/>
            <p:nvPr/>
          </p:nvSpPr>
          <p:spPr>
            <a:xfrm rot="16200000">
              <a:off x="5966455" y="5537748"/>
              <a:ext cx="77631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51" name="TextBox 50">
              <a:extLst>
                <a:ext uri="{FF2B5EF4-FFF2-40B4-BE49-F238E27FC236}">
                  <a16:creationId xmlns:a16="http://schemas.microsoft.com/office/drawing/2014/main" id="{49790D9A-04F5-4D07-8DA6-5456CC46AD72}"/>
                </a:ext>
              </a:extLst>
            </p:cNvPr>
            <p:cNvSpPr txBox="1"/>
            <p:nvPr/>
          </p:nvSpPr>
          <p:spPr>
            <a:xfrm rot="16200000">
              <a:off x="6632887" y="5687520"/>
              <a:ext cx="47676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52" name="TextBox 51">
              <a:extLst>
                <a:ext uri="{FF2B5EF4-FFF2-40B4-BE49-F238E27FC236}">
                  <a16:creationId xmlns:a16="http://schemas.microsoft.com/office/drawing/2014/main" id="{03C777F5-9D17-47A2-88F9-BDAC0878B0B3}"/>
                </a:ext>
              </a:extLst>
            </p:cNvPr>
            <p:cNvSpPr txBox="1"/>
            <p:nvPr/>
          </p:nvSpPr>
          <p:spPr>
            <a:xfrm rot="16200000">
              <a:off x="6815239" y="5598343"/>
              <a:ext cx="65512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53" name="TextBox 52">
              <a:extLst>
                <a:ext uri="{FF2B5EF4-FFF2-40B4-BE49-F238E27FC236}">
                  <a16:creationId xmlns:a16="http://schemas.microsoft.com/office/drawing/2014/main" id="{B9649B4F-CA98-4DE1-9AC2-092608199027}"/>
                </a:ext>
              </a:extLst>
            </p:cNvPr>
            <p:cNvSpPr txBox="1"/>
            <p:nvPr/>
          </p:nvSpPr>
          <p:spPr>
            <a:xfrm rot="16200000">
              <a:off x="7026173" y="5537750"/>
              <a:ext cx="77630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graphicFrame>
          <p:nvGraphicFramePr>
            <p:cNvPr id="60" name="Chart 59">
              <a:extLst>
                <a:ext uri="{FF2B5EF4-FFF2-40B4-BE49-F238E27FC236}">
                  <a16:creationId xmlns:a16="http://schemas.microsoft.com/office/drawing/2014/main" id="{0C24AA95-A12C-449E-8DF4-67E7D4331046}"/>
                </a:ext>
              </a:extLst>
            </p:cNvPr>
            <p:cNvGraphicFramePr/>
            <p:nvPr>
              <p:extLst>
                <p:ext uri="{D42A27DB-BD31-4B8C-83A1-F6EECF244321}">
                  <p14:modId xmlns:p14="http://schemas.microsoft.com/office/powerpoint/2010/main" val="1673143812"/>
                </p:ext>
              </p:extLst>
            </p:nvPr>
          </p:nvGraphicFramePr>
          <p:xfrm>
            <a:off x="4472819" y="2222094"/>
            <a:ext cx="3497525" cy="4134255"/>
          </p:xfrm>
          <a:graphic>
            <a:graphicData uri="http://schemas.openxmlformats.org/drawingml/2006/chart">
              <c:chart xmlns:c="http://schemas.openxmlformats.org/drawingml/2006/chart" xmlns:r="http://schemas.openxmlformats.org/officeDocument/2006/relationships" r:id="rId5"/>
            </a:graphicData>
          </a:graphic>
        </p:graphicFrame>
        <p:grpSp>
          <p:nvGrpSpPr>
            <p:cNvPr id="72" name="Group 71">
              <a:extLst>
                <a:ext uri="{FF2B5EF4-FFF2-40B4-BE49-F238E27FC236}">
                  <a16:creationId xmlns:a16="http://schemas.microsoft.com/office/drawing/2014/main" id="{14B09B05-7AC3-4127-8D49-359565CEF316}"/>
                </a:ext>
              </a:extLst>
            </p:cNvPr>
            <p:cNvGrpSpPr/>
            <p:nvPr/>
          </p:nvGrpSpPr>
          <p:grpSpPr>
            <a:xfrm>
              <a:off x="4689138" y="5307145"/>
              <a:ext cx="914688" cy="776315"/>
              <a:chOff x="1112834" y="5307145"/>
              <a:chExt cx="914688" cy="776315"/>
            </a:xfrm>
          </p:grpSpPr>
          <p:sp>
            <p:nvSpPr>
              <p:cNvPr id="73" name="TextBox 72">
                <a:extLst>
                  <a:ext uri="{FF2B5EF4-FFF2-40B4-BE49-F238E27FC236}">
                    <a16:creationId xmlns:a16="http://schemas.microsoft.com/office/drawing/2014/main" id="{CEAB3835-A720-4E80-82BF-B089B0CB3BE5}"/>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74" name="TextBox 73">
                <a:extLst>
                  <a:ext uri="{FF2B5EF4-FFF2-40B4-BE49-F238E27FC236}">
                    <a16:creationId xmlns:a16="http://schemas.microsoft.com/office/drawing/2014/main" id="{3D827605-936F-442C-B2DA-C79F2992EEE8}"/>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75" name="TextBox 74">
                <a:extLst>
                  <a:ext uri="{FF2B5EF4-FFF2-40B4-BE49-F238E27FC236}">
                    <a16:creationId xmlns:a16="http://schemas.microsoft.com/office/drawing/2014/main" id="{87EF7376-5F7A-46B2-954C-D7B8AFA6AECF}"/>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76" name="TextBox 75">
                <a:extLst>
                  <a:ext uri="{FF2B5EF4-FFF2-40B4-BE49-F238E27FC236}">
                    <a16:creationId xmlns:a16="http://schemas.microsoft.com/office/drawing/2014/main" id="{9D54AF62-5ED6-4928-BECF-F3D1D136E6F3}"/>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nvGrpSpPr>
            <p:cNvPr id="77" name="Group 76">
              <a:extLst>
                <a:ext uri="{FF2B5EF4-FFF2-40B4-BE49-F238E27FC236}">
                  <a16:creationId xmlns:a16="http://schemas.microsoft.com/office/drawing/2014/main" id="{878F2553-8513-408B-A261-4686072A4745}"/>
                </a:ext>
              </a:extLst>
            </p:cNvPr>
            <p:cNvGrpSpPr/>
            <p:nvPr/>
          </p:nvGrpSpPr>
          <p:grpSpPr>
            <a:xfrm>
              <a:off x="5781923" y="5307145"/>
              <a:ext cx="914688" cy="776315"/>
              <a:chOff x="1112834" y="5307145"/>
              <a:chExt cx="914688" cy="776315"/>
            </a:xfrm>
          </p:grpSpPr>
          <p:sp>
            <p:nvSpPr>
              <p:cNvPr id="78" name="TextBox 77">
                <a:extLst>
                  <a:ext uri="{FF2B5EF4-FFF2-40B4-BE49-F238E27FC236}">
                    <a16:creationId xmlns:a16="http://schemas.microsoft.com/office/drawing/2014/main" id="{50F6A0FB-F2C7-4BEA-A935-D0855E373CB1}"/>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79" name="TextBox 78">
                <a:extLst>
                  <a:ext uri="{FF2B5EF4-FFF2-40B4-BE49-F238E27FC236}">
                    <a16:creationId xmlns:a16="http://schemas.microsoft.com/office/drawing/2014/main" id="{6C88D3CD-E55F-453D-A7E9-BACC1D20C2D9}"/>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80" name="TextBox 79">
                <a:extLst>
                  <a:ext uri="{FF2B5EF4-FFF2-40B4-BE49-F238E27FC236}">
                    <a16:creationId xmlns:a16="http://schemas.microsoft.com/office/drawing/2014/main" id="{084F1696-179E-44D4-84E7-3BCD48F674F2}"/>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81" name="TextBox 80">
                <a:extLst>
                  <a:ext uri="{FF2B5EF4-FFF2-40B4-BE49-F238E27FC236}">
                    <a16:creationId xmlns:a16="http://schemas.microsoft.com/office/drawing/2014/main" id="{9A539468-05FA-4B9E-9F32-4D0DDB5D15DC}"/>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nvGrpSpPr>
            <p:cNvPr id="82" name="Group 81">
              <a:extLst>
                <a:ext uri="{FF2B5EF4-FFF2-40B4-BE49-F238E27FC236}">
                  <a16:creationId xmlns:a16="http://schemas.microsoft.com/office/drawing/2014/main" id="{D10B301C-398C-4443-B195-3C579AAA99D0}"/>
                </a:ext>
              </a:extLst>
            </p:cNvPr>
            <p:cNvGrpSpPr/>
            <p:nvPr/>
          </p:nvGrpSpPr>
          <p:grpSpPr>
            <a:xfrm>
              <a:off x="6843884" y="5307145"/>
              <a:ext cx="914688" cy="776315"/>
              <a:chOff x="1112834" y="5307145"/>
              <a:chExt cx="914688" cy="776315"/>
            </a:xfrm>
          </p:grpSpPr>
          <p:sp>
            <p:nvSpPr>
              <p:cNvPr id="83" name="TextBox 82">
                <a:extLst>
                  <a:ext uri="{FF2B5EF4-FFF2-40B4-BE49-F238E27FC236}">
                    <a16:creationId xmlns:a16="http://schemas.microsoft.com/office/drawing/2014/main" id="{B4CB1954-81ED-450E-8506-712BC676A8D3}"/>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84" name="TextBox 83">
                <a:extLst>
                  <a:ext uri="{FF2B5EF4-FFF2-40B4-BE49-F238E27FC236}">
                    <a16:creationId xmlns:a16="http://schemas.microsoft.com/office/drawing/2014/main" id="{312FE5C2-48E8-4965-9239-888EC65D998B}"/>
                  </a:ext>
                </a:extLst>
              </p:cNvPr>
              <p:cNvSpPr txBox="1"/>
              <p:nvPr/>
            </p:nvSpPr>
            <p:spPr>
              <a:xfrm rot="16200000">
                <a:off x="1048704" y="5585852"/>
                <a:ext cx="776313"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2018</a:t>
                </a:r>
              </a:p>
            </p:txBody>
          </p:sp>
          <p:sp>
            <p:nvSpPr>
              <p:cNvPr id="85" name="TextBox 84">
                <a:extLst>
                  <a:ext uri="{FF2B5EF4-FFF2-40B4-BE49-F238E27FC236}">
                    <a16:creationId xmlns:a16="http://schemas.microsoft.com/office/drawing/2014/main" id="{32C3288A-BABF-41B1-A579-FBDE427A4C16}"/>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86" name="TextBox 85">
                <a:extLst>
                  <a:ext uri="{FF2B5EF4-FFF2-40B4-BE49-F238E27FC236}">
                    <a16:creationId xmlns:a16="http://schemas.microsoft.com/office/drawing/2014/main" id="{238E6850-1EFC-4810-B96B-5DB6B18835BB}"/>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grpSp>
        <p:nvGrpSpPr>
          <p:cNvPr id="87" name="Group 86">
            <a:extLst>
              <a:ext uri="{FF2B5EF4-FFF2-40B4-BE49-F238E27FC236}">
                <a16:creationId xmlns:a16="http://schemas.microsoft.com/office/drawing/2014/main" id="{E5AFF0F7-46C8-44DC-9564-14A25455E313}"/>
              </a:ext>
            </a:extLst>
          </p:cNvPr>
          <p:cNvGrpSpPr/>
          <p:nvPr/>
        </p:nvGrpSpPr>
        <p:grpSpPr>
          <a:xfrm>
            <a:off x="8070625" y="5307151"/>
            <a:ext cx="914688" cy="776309"/>
            <a:chOff x="1112834" y="5307151"/>
            <a:chExt cx="914688" cy="776309"/>
          </a:xfrm>
        </p:grpSpPr>
        <p:sp>
          <p:nvSpPr>
            <p:cNvPr id="88" name="TextBox 87">
              <a:extLst>
                <a:ext uri="{FF2B5EF4-FFF2-40B4-BE49-F238E27FC236}">
                  <a16:creationId xmlns:a16="http://schemas.microsoft.com/office/drawing/2014/main" id="{1AB9F5F1-8B6A-4268-94C5-FB5186CFD831}"/>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90" name="TextBox 89">
              <a:extLst>
                <a:ext uri="{FF2B5EF4-FFF2-40B4-BE49-F238E27FC236}">
                  <a16:creationId xmlns:a16="http://schemas.microsoft.com/office/drawing/2014/main" id="{01322B26-93C8-4263-8A3B-FAFE46508931}"/>
                </a:ext>
              </a:extLst>
            </p:cNvPr>
            <p:cNvSpPr txBox="1"/>
            <p:nvPr/>
          </p:nvSpPr>
          <p:spPr>
            <a:xfrm rot="16200000">
              <a:off x="1263284" y="5585855"/>
              <a:ext cx="776308" cy="218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2019</a:t>
              </a:r>
            </a:p>
          </p:txBody>
        </p:sp>
        <p:sp>
          <p:nvSpPr>
            <p:cNvPr id="91" name="TextBox 90">
              <a:extLst>
                <a:ext uri="{FF2B5EF4-FFF2-40B4-BE49-F238E27FC236}">
                  <a16:creationId xmlns:a16="http://schemas.microsoft.com/office/drawing/2014/main" id="{F4696A86-4005-448C-9439-AA73DE753182}"/>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grpSp>
        <p:nvGrpSpPr>
          <p:cNvPr id="98" name="Group 97">
            <a:extLst>
              <a:ext uri="{FF2B5EF4-FFF2-40B4-BE49-F238E27FC236}">
                <a16:creationId xmlns:a16="http://schemas.microsoft.com/office/drawing/2014/main" id="{92E8CE5E-7597-4B13-B8A4-C9FED5E81EB3}"/>
              </a:ext>
            </a:extLst>
          </p:cNvPr>
          <p:cNvGrpSpPr/>
          <p:nvPr/>
        </p:nvGrpSpPr>
        <p:grpSpPr>
          <a:xfrm>
            <a:off x="10221543" y="5307152"/>
            <a:ext cx="914688" cy="776308"/>
            <a:chOff x="1112834" y="5307152"/>
            <a:chExt cx="914688" cy="776308"/>
          </a:xfrm>
        </p:grpSpPr>
        <p:sp>
          <p:nvSpPr>
            <p:cNvPr id="99" name="TextBox 98">
              <a:extLst>
                <a:ext uri="{FF2B5EF4-FFF2-40B4-BE49-F238E27FC236}">
                  <a16:creationId xmlns:a16="http://schemas.microsoft.com/office/drawing/2014/main" id="{6A606480-72DD-4FA9-B930-E531C2DF146A}"/>
                </a:ext>
              </a:extLst>
            </p:cNvPr>
            <p:cNvSpPr txBox="1"/>
            <p:nvPr/>
          </p:nvSpPr>
          <p:spPr>
            <a:xfrm rot="16200000">
              <a:off x="983900" y="5735625"/>
              <a:ext cx="476768" cy="2189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2017</a:t>
              </a:r>
            </a:p>
          </p:txBody>
        </p:sp>
        <p:sp>
          <p:nvSpPr>
            <p:cNvPr id="102" name="TextBox 101">
              <a:extLst>
                <a:ext uri="{FF2B5EF4-FFF2-40B4-BE49-F238E27FC236}">
                  <a16:creationId xmlns:a16="http://schemas.microsoft.com/office/drawing/2014/main" id="{FCF36DB2-EE5B-486D-9B07-63B173DCF496}"/>
                </a:ext>
              </a:extLst>
            </p:cNvPr>
            <p:cNvSpPr txBox="1"/>
            <p:nvPr/>
          </p:nvSpPr>
          <p:spPr>
            <a:xfrm rot="16200000">
              <a:off x="1500869" y="5556806"/>
              <a:ext cx="77630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rPr>
                <a:t>2020</a:t>
              </a:r>
            </a:p>
          </p:txBody>
        </p:sp>
      </p:grpSp>
      <p:sp>
        <p:nvSpPr>
          <p:cNvPr id="89" name="Footer Placeholder 3">
            <a:extLst>
              <a:ext uri="{FF2B5EF4-FFF2-40B4-BE49-F238E27FC236}">
                <a16:creationId xmlns:a16="http://schemas.microsoft.com/office/drawing/2014/main" id="{C8BA2C21-2C33-4CAD-A350-F0BD8B402426}"/>
              </a:ext>
            </a:extLst>
          </p:cNvPr>
          <p:cNvSpPr>
            <a:spLocks noGrp="1"/>
          </p:cNvSpPr>
          <p:nvPr>
            <p:ph type="ftr" sz="quarter" idx="11"/>
          </p:nvPr>
        </p:nvSpPr>
        <p:spPr>
          <a:xfrm>
            <a:off x="222513" y="6356350"/>
            <a:ext cx="4114800" cy="365125"/>
          </a:xfrm>
        </p:spPr>
        <p:txBody>
          <a:bodyPr/>
          <a:lstStyle/>
          <a:p>
            <a:fld id="{A06387B2-7A61-DC40-A17B-3BFC5FA5102E}" type="slidenum">
              <a:rPr lang="en-GB" smtClean="0"/>
              <a:pPr/>
              <a:t>23</a:t>
            </a:fld>
            <a:endParaRPr lang="en-GB" dirty="0"/>
          </a:p>
        </p:txBody>
      </p:sp>
    </p:spTree>
    <p:extLst>
      <p:ext uri="{BB962C8B-B14F-4D97-AF65-F5344CB8AC3E}">
        <p14:creationId xmlns:p14="http://schemas.microsoft.com/office/powerpoint/2010/main" val="206236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3A086E28-DCFF-4377-B384-9B7E419450E6}"/>
              </a:ext>
            </a:extLst>
          </p:cNvPr>
          <p:cNvSpPr/>
          <p:nvPr/>
        </p:nvSpPr>
        <p:spPr>
          <a:xfrm>
            <a:off x="4337313" y="2276290"/>
            <a:ext cx="7018074" cy="406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2" name="Title 1">
            <a:extLst>
              <a:ext uri="{FF2B5EF4-FFF2-40B4-BE49-F238E27FC236}">
                <a16:creationId xmlns:a16="http://schemas.microsoft.com/office/drawing/2014/main" id="{33958F6E-44BD-40E2-AE3D-F4F1D2DBDFA3}"/>
              </a:ext>
            </a:extLst>
          </p:cNvPr>
          <p:cNvSpPr>
            <a:spLocks noGrp="1"/>
          </p:cNvSpPr>
          <p:nvPr>
            <p:ph type="title"/>
          </p:nvPr>
        </p:nvSpPr>
        <p:spPr>
          <a:xfrm>
            <a:off x="838200" y="365125"/>
            <a:ext cx="8941293" cy="941161"/>
          </a:xfrm>
        </p:spPr>
        <p:txBody>
          <a:bodyPr>
            <a:noAutofit/>
          </a:bodyPr>
          <a:lstStyle/>
          <a:p>
            <a:r>
              <a:rPr lang="en-GB" sz="2800"/>
              <a:t>Small agencies are getting invited to pitch in 38% of opportunities they pursue</a:t>
            </a:r>
          </a:p>
        </p:txBody>
      </p:sp>
      <p:sp>
        <p:nvSpPr>
          <p:cNvPr id="4" name="Footer Placeholder 3">
            <a:extLst>
              <a:ext uri="{FF2B5EF4-FFF2-40B4-BE49-F238E27FC236}">
                <a16:creationId xmlns:a16="http://schemas.microsoft.com/office/drawing/2014/main" id="{091825FE-D602-4250-A7F1-6BE4EF3C1906}"/>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9191764E-97BF-4909-B800-AFD5D2C68967}"/>
              </a:ext>
            </a:extLst>
          </p:cNvPr>
          <p:cNvSpPr>
            <a:spLocks noGrp="1"/>
          </p:cNvSpPr>
          <p:nvPr>
            <p:ph type="body" sz="quarter" idx="13"/>
          </p:nvPr>
        </p:nvSpPr>
        <p:spPr/>
        <p:txBody>
          <a:bodyPr>
            <a:normAutofit lnSpcReduction="10000"/>
          </a:bodyPr>
          <a:lstStyle/>
          <a:p>
            <a:r>
              <a:rPr lang="en-GB"/>
              <a:t>Converting the opportunities</a:t>
            </a:r>
          </a:p>
        </p:txBody>
      </p:sp>
      <p:cxnSp>
        <p:nvCxnSpPr>
          <p:cNvPr id="135" name="Straight Arrow Connector 134">
            <a:extLst>
              <a:ext uri="{FF2B5EF4-FFF2-40B4-BE49-F238E27FC236}">
                <a16:creationId xmlns:a16="http://schemas.microsoft.com/office/drawing/2014/main" id="{1AEC1C3F-02E9-481C-8924-0CEAA78E1E00}"/>
              </a:ext>
            </a:extLst>
          </p:cNvPr>
          <p:cNvCxnSpPr>
            <a:cxnSpLocks/>
          </p:cNvCxnSpPr>
          <p:nvPr/>
        </p:nvCxnSpPr>
        <p:spPr>
          <a:xfrm>
            <a:off x="4775330" y="5348491"/>
            <a:ext cx="2775329" cy="0"/>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6" name="Straight Arrow Connector 135">
            <a:extLst>
              <a:ext uri="{FF2B5EF4-FFF2-40B4-BE49-F238E27FC236}">
                <a16:creationId xmlns:a16="http://schemas.microsoft.com/office/drawing/2014/main" id="{96B542E5-E8F1-4250-81D1-F08F9E1EDF4C}"/>
              </a:ext>
            </a:extLst>
          </p:cNvPr>
          <p:cNvCxnSpPr>
            <a:cxnSpLocks/>
          </p:cNvCxnSpPr>
          <p:nvPr/>
        </p:nvCxnSpPr>
        <p:spPr>
          <a:xfrm flipV="1">
            <a:off x="8717173" y="5341239"/>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7" name="Straight Arrow Connector 136">
            <a:extLst>
              <a:ext uri="{FF2B5EF4-FFF2-40B4-BE49-F238E27FC236}">
                <a16:creationId xmlns:a16="http://schemas.microsoft.com/office/drawing/2014/main" id="{089A563A-4B89-49F2-B6C8-BC321B1D6F55}"/>
              </a:ext>
            </a:extLst>
          </p:cNvPr>
          <p:cNvCxnSpPr>
            <a:cxnSpLocks/>
          </p:cNvCxnSpPr>
          <p:nvPr/>
        </p:nvCxnSpPr>
        <p:spPr>
          <a:xfrm flipV="1">
            <a:off x="1586431" y="5348491"/>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graphicFrame>
        <p:nvGraphicFramePr>
          <p:cNvPr id="138" name="Chart 137">
            <a:extLst>
              <a:ext uri="{FF2B5EF4-FFF2-40B4-BE49-F238E27FC236}">
                <a16:creationId xmlns:a16="http://schemas.microsoft.com/office/drawing/2014/main" id="{413B0511-3B5F-4CFF-BE02-5BF6D342DD49}"/>
              </a:ext>
            </a:extLst>
          </p:cNvPr>
          <p:cNvGraphicFramePr/>
          <p:nvPr>
            <p:extLst>
              <p:ext uri="{D42A27DB-BD31-4B8C-83A1-F6EECF244321}">
                <p14:modId xmlns:p14="http://schemas.microsoft.com/office/powerpoint/2010/main" val="198241674"/>
              </p:ext>
            </p:extLst>
          </p:nvPr>
        </p:nvGraphicFramePr>
        <p:xfrm>
          <a:off x="4665701" y="4753509"/>
          <a:ext cx="2913337" cy="3662810"/>
        </p:xfrm>
        <a:graphic>
          <a:graphicData uri="http://schemas.openxmlformats.org/drawingml/2006/chart">
            <c:chart xmlns:c="http://schemas.openxmlformats.org/drawingml/2006/chart" xmlns:r="http://schemas.openxmlformats.org/officeDocument/2006/relationships" r:id="rId3"/>
          </a:graphicData>
        </a:graphic>
      </p:graphicFrame>
      <p:sp>
        <p:nvSpPr>
          <p:cNvPr id="139" name="Footer Placeholder 3">
            <a:extLst>
              <a:ext uri="{FF2B5EF4-FFF2-40B4-BE49-F238E27FC236}">
                <a16:creationId xmlns:a16="http://schemas.microsoft.com/office/drawing/2014/main" id="{39FF0427-4159-4FFB-9E3C-1B756A9B18EC}"/>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140" name="TextBox 139">
            <a:extLst>
              <a:ext uri="{FF2B5EF4-FFF2-40B4-BE49-F238E27FC236}">
                <a16:creationId xmlns:a16="http://schemas.microsoft.com/office/drawing/2014/main" id="{E01693F3-C82E-437F-9376-87CA2F974688}"/>
              </a:ext>
            </a:extLst>
          </p:cNvPr>
          <p:cNvSpPr txBox="1"/>
          <p:nvPr/>
        </p:nvSpPr>
        <p:spPr>
          <a:xfrm>
            <a:off x="2257879" y="2276290"/>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141" name="TextBox 140">
            <a:extLst>
              <a:ext uri="{FF2B5EF4-FFF2-40B4-BE49-F238E27FC236}">
                <a16:creationId xmlns:a16="http://schemas.microsoft.com/office/drawing/2014/main" id="{D651CC0E-CF3B-4E65-80B9-7F06DB8BCD9A}"/>
              </a:ext>
            </a:extLst>
          </p:cNvPr>
          <p:cNvSpPr txBox="1"/>
          <p:nvPr/>
        </p:nvSpPr>
        <p:spPr>
          <a:xfrm>
            <a:off x="5715126" y="2276290"/>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142" name="TextBox 141">
            <a:extLst>
              <a:ext uri="{FF2B5EF4-FFF2-40B4-BE49-F238E27FC236}">
                <a16:creationId xmlns:a16="http://schemas.microsoft.com/office/drawing/2014/main" id="{BB5F9069-8AC9-449A-AAE2-C4C017E2F02A}"/>
              </a:ext>
            </a:extLst>
          </p:cNvPr>
          <p:cNvSpPr txBox="1"/>
          <p:nvPr/>
        </p:nvSpPr>
        <p:spPr>
          <a:xfrm>
            <a:off x="9284930" y="22762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graphicFrame>
        <p:nvGraphicFramePr>
          <p:cNvPr id="143" name="Chart 142">
            <a:extLst>
              <a:ext uri="{FF2B5EF4-FFF2-40B4-BE49-F238E27FC236}">
                <a16:creationId xmlns:a16="http://schemas.microsoft.com/office/drawing/2014/main" id="{98EE19CD-7D4D-4374-A97E-227596EDD091}"/>
              </a:ext>
            </a:extLst>
          </p:cNvPr>
          <p:cNvGraphicFramePr/>
          <p:nvPr>
            <p:extLst>
              <p:ext uri="{D42A27DB-BD31-4B8C-83A1-F6EECF244321}">
                <p14:modId xmlns:p14="http://schemas.microsoft.com/office/powerpoint/2010/main" val="2646979631"/>
              </p:ext>
            </p:extLst>
          </p:nvPr>
        </p:nvGraphicFramePr>
        <p:xfrm>
          <a:off x="839788" y="2529108"/>
          <a:ext cx="10515599" cy="2004283"/>
        </p:xfrm>
        <a:graphic>
          <a:graphicData uri="http://schemas.openxmlformats.org/drawingml/2006/chart">
            <c:chart xmlns:c="http://schemas.openxmlformats.org/drawingml/2006/chart" xmlns:r="http://schemas.openxmlformats.org/officeDocument/2006/relationships" r:id="rId4"/>
          </a:graphicData>
        </a:graphic>
      </p:graphicFrame>
      <p:sp>
        <p:nvSpPr>
          <p:cNvPr id="144" name="TextBox 143">
            <a:extLst>
              <a:ext uri="{FF2B5EF4-FFF2-40B4-BE49-F238E27FC236}">
                <a16:creationId xmlns:a16="http://schemas.microsoft.com/office/drawing/2014/main" id="{10F1F742-9569-481F-8A67-01D904104053}"/>
              </a:ext>
            </a:extLst>
          </p:cNvPr>
          <p:cNvSpPr txBox="1"/>
          <p:nvPr/>
        </p:nvSpPr>
        <p:spPr>
          <a:xfrm>
            <a:off x="1956084" y="1822216"/>
            <a:ext cx="8303876" cy="369332"/>
          </a:xfrm>
          <a:prstGeom prst="rect">
            <a:avLst/>
          </a:prstGeom>
          <a:noFill/>
        </p:spPr>
        <p:txBody>
          <a:bodyPr wrap="none" rtlCol="0">
            <a:spAutoFit/>
          </a:bodyPr>
          <a:lstStyle/>
          <a:p>
            <a:r>
              <a:rPr lang="en-GB" dirty="0">
                <a:solidFill>
                  <a:schemeClr val="accent2"/>
                </a:solidFill>
                <a:latin typeface="Century Gothic Bold" panose="020B0702020202020204" pitchFamily="34" charset="0"/>
              </a:rPr>
              <a:t>Opportunities pursued, invites to pitches and pitches won by agency size</a:t>
            </a:r>
          </a:p>
        </p:txBody>
      </p:sp>
      <p:sp>
        <p:nvSpPr>
          <p:cNvPr id="145" name="Rectangle 144">
            <a:extLst>
              <a:ext uri="{FF2B5EF4-FFF2-40B4-BE49-F238E27FC236}">
                <a16:creationId xmlns:a16="http://schemas.microsoft.com/office/drawing/2014/main" id="{22BAD464-3348-4714-9E79-383046571EFB}"/>
              </a:ext>
            </a:extLst>
          </p:cNvPr>
          <p:cNvSpPr/>
          <p:nvPr/>
        </p:nvSpPr>
        <p:spPr>
          <a:xfrm>
            <a:off x="733244" y="6386064"/>
            <a:ext cx="9655895" cy="461665"/>
          </a:xfrm>
          <a:prstGeom prst="rect">
            <a:avLst/>
          </a:prstGeom>
        </p:spPr>
        <p:txBody>
          <a:bodyPr wrap="square">
            <a:spAutoFit/>
          </a:bodyPr>
          <a:lstStyle/>
          <a:p>
            <a:r>
              <a:rPr lang="en-US" sz="800" dirty="0">
                <a:solidFill>
                  <a:srgbClr val="8D9691"/>
                </a:solidFill>
                <a:latin typeface="Arial" panose="020B0604020202020204"/>
              </a:rPr>
              <a:t>Question: </a:t>
            </a:r>
            <a:r>
              <a:rPr lang="en-GB" sz="800" dirty="0">
                <a:solidFill>
                  <a:srgbClr val="8D9691"/>
                </a:solidFill>
                <a:latin typeface="Arial" panose="020B0604020202020204"/>
              </a:rPr>
              <a:t>Q10 How many new business opportunities have you actively pursued in the past 12 months? Q12 What percentage of these new business opportunities resulted in pitches requested by the client? Q13 What percentage of these pitches did you win (conversion rate) over the past 12 months?</a:t>
            </a:r>
          </a:p>
          <a:p>
            <a:r>
              <a:rPr lang="en-US" sz="800" dirty="0">
                <a:solidFill>
                  <a:schemeClr val="tx2"/>
                </a:solidFill>
                <a:latin typeface="Arial" panose="020B0604020202020204"/>
              </a:rPr>
              <a:t>Base: all respondents (74 new business directors, 46 Small, 22 Medium and 6 Large agencies)</a:t>
            </a:r>
            <a:endParaRPr lang="en-GB" sz="800" dirty="0">
              <a:solidFill>
                <a:schemeClr val="tx2"/>
              </a:solidFill>
              <a:latin typeface="Arial" panose="020B0604020202020204" pitchFamily="34" charset="0"/>
              <a:cs typeface="Arial" panose="020B0604020202020204" pitchFamily="34" charset="0"/>
            </a:endParaRPr>
          </a:p>
        </p:txBody>
      </p:sp>
      <p:graphicFrame>
        <p:nvGraphicFramePr>
          <p:cNvPr id="146" name="Chart 145">
            <a:extLst>
              <a:ext uri="{FF2B5EF4-FFF2-40B4-BE49-F238E27FC236}">
                <a16:creationId xmlns:a16="http://schemas.microsoft.com/office/drawing/2014/main" id="{0BBE967D-F447-4DAB-B695-D94566221493}"/>
              </a:ext>
            </a:extLst>
          </p:cNvPr>
          <p:cNvGraphicFramePr/>
          <p:nvPr>
            <p:extLst>
              <p:ext uri="{D42A27DB-BD31-4B8C-83A1-F6EECF244321}">
                <p14:modId xmlns:p14="http://schemas.microsoft.com/office/powerpoint/2010/main" val="1036581105"/>
              </p:ext>
            </p:extLst>
          </p:nvPr>
        </p:nvGraphicFramePr>
        <p:xfrm>
          <a:off x="1101270" y="4753509"/>
          <a:ext cx="2913337" cy="3662810"/>
        </p:xfrm>
        <a:graphic>
          <a:graphicData uri="http://schemas.openxmlformats.org/drawingml/2006/chart">
            <c:chart xmlns:c="http://schemas.openxmlformats.org/drawingml/2006/chart" xmlns:r="http://schemas.openxmlformats.org/officeDocument/2006/relationships" r:id="rId5"/>
          </a:graphicData>
        </a:graphic>
      </p:graphicFrame>
      <p:sp>
        <p:nvSpPr>
          <p:cNvPr id="147" name="TextBox 146">
            <a:extLst>
              <a:ext uri="{FF2B5EF4-FFF2-40B4-BE49-F238E27FC236}">
                <a16:creationId xmlns:a16="http://schemas.microsoft.com/office/drawing/2014/main" id="{A6D41117-5481-4FC1-800E-50A0626CC040}"/>
              </a:ext>
            </a:extLst>
          </p:cNvPr>
          <p:cNvSpPr txBox="1"/>
          <p:nvPr/>
        </p:nvSpPr>
        <p:spPr>
          <a:xfrm>
            <a:off x="1586429"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48" name="TextBox 147">
            <a:extLst>
              <a:ext uri="{FF2B5EF4-FFF2-40B4-BE49-F238E27FC236}">
                <a16:creationId xmlns:a16="http://schemas.microsoft.com/office/drawing/2014/main" id="{35E137BA-2A8A-4463-82B4-F6BFC99B6310}"/>
              </a:ext>
            </a:extLst>
          </p:cNvPr>
          <p:cNvSpPr txBox="1"/>
          <p:nvPr/>
        </p:nvSpPr>
        <p:spPr>
          <a:xfrm>
            <a:off x="2650775"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49" name="TextBox 148">
            <a:extLst>
              <a:ext uri="{FF2B5EF4-FFF2-40B4-BE49-F238E27FC236}">
                <a16:creationId xmlns:a16="http://schemas.microsoft.com/office/drawing/2014/main" id="{E66AD539-BB8E-4EDC-AED3-754ABA6C88F6}"/>
              </a:ext>
            </a:extLst>
          </p:cNvPr>
          <p:cNvSpPr txBox="1"/>
          <p:nvPr/>
        </p:nvSpPr>
        <p:spPr>
          <a:xfrm>
            <a:off x="1790700"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0" name="TextBox 149">
            <a:extLst>
              <a:ext uri="{FF2B5EF4-FFF2-40B4-BE49-F238E27FC236}">
                <a16:creationId xmlns:a16="http://schemas.microsoft.com/office/drawing/2014/main" id="{304659B3-BD6D-41D0-867E-7BE93C5D33F0}"/>
              </a:ext>
            </a:extLst>
          </p:cNvPr>
          <p:cNvSpPr txBox="1"/>
          <p:nvPr/>
        </p:nvSpPr>
        <p:spPr>
          <a:xfrm>
            <a:off x="5387464"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1" name="TextBox 150">
            <a:extLst>
              <a:ext uri="{FF2B5EF4-FFF2-40B4-BE49-F238E27FC236}">
                <a16:creationId xmlns:a16="http://schemas.microsoft.com/office/drawing/2014/main" id="{E46614A4-6C9E-40B1-877D-3311411EAE7B}"/>
              </a:ext>
            </a:extLst>
          </p:cNvPr>
          <p:cNvSpPr txBox="1"/>
          <p:nvPr/>
        </p:nvSpPr>
        <p:spPr>
          <a:xfrm>
            <a:off x="8914261"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2" name="TextBox 151">
            <a:extLst>
              <a:ext uri="{FF2B5EF4-FFF2-40B4-BE49-F238E27FC236}">
                <a16:creationId xmlns:a16="http://schemas.microsoft.com/office/drawing/2014/main" id="{EEC6FAAB-F620-4813-B902-450592E49D03}"/>
              </a:ext>
            </a:extLst>
          </p:cNvPr>
          <p:cNvSpPr txBox="1"/>
          <p:nvPr/>
        </p:nvSpPr>
        <p:spPr>
          <a:xfrm>
            <a:off x="5150860"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3" name="TextBox 152">
            <a:extLst>
              <a:ext uri="{FF2B5EF4-FFF2-40B4-BE49-F238E27FC236}">
                <a16:creationId xmlns:a16="http://schemas.microsoft.com/office/drawing/2014/main" id="{B7D47881-0687-4FE2-B72A-29249717C64C}"/>
              </a:ext>
            </a:extLst>
          </p:cNvPr>
          <p:cNvSpPr txBox="1"/>
          <p:nvPr/>
        </p:nvSpPr>
        <p:spPr>
          <a:xfrm>
            <a:off x="6215206"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graphicFrame>
        <p:nvGraphicFramePr>
          <p:cNvPr id="154" name="Chart 153">
            <a:extLst>
              <a:ext uri="{FF2B5EF4-FFF2-40B4-BE49-F238E27FC236}">
                <a16:creationId xmlns:a16="http://schemas.microsoft.com/office/drawing/2014/main" id="{601DD68F-65F5-4001-8F74-C01B1AAC4A6E}"/>
              </a:ext>
            </a:extLst>
          </p:cNvPr>
          <p:cNvGraphicFramePr/>
          <p:nvPr>
            <p:extLst>
              <p:ext uri="{D42A27DB-BD31-4B8C-83A1-F6EECF244321}">
                <p14:modId xmlns:p14="http://schemas.microsoft.com/office/powerpoint/2010/main" val="3200005671"/>
              </p:ext>
            </p:extLst>
          </p:nvPr>
        </p:nvGraphicFramePr>
        <p:xfrm>
          <a:off x="8229988" y="4753509"/>
          <a:ext cx="2913337" cy="3662810"/>
        </p:xfrm>
        <a:graphic>
          <a:graphicData uri="http://schemas.openxmlformats.org/drawingml/2006/chart">
            <c:chart xmlns:c="http://schemas.openxmlformats.org/drawingml/2006/chart" xmlns:r="http://schemas.openxmlformats.org/officeDocument/2006/relationships" r:id="rId6"/>
          </a:graphicData>
        </a:graphic>
      </p:graphicFrame>
      <p:sp>
        <p:nvSpPr>
          <p:cNvPr id="155" name="TextBox 154">
            <a:extLst>
              <a:ext uri="{FF2B5EF4-FFF2-40B4-BE49-F238E27FC236}">
                <a16:creationId xmlns:a16="http://schemas.microsoft.com/office/drawing/2014/main" id="{949B66CA-BA20-4849-B0B3-AAD3ED4CDD9D}"/>
              </a:ext>
            </a:extLst>
          </p:cNvPr>
          <p:cNvSpPr txBox="1"/>
          <p:nvPr/>
        </p:nvSpPr>
        <p:spPr>
          <a:xfrm>
            <a:off x="8715147"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6" name="TextBox 155">
            <a:extLst>
              <a:ext uri="{FF2B5EF4-FFF2-40B4-BE49-F238E27FC236}">
                <a16:creationId xmlns:a16="http://schemas.microsoft.com/office/drawing/2014/main" id="{F9A997D4-1B7D-4E06-B0D9-C64B65421ABB}"/>
              </a:ext>
            </a:extLst>
          </p:cNvPr>
          <p:cNvSpPr txBox="1"/>
          <p:nvPr/>
        </p:nvSpPr>
        <p:spPr>
          <a:xfrm>
            <a:off x="9779493"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57" name="TextBox 156">
            <a:extLst>
              <a:ext uri="{FF2B5EF4-FFF2-40B4-BE49-F238E27FC236}">
                <a16:creationId xmlns:a16="http://schemas.microsoft.com/office/drawing/2014/main" id="{12238077-FF79-4E91-9B16-7F2E7F09AEC0}"/>
              </a:ext>
            </a:extLst>
          </p:cNvPr>
          <p:cNvSpPr txBox="1"/>
          <p:nvPr/>
        </p:nvSpPr>
        <p:spPr>
          <a:xfrm>
            <a:off x="1233312"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58" name="TextBox 157">
            <a:extLst>
              <a:ext uri="{FF2B5EF4-FFF2-40B4-BE49-F238E27FC236}">
                <a16:creationId xmlns:a16="http://schemas.microsoft.com/office/drawing/2014/main" id="{F9D0C09F-C9C0-4EE8-A2D0-4863AB88D2C0}"/>
              </a:ext>
            </a:extLst>
          </p:cNvPr>
          <p:cNvSpPr txBox="1"/>
          <p:nvPr/>
        </p:nvSpPr>
        <p:spPr>
          <a:xfrm>
            <a:off x="2107005"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59" name="TextBox 158">
            <a:extLst>
              <a:ext uri="{FF2B5EF4-FFF2-40B4-BE49-F238E27FC236}">
                <a16:creationId xmlns:a16="http://schemas.microsoft.com/office/drawing/2014/main" id="{15F5F660-46C2-4DD9-B491-8A46F4FF25A2}"/>
              </a:ext>
            </a:extLst>
          </p:cNvPr>
          <p:cNvSpPr txBox="1"/>
          <p:nvPr/>
        </p:nvSpPr>
        <p:spPr>
          <a:xfrm>
            <a:off x="3019627"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0" name="TextBox 159">
            <a:extLst>
              <a:ext uri="{FF2B5EF4-FFF2-40B4-BE49-F238E27FC236}">
                <a16:creationId xmlns:a16="http://schemas.microsoft.com/office/drawing/2014/main" id="{573F5D31-7CFE-4974-A6AF-43135A248495}"/>
              </a:ext>
            </a:extLst>
          </p:cNvPr>
          <p:cNvSpPr txBox="1"/>
          <p:nvPr/>
        </p:nvSpPr>
        <p:spPr>
          <a:xfrm>
            <a:off x="4764314"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1" name="TextBox 160">
            <a:extLst>
              <a:ext uri="{FF2B5EF4-FFF2-40B4-BE49-F238E27FC236}">
                <a16:creationId xmlns:a16="http://schemas.microsoft.com/office/drawing/2014/main" id="{BC420FAD-9870-431A-AF69-02C4D790B68E}"/>
              </a:ext>
            </a:extLst>
          </p:cNvPr>
          <p:cNvSpPr txBox="1"/>
          <p:nvPr/>
        </p:nvSpPr>
        <p:spPr>
          <a:xfrm>
            <a:off x="5638007"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2" name="TextBox 161">
            <a:extLst>
              <a:ext uri="{FF2B5EF4-FFF2-40B4-BE49-F238E27FC236}">
                <a16:creationId xmlns:a16="http://schemas.microsoft.com/office/drawing/2014/main" id="{F3B00028-420F-40EB-B233-2C1DB83F4117}"/>
              </a:ext>
            </a:extLst>
          </p:cNvPr>
          <p:cNvSpPr txBox="1"/>
          <p:nvPr/>
        </p:nvSpPr>
        <p:spPr>
          <a:xfrm>
            <a:off x="6550629"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3" name="TextBox 162">
            <a:extLst>
              <a:ext uri="{FF2B5EF4-FFF2-40B4-BE49-F238E27FC236}">
                <a16:creationId xmlns:a16="http://schemas.microsoft.com/office/drawing/2014/main" id="{749CF12E-90B9-4F89-98DB-54DDABEAE648}"/>
              </a:ext>
            </a:extLst>
          </p:cNvPr>
          <p:cNvSpPr txBox="1"/>
          <p:nvPr/>
        </p:nvSpPr>
        <p:spPr>
          <a:xfrm>
            <a:off x="8271380"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4" name="TextBox 163">
            <a:extLst>
              <a:ext uri="{FF2B5EF4-FFF2-40B4-BE49-F238E27FC236}">
                <a16:creationId xmlns:a16="http://schemas.microsoft.com/office/drawing/2014/main" id="{ED27B0F0-FD75-468E-A0FA-4E4B063B9362}"/>
              </a:ext>
            </a:extLst>
          </p:cNvPr>
          <p:cNvSpPr txBox="1"/>
          <p:nvPr/>
        </p:nvSpPr>
        <p:spPr>
          <a:xfrm>
            <a:off x="9145073"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5" name="TextBox 164">
            <a:extLst>
              <a:ext uri="{FF2B5EF4-FFF2-40B4-BE49-F238E27FC236}">
                <a16:creationId xmlns:a16="http://schemas.microsoft.com/office/drawing/2014/main" id="{B59DD080-A493-4A82-9E4C-747B1183EF3A}"/>
              </a:ext>
            </a:extLst>
          </p:cNvPr>
          <p:cNvSpPr txBox="1"/>
          <p:nvPr/>
        </p:nvSpPr>
        <p:spPr>
          <a:xfrm>
            <a:off x="10057695"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38" name="Rectangle 37">
            <a:extLst>
              <a:ext uri="{FF2B5EF4-FFF2-40B4-BE49-F238E27FC236}">
                <a16:creationId xmlns:a16="http://schemas.microsoft.com/office/drawing/2014/main" id="{F8BDDD6C-B2B2-4A7C-9E29-079B84641926}"/>
              </a:ext>
            </a:extLst>
          </p:cNvPr>
          <p:cNvSpPr/>
          <p:nvPr/>
        </p:nvSpPr>
        <p:spPr>
          <a:xfrm>
            <a:off x="4541585" y="2146300"/>
            <a:ext cx="6782721" cy="419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p>
        </p:txBody>
      </p:sp>
    </p:spTree>
    <p:extLst>
      <p:ext uri="{BB962C8B-B14F-4D97-AF65-F5344CB8AC3E}">
        <p14:creationId xmlns:p14="http://schemas.microsoft.com/office/powerpoint/2010/main" val="139256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3A086E28-DCFF-4377-B384-9B7E419450E6}"/>
              </a:ext>
            </a:extLst>
          </p:cNvPr>
          <p:cNvSpPr/>
          <p:nvPr/>
        </p:nvSpPr>
        <p:spPr>
          <a:xfrm>
            <a:off x="4337313" y="2276290"/>
            <a:ext cx="7018074" cy="406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2" name="Title 1">
            <a:extLst>
              <a:ext uri="{FF2B5EF4-FFF2-40B4-BE49-F238E27FC236}">
                <a16:creationId xmlns:a16="http://schemas.microsoft.com/office/drawing/2014/main" id="{33958F6E-44BD-40E2-AE3D-F4F1D2DBDFA3}"/>
              </a:ext>
            </a:extLst>
          </p:cNvPr>
          <p:cNvSpPr>
            <a:spLocks noGrp="1"/>
          </p:cNvSpPr>
          <p:nvPr>
            <p:ph type="title"/>
          </p:nvPr>
        </p:nvSpPr>
        <p:spPr>
          <a:xfrm>
            <a:off x="838200" y="365125"/>
            <a:ext cx="8941293" cy="941161"/>
          </a:xfrm>
        </p:spPr>
        <p:txBody>
          <a:bodyPr>
            <a:noAutofit/>
          </a:bodyPr>
          <a:lstStyle/>
          <a:p>
            <a:r>
              <a:rPr lang="en-GB" sz="2800"/>
              <a:t>Medium agencies are getting invited to pitch at a higher rate than small businesses</a:t>
            </a:r>
          </a:p>
        </p:txBody>
      </p:sp>
      <p:sp>
        <p:nvSpPr>
          <p:cNvPr id="4" name="Footer Placeholder 3">
            <a:extLst>
              <a:ext uri="{FF2B5EF4-FFF2-40B4-BE49-F238E27FC236}">
                <a16:creationId xmlns:a16="http://schemas.microsoft.com/office/drawing/2014/main" id="{091825FE-D602-4250-A7F1-6BE4EF3C1906}"/>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9191764E-97BF-4909-B800-AFD5D2C68967}"/>
              </a:ext>
            </a:extLst>
          </p:cNvPr>
          <p:cNvSpPr>
            <a:spLocks noGrp="1"/>
          </p:cNvSpPr>
          <p:nvPr>
            <p:ph type="body" sz="quarter" idx="13"/>
          </p:nvPr>
        </p:nvSpPr>
        <p:spPr/>
        <p:txBody>
          <a:bodyPr>
            <a:normAutofit lnSpcReduction="10000"/>
          </a:bodyPr>
          <a:lstStyle/>
          <a:p>
            <a:r>
              <a:rPr lang="en-GB"/>
              <a:t>Converting the opportunities</a:t>
            </a:r>
          </a:p>
        </p:txBody>
      </p:sp>
      <p:cxnSp>
        <p:nvCxnSpPr>
          <p:cNvPr id="135" name="Straight Arrow Connector 134">
            <a:extLst>
              <a:ext uri="{FF2B5EF4-FFF2-40B4-BE49-F238E27FC236}">
                <a16:creationId xmlns:a16="http://schemas.microsoft.com/office/drawing/2014/main" id="{1AEC1C3F-02E9-481C-8924-0CEAA78E1E00}"/>
              </a:ext>
            </a:extLst>
          </p:cNvPr>
          <p:cNvCxnSpPr>
            <a:cxnSpLocks/>
          </p:cNvCxnSpPr>
          <p:nvPr/>
        </p:nvCxnSpPr>
        <p:spPr>
          <a:xfrm>
            <a:off x="4775330" y="5348491"/>
            <a:ext cx="2775329" cy="0"/>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6" name="Straight Arrow Connector 135">
            <a:extLst>
              <a:ext uri="{FF2B5EF4-FFF2-40B4-BE49-F238E27FC236}">
                <a16:creationId xmlns:a16="http://schemas.microsoft.com/office/drawing/2014/main" id="{96B542E5-E8F1-4250-81D1-F08F9E1EDF4C}"/>
              </a:ext>
            </a:extLst>
          </p:cNvPr>
          <p:cNvCxnSpPr>
            <a:cxnSpLocks/>
          </p:cNvCxnSpPr>
          <p:nvPr/>
        </p:nvCxnSpPr>
        <p:spPr>
          <a:xfrm flipV="1">
            <a:off x="8717173" y="5341239"/>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7" name="Straight Arrow Connector 136">
            <a:extLst>
              <a:ext uri="{FF2B5EF4-FFF2-40B4-BE49-F238E27FC236}">
                <a16:creationId xmlns:a16="http://schemas.microsoft.com/office/drawing/2014/main" id="{089A563A-4B89-49F2-B6C8-BC321B1D6F55}"/>
              </a:ext>
            </a:extLst>
          </p:cNvPr>
          <p:cNvCxnSpPr>
            <a:cxnSpLocks/>
          </p:cNvCxnSpPr>
          <p:nvPr/>
        </p:nvCxnSpPr>
        <p:spPr>
          <a:xfrm flipV="1">
            <a:off x="1586431" y="5348491"/>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graphicFrame>
        <p:nvGraphicFramePr>
          <p:cNvPr id="138" name="Chart 137">
            <a:extLst>
              <a:ext uri="{FF2B5EF4-FFF2-40B4-BE49-F238E27FC236}">
                <a16:creationId xmlns:a16="http://schemas.microsoft.com/office/drawing/2014/main" id="{413B0511-3B5F-4CFF-BE02-5BF6D342DD49}"/>
              </a:ext>
            </a:extLst>
          </p:cNvPr>
          <p:cNvGraphicFramePr/>
          <p:nvPr>
            <p:extLst>
              <p:ext uri="{D42A27DB-BD31-4B8C-83A1-F6EECF244321}">
                <p14:modId xmlns:p14="http://schemas.microsoft.com/office/powerpoint/2010/main" val="3577674078"/>
              </p:ext>
            </p:extLst>
          </p:nvPr>
        </p:nvGraphicFramePr>
        <p:xfrm>
          <a:off x="4665701" y="4753509"/>
          <a:ext cx="2913337" cy="3662810"/>
        </p:xfrm>
        <a:graphic>
          <a:graphicData uri="http://schemas.openxmlformats.org/drawingml/2006/chart">
            <c:chart xmlns:c="http://schemas.openxmlformats.org/drawingml/2006/chart" xmlns:r="http://schemas.openxmlformats.org/officeDocument/2006/relationships" r:id="rId3"/>
          </a:graphicData>
        </a:graphic>
      </p:graphicFrame>
      <p:sp>
        <p:nvSpPr>
          <p:cNvPr id="139" name="Footer Placeholder 3">
            <a:extLst>
              <a:ext uri="{FF2B5EF4-FFF2-40B4-BE49-F238E27FC236}">
                <a16:creationId xmlns:a16="http://schemas.microsoft.com/office/drawing/2014/main" id="{39FF0427-4159-4FFB-9E3C-1B756A9B18EC}"/>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140" name="TextBox 139">
            <a:extLst>
              <a:ext uri="{FF2B5EF4-FFF2-40B4-BE49-F238E27FC236}">
                <a16:creationId xmlns:a16="http://schemas.microsoft.com/office/drawing/2014/main" id="{E01693F3-C82E-437F-9376-87CA2F974688}"/>
              </a:ext>
            </a:extLst>
          </p:cNvPr>
          <p:cNvSpPr txBox="1"/>
          <p:nvPr/>
        </p:nvSpPr>
        <p:spPr>
          <a:xfrm>
            <a:off x="2257879" y="2276290"/>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141" name="TextBox 140">
            <a:extLst>
              <a:ext uri="{FF2B5EF4-FFF2-40B4-BE49-F238E27FC236}">
                <a16:creationId xmlns:a16="http://schemas.microsoft.com/office/drawing/2014/main" id="{D651CC0E-CF3B-4E65-80B9-7F06DB8BCD9A}"/>
              </a:ext>
            </a:extLst>
          </p:cNvPr>
          <p:cNvSpPr txBox="1"/>
          <p:nvPr/>
        </p:nvSpPr>
        <p:spPr>
          <a:xfrm>
            <a:off x="5715126" y="2276290"/>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142" name="TextBox 141">
            <a:extLst>
              <a:ext uri="{FF2B5EF4-FFF2-40B4-BE49-F238E27FC236}">
                <a16:creationId xmlns:a16="http://schemas.microsoft.com/office/drawing/2014/main" id="{BB5F9069-8AC9-449A-AAE2-C4C017E2F02A}"/>
              </a:ext>
            </a:extLst>
          </p:cNvPr>
          <p:cNvSpPr txBox="1"/>
          <p:nvPr/>
        </p:nvSpPr>
        <p:spPr>
          <a:xfrm>
            <a:off x="9284930" y="22762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graphicFrame>
        <p:nvGraphicFramePr>
          <p:cNvPr id="143" name="Chart 142">
            <a:extLst>
              <a:ext uri="{FF2B5EF4-FFF2-40B4-BE49-F238E27FC236}">
                <a16:creationId xmlns:a16="http://schemas.microsoft.com/office/drawing/2014/main" id="{98EE19CD-7D4D-4374-A97E-227596EDD091}"/>
              </a:ext>
            </a:extLst>
          </p:cNvPr>
          <p:cNvGraphicFramePr/>
          <p:nvPr/>
        </p:nvGraphicFramePr>
        <p:xfrm>
          <a:off x="839788" y="2529108"/>
          <a:ext cx="10515599" cy="2004283"/>
        </p:xfrm>
        <a:graphic>
          <a:graphicData uri="http://schemas.openxmlformats.org/drawingml/2006/chart">
            <c:chart xmlns:c="http://schemas.openxmlformats.org/drawingml/2006/chart" xmlns:r="http://schemas.openxmlformats.org/officeDocument/2006/relationships" r:id="rId4"/>
          </a:graphicData>
        </a:graphic>
      </p:graphicFrame>
      <p:sp>
        <p:nvSpPr>
          <p:cNvPr id="144" name="TextBox 143">
            <a:extLst>
              <a:ext uri="{FF2B5EF4-FFF2-40B4-BE49-F238E27FC236}">
                <a16:creationId xmlns:a16="http://schemas.microsoft.com/office/drawing/2014/main" id="{10F1F742-9569-481F-8A67-01D904104053}"/>
              </a:ext>
            </a:extLst>
          </p:cNvPr>
          <p:cNvSpPr txBox="1"/>
          <p:nvPr/>
        </p:nvSpPr>
        <p:spPr>
          <a:xfrm>
            <a:off x="1956084" y="1822216"/>
            <a:ext cx="8303876" cy="369332"/>
          </a:xfrm>
          <a:prstGeom prst="rect">
            <a:avLst/>
          </a:prstGeom>
          <a:noFill/>
        </p:spPr>
        <p:txBody>
          <a:bodyPr wrap="none" rtlCol="0">
            <a:spAutoFit/>
          </a:bodyPr>
          <a:lstStyle/>
          <a:p>
            <a:r>
              <a:rPr lang="en-GB" dirty="0">
                <a:solidFill>
                  <a:schemeClr val="accent2"/>
                </a:solidFill>
                <a:latin typeface="Century Gothic Bold" panose="020B0702020202020204" pitchFamily="34" charset="0"/>
              </a:rPr>
              <a:t>Opportunities pursued, invites to pitches and pitches won by agency size</a:t>
            </a:r>
          </a:p>
        </p:txBody>
      </p:sp>
      <p:sp>
        <p:nvSpPr>
          <p:cNvPr id="145" name="Rectangle 144">
            <a:extLst>
              <a:ext uri="{FF2B5EF4-FFF2-40B4-BE49-F238E27FC236}">
                <a16:creationId xmlns:a16="http://schemas.microsoft.com/office/drawing/2014/main" id="{22BAD464-3348-4714-9E79-383046571EFB}"/>
              </a:ext>
            </a:extLst>
          </p:cNvPr>
          <p:cNvSpPr/>
          <p:nvPr/>
        </p:nvSpPr>
        <p:spPr>
          <a:xfrm>
            <a:off x="733244" y="6386064"/>
            <a:ext cx="9655895" cy="461665"/>
          </a:xfrm>
          <a:prstGeom prst="rect">
            <a:avLst/>
          </a:prstGeom>
        </p:spPr>
        <p:txBody>
          <a:bodyPr wrap="square">
            <a:spAutoFit/>
          </a:bodyPr>
          <a:lstStyle/>
          <a:p>
            <a:r>
              <a:rPr lang="en-US" sz="800" dirty="0">
                <a:solidFill>
                  <a:srgbClr val="8D9691"/>
                </a:solidFill>
                <a:latin typeface="Arial" panose="020B0604020202020204"/>
              </a:rPr>
              <a:t>Question: </a:t>
            </a:r>
            <a:r>
              <a:rPr lang="en-GB" sz="800" dirty="0">
                <a:solidFill>
                  <a:srgbClr val="8D9691"/>
                </a:solidFill>
                <a:latin typeface="Arial" panose="020B0604020202020204"/>
              </a:rPr>
              <a:t>Q10 How many new business opportunities have you actively pursued in the past 12 months? Q12 What percentage of these new business opportunities resulted in pitches requested by the client? Q13 What percentage of these pitches did you win (conversion rate) over the past 12 months?</a:t>
            </a:r>
          </a:p>
          <a:p>
            <a:r>
              <a:rPr lang="en-US" sz="800" dirty="0">
                <a:solidFill>
                  <a:schemeClr val="tx2"/>
                </a:solidFill>
                <a:latin typeface="Arial" panose="020B0604020202020204"/>
              </a:rPr>
              <a:t>Base: all respondents (74 new business directors, 46 Small, 22 Medium and 6 Large agencies)</a:t>
            </a:r>
            <a:endParaRPr lang="en-GB" sz="800" dirty="0">
              <a:solidFill>
                <a:schemeClr val="tx2"/>
              </a:solidFill>
              <a:latin typeface="Arial" panose="020B0604020202020204" pitchFamily="34" charset="0"/>
              <a:cs typeface="Arial" panose="020B0604020202020204" pitchFamily="34" charset="0"/>
            </a:endParaRPr>
          </a:p>
        </p:txBody>
      </p:sp>
      <p:graphicFrame>
        <p:nvGraphicFramePr>
          <p:cNvPr id="146" name="Chart 145">
            <a:extLst>
              <a:ext uri="{FF2B5EF4-FFF2-40B4-BE49-F238E27FC236}">
                <a16:creationId xmlns:a16="http://schemas.microsoft.com/office/drawing/2014/main" id="{0BBE967D-F447-4DAB-B695-D94566221493}"/>
              </a:ext>
            </a:extLst>
          </p:cNvPr>
          <p:cNvGraphicFramePr/>
          <p:nvPr>
            <p:extLst>
              <p:ext uri="{D42A27DB-BD31-4B8C-83A1-F6EECF244321}">
                <p14:modId xmlns:p14="http://schemas.microsoft.com/office/powerpoint/2010/main" val="3198924238"/>
              </p:ext>
            </p:extLst>
          </p:nvPr>
        </p:nvGraphicFramePr>
        <p:xfrm>
          <a:off x="1101270" y="4753509"/>
          <a:ext cx="2913337" cy="3662810"/>
        </p:xfrm>
        <a:graphic>
          <a:graphicData uri="http://schemas.openxmlformats.org/drawingml/2006/chart">
            <c:chart xmlns:c="http://schemas.openxmlformats.org/drawingml/2006/chart" xmlns:r="http://schemas.openxmlformats.org/officeDocument/2006/relationships" r:id="rId5"/>
          </a:graphicData>
        </a:graphic>
      </p:graphicFrame>
      <p:sp>
        <p:nvSpPr>
          <p:cNvPr id="147" name="TextBox 146">
            <a:extLst>
              <a:ext uri="{FF2B5EF4-FFF2-40B4-BE49-F238E27FC236}">
                <a16:creationId xmlns:a16="http://schemas.microsoft.com/office/drawing/2014/main" id="{A6D41117-5481-4FC1-800E-50A0626CC040}"/>
              </a:ext>
            </a:extLst>
          </p:cNvPr>
          <p:cNvSpPr txBox="1"/>
          <p:nvPr/>
        </p:nvSpPr>
        <p:spPr>
          <a:xfrm>
            <a:off x="1586429"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48" name="TextBox 147">
            <a:extLst>
              <a:ext uri="{FF2B5EF4-FFF2-40B4-BE49-F238E27FC236}">
                <a16:creationId xmlns:a16="http://schemas.microsoft.com/office/drawing/2014/main" id="{35E137BA-2A8A-4463-82B4-F6BFC99B6310}"/>
              </a:ext>
            </a:extLst>
          </p:cNvPr>
          <p:cNvSpPr txBox="1"/>
          <p:nvPr/>
        </p:nvSpPr>
        <p:spPr>
          <a:xfrm>
            <a:off x="2650775"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49" name="TextBox 148">
            <a:extLst>
              <a:ext uri="{FF2B5EF4-FFF2-40B4-BE49-F238E27FC236}">
                <a16:creationId xmlns:a16="http://schemas.microsoft.com/office/drawing/2014/main" id="{E66AD539-BB8E-4EDC-AED3-754ABA6C88F6}"/>
              </a:ext>
            </a:extLst>
          </p:cNvPr>
          <p:cNvSpPr txBox="1"/>
          <p:nvPr/>
        </p:nvSpPr>
        <p:spPr>
          <a:xfrm>
            <a:off x="1790700"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0" name="TextBox 149">
            <a:extLst>
              <a:ext uri="{FF2B5EF4-FFF2-40B4-BE49-F238E27FC236}">
                <a16:creationId xmlns:a16="http://schemas.microsoft.com/office/drawing/2014/main" id="{304659B3-BD6D-41D0-867E-7BE93C5D33F0}"/>
              </a:ext>
            </a:extLst>
          </p:cNvPr>
          <p:cNvSpPr txBox="1"/>
          <p:nvPr/>
        </p:nvSpPr>
        <p:spPr>
          <a:xfrm>
            <a:off x="5387464"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1" name="TextBox 150">
            <a:extLst>
              <a:ext uri="{FF2B5EF4-FFF2-40B4-BE49-F238E27FC236}">
                <a16:creationId xmlns:a16="http://schemas.microsoft.com/office/drawing/2014/main" id="{E46614A4-6C9E-40B1-877D-3311411EAE7B}"/>
              </a:ext>
            </a:extLst>
          </p:cNvPr>
          <p:cNvSpPr txBox="1"/>
          <p:nvPr/>
        </p:nvSpPr>
        <p:spPr>
          <a:xfrm>
            <a:off x="8914261"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2" name="TextBox 151">
            <a:extLst>
              <a:ext uri="{FF2B5EF4-FFF2-40B4-BE49-F238E27FC236}">
                <a16:creationId xmlns:a16="http://schemas.microsoft.com/office/drawing/2014/main" id="{EEC6FAAB-F620-4813-B902-450592E49D03}"/>
              </a:ext>
            </a:extLst>
          </p:cNvPr>
          <p:cNvSpPr txBox="1"/>
          <p:nvPr/>
        </p:nvSpPr>
        <p:spPr>
          <a:xfrm>
            <a:off x="5150860"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3" name="TextBox 152">
            <a:extLst>
              <a:ext uri="{FF2B5EF4-FFF2-40B4-BE49-F238E27FC236}">
                <a16:creationId xmlns:a16="http://schemas.microsoft.com/office/drawing/2014/main" id="{B7D47881-0687-4FE2-B72A-29249717C64C}"/>
              </a:ext>
            </a:extLst>
          </p:cNvPr>
          <p:cNvSpPr txBox="1"/>
          <p:nvPr/>
        </p:nvSpPr>
        <p:spPr>
          <a:xfrm>
            <a:off x="6215206"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graphicFrame>
        <p:nvGraphicFramePr>
          <p:cNvPr id="154" name="Chart 153">
            <a:extLst>
              <a:ext uri="{FF2B5EF4-FFF2-40B4-BE49-F238E27FC236}">
                <a16:creationId xmlns:a16="http://schemas.microsoft.com/office/drawing/2014/main" id="{601DD68F-65F5-4001-8F74-C01B1AAC4A6E}"/>
              </a:ext>
            </a:extLst>
          </p:cNvPr>
          <p:cNvGraphicFramePr/>
          <p:nvPr/>
        </p:nvGraphicFramePr>
        <p:xfrm>
          <a:off x="8229988" y="4753509"/>
          <a:ext cx="2913337" cy="3662810"/>
        </p:xfrm>
        <a:graphic>
          <a:graphicData uri="http://schemas.openxmlformats.org/drawingml/2006/chart">
            <c:chart xmlns:c="http://schemas.openxmlformats.org/drawingml/2006/chart" xmlns:r="http://schemas.openxmlformats.org/officeDocument/2006/relationships" r:id="rId6"/>
          </a:graphicData>
        </a:graphic>
      </p:graphicFrame>
      <p:sp>
        <p:nvSpPr>
          <p:cNvPr id="155" name="TextBox 154">
            <a:extLst>
              <a:ext uri="{FF2B5EF4-FFF2-40B4-BE49-F238E27FC236}">
                <a16:creationId xmlns:a16="http://schemas.microsoft.com/office/drawing/2014/main" id="{949B66CA-BA20-4849-B0B3-AAD3ED4CDD9D}"/>
              </a:ext>
            </a:extLst>
          </p:cNvPr>
          <p:cNvSpPr txBox="1"/>
          <p:nvPr/>
        </p:nvSpPr>
        <p:spPr>
          <a:xfrm>
            <a:off x="8715147"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6" name="TextBox 155">
            <a:extLst>
              <a:ext uri="{FF2B5EF4-FFF2-40B4-BE49-F238E27FC236}">
                <a16:creationId xmlns:a16="http://schemas.microsoft.com/office/drawing/2014/main" id="{F9A997D4-1B7D-4E06-B0D9-C64B65421ABB}"/>
              </a:ext>
            </a:extLst>
          </p:cNvPr>
          <p:cNvSpPr txBox="1"/>
          <p:nvPr/>
        </p:nvSpPr>
        <p:spPr>
          <a:xfrm>
            <a:off x="9779493"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57" name="TextBox 156">
            <a:extLst>
              <a:ext uri="{FF2B5EF4-FFF2-40B4-BE49-F238E27FC236}">
                <a16:creationId xmlns:a16="http://schemas.microsoft.com/office/drawing/2014/main" id="{12238077-FF79-4E91-9B16-7F2E7F09AEC0}"/>
              </a:ext>
            </a:extLst>
          </p:cNvPr>
          <p:cNvSpPr txBox="1"/>
          <p:nvPr/>
        </p:nvSpPr>
        <p:spPr>
          <a:xfrm>
            <a:off x="1233312"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58" name="TextBox 157">
            <a:extLst>
              <a:ext uri="{FF2B5EF4-FFF2-40B4-BE49-F238E27FC236}">
                <a16:creationId xmlns:a16="http://schemas.microsoft.com/office/drawing/2014/main" id="{F9D0C09F-C9C0-4EE8-A2D0-4863AB88D2C0}"/>
              </a:ext>
            </a:extLst>
          </p:cNvPr>
          <p:cNvSpPr txBox="1"/>
          <p:nvPr/>
        </p:nvSpPr>
        <p:spPr>
          <a:xfrm>
            <a:off x="2107005"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59" name="TextBox 158">
            <a:extLst>
              <a:ext uri="{FF2B5EF4-FFF2-40B4-BE49-F238E27FC236}">
                <a16:creationId xmlns:a16="http://schemas.microsoft.com/office/drawing/2014/main" id="{15F5F660-46C2-4DD9-B491-8A46F4FF25A2}"/>
              </a:ext>
            </a:extLst>
          </p:cNvPr>
          <p:cNvSpPr txBox="1"/>
          <p:nvPr/>
        </p:nvSpPr>
        <p:spPr>
          <a:xfrm>
            <a:off x="3019627"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0" name="TextBox 159">
            <a:extLst>
              <a:ext uri="{FF2B5EF4-FFF2-40B4-BE49-F238E27FC236}">
                <a16:creationId xmlns:a16="http://schemas.microsoft.com/office/drawing/2014/main" id="{573F5D31-7CFE-4974-A6AF-43135A248495}"/>
              </a:ext>
            </a:extLst>
          </p:cNvPr>
          <p:cNvSpPr txBox="1"/>
          <p:nvPr/>
        </p:nvSpPr>
        <p:spPr>
          <a:xfrm>
            <a:off x="4764314"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1" name="TextBox 160">
            <a:extLst>
              <a:ext uri="{FF2B5EF4-FFF2-40B4-BE49-F238E27FC236}">
                <a16:creationId xmlns:a16="http://schemas.microsoft.com/office/drawing/2014/main" id="{BC420FAD-9870-431A-AF69-02C4D790B68E}"/>
              </a:ext>
            </a:extLst>
          </p:cNvPr>
          <p:cNvSpPr txBox="1"/>
          <p:nvPr/>
        </p:nvSpPr>
        <p:spPr>
          <a:xfrm>
            <a:off x="5638007"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2" name="TextBox 161">
            <a:extLst>
              <a:ext uri="{FF2B5EF4-FFF2-40B4-BE49-F238E27FC236}">
                <a16:creationId xmlns:a16="http://schemas.microsoft.com/office/drawing/2014/main" id="{F3B00028-420F-40EB-B233-2C1DB83F4117}"/>
              </a:ext>
            </a:extLst>
          </p:cNvPr>
          <p:cNvSpPr txBox="1"/>
          <p:nvPr/>
        </p:nvSpPr>
        <p:spPr>
          <a:xfrm>
            <a:off x="6550629"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3" name="TextBox 162">
            <a:extLst>
              <a:ext uri="{FF2B5EF4-FFF2-40B4-BE49-F238E27FC236}">
                <a16:creationId xmlns:a16="http://schemas.microsoft.com/office/drawing/2014/main" id="{749CF12E-90B9-4F89-98DB-54DDABEAE648}"/>
              </a:ext>
            </a:extLst>
          </p:cNvPr>
          <p:cNvSpPr txBox="1"/>
          <p:nvPr/>
        </p:nvSpPr>
        <p:spPr>
          <a:xfrm>
            <a:off x="8271380"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4" name="TextBox 163">
            <a:extLst>
              <a:ext uri="{FF2B5EF4-FFF2-40B4-BE49-F238E27FC236}">
                <a16:creationId xmlns:a16="http://schemas.microsoft.com/office/drawing/2014/main" id="{ED27B0F0-FD75-468E-A0FA-4E4B063B9362}"/>
              </a:ext>
            </a:extLst>
          </p:cNvPr>
          <p:cNvSpPr txBox="1"/>
          <p:nvPr/>
        </p:nvSpPr>
        <p:spPr>
          <a:xfrm>
            <a:off x="9145073"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5" name="TextBox 164">
            <a:extLst>
              <a:ext uri="{FF2B5EF4-FFF2-40B4-BE49-F238E27FC236}">
                <a16:creationId xmlns:a16="http://schemas.microsoft.com/office/drawing/2014/main" id="{B59DD080-A493-4A82-9E4C-747B1183EF3A}"/>
              </a:ext>
            </a:extLst>
          </p:cNvPr>
          <p:cNvSpPr txBox="1"/>
          <p:nvPr/>
        </p:nvSpPr>
        <p:spPr>
          <a:xfrm>
            <a:off x="10057695"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38" name="Rectangle 37">
            <a:extLst>
              <a:ext uri="{FF2B5EF4-FFF2-40B4-BE49-F238E27FC236}">
                <a16:creationId xmlns:a16="http://schemas.microsoft.com/office/drawing/2014/main" id="{F8BDDD6C-B2B2-4A7C-9E29-079B84641926}"/>
              </a:ext>
            </a:extLst>
          </p:cNvPr>
          <p:cNvSpPr/>
          <p:nvPr/>
        </p:nvSpPr>
        <p:spPr>
          <a:xfrm>
            <a:off x="7901744" y="2146300"/>
            <a:ext cx="3422562" cy="419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p>
        </p:txBody>
      </p:sp>
    </p:spTree>
    <p:extLst>
      <p:ext uri="{BB962C8B-B14F-4D97-AF65-F5344CB8AC3E}">
        <p14:creationId xmlns:p14="http://schemas.microsoft.com/office/powerpoint/2010/main" val="201860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3A086E28-DCFF-4377-B384-9B7E419450E6}"/>
              </a:ext>
            </a:extLst>
          </p:cNvPr>
          <p:cNvSpPr/>
          <p:nvPr/>
        </p:nvSpPr>
        <p:spPr>
          <a:xfrm>
            <a:off x="4337313" y="2276290"/>
            <a:ext cx="7018074" cy="406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2" name="Title 1">
            <a:extLst>
              <a:ext uri="{FF2B5EF4-FFF2-40B4-BE49-F238E27FC236}">
                <a16:creationId xmlns:a16="http://schemas.microsoft.com/office/drawing/2014/main" id="{33958F6E-44BD-40E2-AE3D-F4F1D2DBDFA3}"/>
              </a:ext>
            </a:extLst>
          </p:cNvPr>
          <p:cNvSpPr>
            <a:spLocks noGrp="1"/>
          </p:cNvSpPr>
          <p:nvPr>
            <p:ph type="title"/>
          </p:nvPr>
        </p:nvSpPr>
        <p:spPr>
          <a:xfrm>
            <a:off x="838200" y="365125"/>
            <a:ext cx="8941293" cy="941161"/>
          </a:xfrm>
        </p:spPr>
        <p:txBody>
          <a:bodyPr>
            <a:noAutofit/>
          </a:bodyPr>
          <a:lstStyle/>
          <a:p>
            <a:r>
              <a:rPr lang="en-GB" sz="2800"/>
              <a:t>And large agencies have the best conversion from opportunity to pitch at 50% </a:t>
            </a:r>
          </a:p>
        </p:txBody>
      </p:sp>
      <p:sp>
        <p:nvSpPr>
          <p:cNvPr id="4" name="Footer Placeholder 3">
            <a:extLst>
              <a:ext uri="{FF2B5EF4-FFF2-40B4-BE49-F238E27FC236}">
                <a16:creationId xmlns:a16="http://schemas.microsoft.com/office/drawing/2014/main" id="{091825FE-D602-4250-A7F1-6BE4EF3C1906}"/>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9191764E-97BF-4909-B800-AFD5D2C68967}"/>
              </a:ext>
            </a:extLst>
          </p:cNvPr>
          <p:cNvSpPr>
            <a:spLocks noGrp="1"/>
          </p:cNvSpPr>
          <p:nvPr>
            <p:ph type="body" sz="quarter" idx="13"/>
          </p:nvPr>
        </p:nvSpPr>
        <p:spPr/>
        <p:txBody>
          <a:bodyPr>
            <a:normAutofit lnSpcReduction="10000"/>
          </a:bodyPr>
          <a:lstStyle/>
          <a:p>
            <a:r>
              <a:rPr lang="en-GB"/>
              <a:t>Converting the opportunities</a:t>
            </a:r>
          </a:p>
        </p:txBody>
      </p:sp>
      <p:cxnSp>
        <p:nvCxnSpPr>
          <p:cNvPr id="135" name="Straight Arrow Connector 134">
            <a:extLst>
              <a:ext uri="{FF2B5EF4-FFF2-40B4-BE49-F238E27FC236}">
                <a16:creationId xmlns:a16="http://schemas.microsoft.com/office/drawing/2014/main" id="{1AEC1C3F-02E9-481C-8924-0CEAA78E1E00}"/>
              </a:ext>
            </a:extLst>
          </p:cNvPr>
          <p:cNvCxnSpPr>
            <a:cxnSpLocks/>
          </p:cNvCxnSpPr>
          <p:nvPr/>
        </p:nvCxnSpPr>
        <p:spPr>
          <a:xfrm>
            <a:off x="4775330" y="5348491"/>
            <a:ext cx="2775329" cy="0"/>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6" name="Straight Arrow Connector 135">
            <a:extLst>
              <a:ext uri="{FF2B5EF4-FFF2-40B4-BE49-F238E27FC236}">
                <a16:creationId xmlns:a16="http://schemas.microsoft.com/office/drawing/2014/main" id="{96B542E5-E8F1-4250-81D1-F08F9E1EDF4C}"/>
              </a:ext>
            </a:extLst>
          </p:cNvPr>
          <p:cNvCxnSpPr>
            <a:cxnSpLocks/>
          </p:cNvCxnSpPr>
          <p:nvPr/>
        </p:nvCxnSpPr>
        <p:spPr>
          <a:xfrm flipV="1">
            <a:off x="8717173" y="5341239"/>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cxnSp>
        <p:nvCxnSpPr>
          <p:cNvPr id="137" name="Straight Arrow Connector 136">
            <a:extLst>
              <a:ext uri="{FF2B5EF4-FFF2-40B4-BE49-F238E27FC236}">
                <a16:creationId xmlns:a16="http://schemas.microsoft.com/office/drawing/2014/main" id="{089A563A-4B89-49F2-B6C8-BC321B1D6F55}"/>
              </a:ext>
            </a:extLst>
          </p:cNvPr>
          <p:cNvCxnSpPr>
            <a:cxnSpLocks/>
          </p:cNvCxnSpPr>
          <p:nvPr/>
        </p:nvCxnSpPr>
        <p:spPr>
          <a:xfrm flipV="1">
            <a:off x="1586431" y="5348491"/>
            <a:ext cx="2401677" cy="7252"/>
          </a:xfrm>
          <a:prstGeom prst="straightConnector1">
            <a:avLst/>
          </a:prstGeom>
          <a:noFill/>
          <a:ln w="152400" cap="flat" cmpd="sng" algn="ctr">
            <a:gradFill flip="none" rotWithShape="1">
              <a:gsLst>
                <a:gs pos="75000">
                  <a:srgbClr val="E8E8E8"/>
                </a:gs>
                <a:gs pos="0">
                  <a:srgbClr val="FFFFFF">
                    <a:lumMod val="67000"/>
                  </a:srgbClr>
                </a:gs>
                <a:gs pos="100000">
                  <a:srgbClr val="FFFFFF">
                    <a:lumMod val="60000"/>
                    <a:lumOff val="40000"/>
                  </a:srgbClr>
                </a:gs>
              </a:gsLst>
              <a:lin ang="10800000" scaled="1"/>
              <a:tileRect/>
            </a:gradFill>
            <a:prstDash val="solid"/>
            <a:miter lim="800000"/>
            <a:tailEnd type="triangle"/>
          </a:ln>
          <a:effectLst/>
        </p:spPr>
      </p:cxnSp>
      <p:graphicFrame>
        <p:nvGraphicFramePr>
          <p:cNvPr id="138" name="Chart 137">
            <a:extLst>
              <a:ext uri="{FF2B5EF4-FFF2-40B4-BE49-F238E27FC236}">
                <a16:creationId xmlns:a16="http://schemas.microsoft.com/office/drawing/2014/main" id="{413B0511-3B5F-4CFF-BE02-5BF6D342DD49}"/>
              </a:ext>
            </a:extLst>
          </p:cNvPr>
          <p:cNvGraphicFramePr/>
          <p:nvPr>
            <p:extLst>
              <p:ext uri="{D42A27DB-BD31-4B8C-83A1-F6EECF244321}">
                <p14:modId xmlns:p14="http://schemas.microsoft.com/office/powerpoint/2010/main" val="254212089"/>
              </p:ext>
            </p:extLst>
          </p:nvPr>
        </p:nvGraphicFramePr>
        <p:xfrm>
          <a:off x="4665701" y="4753509"/>
          <a:ext cx="2913337" cy="3662810"/>
        </p:xfrm>
        <a:graphic>
          <a:graphicData uri="http://schemas.openxmlformats.org/drawingml/2006/chart">
            <c:chart xmlns:c="http://schemas.openxmlformats.org/drawingml/2006/chart" xmlns:r="http://schemas.openxmlformats.org/officeDocument/2006/relationships" r:id="rId3"/>
          </a:graphicData>
        </a:graphic>
      </p:graphicFrame>
      <p:sp>
        <p:nvSpPr>
          <p:cNvPr id="139" name="Footer Placeholder 3">
            <a:extLst>
              <a:ext uri="{FF2B5EF4-FFF2-40B4-BE49-F238E27FC236}">
                <a16:creationId xmlns:a16="http://schemas.microsoft.com/office/drawing/2014/main" id="{39FF0427-4159-4FFB-9E3C-1B756A9B18EC}"/>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140" name="TextBox 139">
            <a:extLst>
              <a:ext uri="{FF2B5EF4-FFF2-40B4-BE49-F238E27FC236}">
                <a16:creationId xmlns:a16="http://schemas.microsoft.com/office/drawing/2014/main" id="{E01693F3-C82E-437F-9376-87CA2F974688}"/>
              </a:ext>
            </a:extLst>
          </p:cNvPr>
          <p:cNvSpPr txBox="1"/>
          <p:nvPr/>
        </p:nvSpPr>
        <p:spPr>
          <a:xfrm>
            <a:off x="2257879" y="2276290"/>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141" name="TextBox 140">
            <a:extLst>
              <a:ext uri="{FF2B5EF4-FFF2-40B4-BE49-F238E27FC236}">
                <a16:creationId xmlns:a16="http://schemas.microsoft.com/office/drawing/2014/main" id="{D651CC0E-CF3B-4E65-80B9-7F06DB8BCD9A}"/>
              </a:ext>
            </a:extLst>
          </p:cNvPr>
          <p:cNvSpPr txBox="1"/>
          <p:nvPr/>
        </p:nvSpPr>
        <p:spPr>
          <a:xfrm>
            <a:off x="5715126" y="2276290"/>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142" name="TextBox 141">
            <a:extLst>
              <a:ext uri="{FF2B5EF4-FFF2-40B4-BE49-F238E27FC236}">
                <a16:creationId xmlns:a16="http://schemas.microsoft.com/office/drawing/2014/main" id="{BB5F9069-8AC9-449A-AAE2-C4C017E2F02A}"/>
              </a:ext>
            </a:extLst>
          </p:cNvPr>
          <p:cNvSpPr txBox="1"/>
          <p:nvPr/>
        </p:nvSpPr>
        <p:spPr>
          <a:xfrm>
            <a:off x="9284930" y="22762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graphicFrame>
        <p:nvGraphicFramePr>
          <p:cNvPr id="143" name="Chart 142">
            <a:extLst>
              <a:ext uri="{FF2B5EF4-FFF2-40B4-BE49-F238E27FC236}">
                <a16:creationId xmlns:a16="http://schemas.microsoft.com/office/drawing/2014/main" id="{98EE19CD-7D4D-4374-A97E-227596EDD091}"/>
              </a:ext>
            </a:extLst>
          </p:cNvPr>
          <p:cNvGraphicFramePr/>
          <p:nvPr/>
        </p:nvGraphicFramePr>
        <p:xfrm>
          <a:off x="839788" y="2529108"/>
          <a:ext cx="10515599" cy="2004283"/>
        </p:xfrm>
        <a:graphic>
          <a:graphicData uri="http://schemas.openxmlformats.org/drawingml/2006/chart">
            <c:chart xmlns:c="http://schemas.openxmlformats.org/drawingml/2006/chart" xmlns:r="http://schemas.openxmlformats.org/officeDocument/2006/relationships" r:id="rId4"/>
          </a:graphicData>
        </a:graphic>
      </p:graphicFrame>
      <p:sp>
        <p:nvSpPr>
          <p:cNvPr id="144" name="TextBox 143">
            <a:extLst>
              <a:ext uri="{FF2B5EF4-FFF2-40B4-BE49-F238E27FC236}">
                <a16:creationId xmlns:a16="http://schemas.microsoft.com/office/drawing/2014/main" id="{10F1F742-9569-481F-8A67-01D904104053}"/>
              </a:ext>
            </a:extLst>
          </p:cNvPr>
          <p:cNvSpPr txBox="1"/>
          <p:nvPr/>
        </p:nvSpPr>
        <p:spPr>
          <a:xfrm>
            <a:off x="1956084" y="1822216"/>
            <a:ext cx="8303876" cy="369332"/>
          </a:xfrm>
          <a:prstGeom prst="rect">
            <a:avLst/>
          </a:prstGeom>
          <a:noFill/>
        </p:spPr>
        <p:txBody>
          <a:bodyPr wrap="none" rtlCol="0">
            <a:spAutoFit/>
          </a:bodyPr>
          <a:lstStyle/>
          <a:p>
            <a:r>
              <a:rPr lang="en-GB" dirty="0">
                <a:solidFill>
                  <a:schemeClr val="accent2"/>
                </a:solidFill>
                <a:latin typeface="Century Gothic Bold" panose="020B0702020202020204" pitchFamily="34" charset="0"/>
              </a:rPr>
              <a:t>Opportunities pursued, invites to pitches and pitches won by agency size</a:t>
            </a:r>
          </a:p>
        </p:txBody>
      </p:sp>
      <p:sp>
        <p:nvSpPr>
          <p:cNvPr id="145" name="Rectangle 144">
            <a:extLst>
              <a:ext uri="{FF2B5EF4-FFF2-40B4-BE49-F238E27FC236}">
                <a16:creationId xmlns:a16="http://schemas.microsoft.com/office/drawing/2014/main" id="{22BAD464-3348-4714-9E79-383046571EFB}"/>
              </a:ext>
            </a:extLst>
          </p:cNvPr>
          <p:cNvSpPr/>
          <p:nvPr/>
        </p:nvSpPr>
        <p:spPr>
          <a:xfrm>
            <a:off x="733244" y="6386064"/>
            <a:ext cx="9655895" cy="461665"/>
          </a:xfrm>
          <a:prstGeom prst="rect">
            <a:avLst/>
          </a:prstGeom>
        </p:spPr>
        <p:txBody>
          <a:bodyPr wrap="square">
            <a:spAutoFit/>
          </a:bodyPr>
          <a:lstStyle/>
          <a:p>
            <a:r>
              <a:rPr lang="en-US" sz="800" dirty="0">
                <a:solidFill>
                  <a:srgbClr val="8D9691"/>
                </a:solidFill>
                <a:latin typeface="Arial" panose="020B0604020202020204"/>
              </a:rPr>
              <a:t>Question: </a:t>
            </a:r>
            <a:r>
              <a:rPr lang="en-GB" sz="800" dirty="0">
                <a:solidFill>
                  <a:srgbClr val="8D9691"/>
                </a:solidFill>
                <a:latin typeface="Arial" panose="020B0604020202020204"/>
              </a:rPr>
              <a:t>Q10 How many new business opportunities have you actively pursued in the past 12 months? Q12 What percentage of these new business opportunities resulted in pitches requested by the client? Q13 What percentage of these pitches did you win (conversion rate) over the past 12 months?</a:t>
            </a:r>
          </a:p>
          <a:p>
            <a:r>
              <a:rPr lang="en-US" sz="800" dirty="0">
                <a:solidFill>
                  <a:schemeClr val="tx2"/>
                </a:solidFill>
                <a:latin typeface="Arial" panose="020B0604020202020204"/>
              </a:rPr>
              <a:t>Base: all respondents (74 new business directors, 46 Small, 22 Medium and 6 Large agencies)</a:t>
            </a:r>
            <a:endParaRPr lang="en-GB" sz="800" dirty="0">
              <a:solidFill>
                <a:schemeClr val="tx2"/>
              </a:solidFill>
              <a:latin typeface="Arial" panose="020B0604020202020204" pitchFamily="34" charset="0"/>
              <a:cs typeface="Arial" panose="020B0604020202020204" pitchFamily="34" charset="0"/>
            </a:endParaRPr>
          </a:p>
        </p:txBody>
      </p:sp>
      <p:graphicFrame>
        <p:nvGraphicFramePr>
          <p:cNvPr id="146" name="Chart 145">
            <a:extLst>
              <a:ext uri="{FF2B5EF4-FFF2-40B4-BE49-F238E27FC236}">
                <a16:creationId xmlns:a16="http://schemas.microsoft.com/office/drawing/2014/main" id="{0BBE967D-F447-4DAB-B695-D94566221493}"/>
              </a:ext>
            </a:extLst>
          </p:cNvPr>
          <p:cNvGraphicFramePr/>
          <p:nvPr>
            <p:extLst>
              <p:ext uri="{D42A27DB-BD31-4B8C-83A1-F6EECF244321}">
                <p14:modId xmlns:p14="http://schemas.microsoft.com/office/powerpoint/2010/main" val="1064685532"/>
              </p:ext>
            </p:extLst>
          </p:nvPr>
        </p:nvGraphicFramePr>
        <p:xfrm>
          <a:off x="1101270" y="4753509"/>
          <a:ext cx="2913337" cy="3662810"/>
        </p:xfrm>
        <a:graphic>
          <a:graphicData uri="http://schemas.openxmlformats.org/drawingml/2006/chart">
            <c:chart xmlns:c="http://schemas.openxmlformats.org/drawingml/2006/chart" xmlns:r="http://schemas.openxmlformats.org/officeDocument/2006/relationships" r:id="rId5"/>
          </a:graphicData>
        </a:graphic>
      </p:graphicFrame>
      <p:sp>
        <p:nvSpPr>
          <p:cNvPr id="147" name="TextBox 146">
            <a:extLst>
              <a:ext uri="{FF2B5EF4-FFF2-40B4-BE49-F238E27FC236}">
                <a16:creationId xmlns:a16="http://schemas.microsoft.com/office/drawing/2014/main" id="{A6D41117-5481-4FC1-800E-50A0626CC040}"/>
              </a:ext>
            </a:extLst>
          </p:cNvPr>
          <p:cNvSpPr txBox="1"/>
          <p:nvPr/>
        </p:nvSpPr>
        <p:spPr>
          <a:xfrm>
            <a:off x="1586429"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48" name="TextBox 147">
            <a:extLst>
              <a:ext uri="{FF2B5EF4-FFF2-40B4-BE49-F238E27FC236}">
                <a16:creationId xmlns:a16="http://schemas.microsoft.com/office/drawing/2014/main" id="{35E137BA-2A8A-4463-82B4-F6BFC99B6310}"/>
              </a:ext>
            </a:extLst>
          </p:cNvPr>
          <p:cNvSpPr txBox="1"/>
          <p:nvPr/>
        </p:nvSpPr>
        <p:spPr>
          <a:xfrm>
            <a:off x="2650775"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49" name="TextBox 148">
            <a:extLst>
              <a:ext uri="{FF2B5EF4-FFF2-40B4-BE49-F238E27FC236}">
                <a16:creationId xmlns:a16="http://schemas.microsoft.com/office/drawing/2014/main" id="{E66AD539-BB8E-4EDC-AED3-754ABA6C88F6}"/>
              </a:ext>
            </a:extLst>
          </p:cNvPr>
          <p:cNvSpPr txBox="1"/>
          <p:nvPr/>
        </p:nvSpPr>
        <p:spPr>
          <a:xfrm>
            <a:off x="1790700"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0" name="TextBox 149">
            <a:extLst>
              <a:ext uri="{FF2B5EF4-FFF2-40B4-BE49-F238E27FC236}">
                <a16:creationId xmlns:a16="http://schemas.microsoft.com/office/drawing/2014/main" id="{304659B3-BD6D-41D0-867E-7BE93C5D33F0}"/>
              </a:ext>
            </a:extLst>
          </p:cNvPr>
          <p:cNvSpPr txBox="1"/>
          <p:nvPr/>
        </p:nvSpPr>
        <p:spPr>
          <a:xfrm>
            <a:off x="5387464"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1" name="TextBox 150">
            <a:extLst>
              <a:ext uri="{FF2B5EF4-FFF2-40B4-BE49-F238E27FC236}">
                <a16:creationId xmlns:a16="http://schemas.microsoft.com/office/drawing/2014/main" id="{E46614A4-6C9E-40B1-877D-3311411EAE7B}"/>
              </a:ext>
            </a:extLst>
          </p:cNvPr>
          <p:cNvSpPr txBox="1"/>
          <p:nvPr/>
        </p:nvSpPr>
        <p:spPr>
          <a:xfrm>
            <a:off x="8914261" y="5807013"/>
            <a:ext cx="1552778" cy="307777"/>
          </a:xfrm>
          <a:prstGeom prst="rect">
            <a:avLst/>
          </a:prstGeom>
          <a:noFill/>
        </p:spPr>
        <p:txBody>
          <a:bodyPr wrap="square" rtlCol="0">
            <a:spAutoFit/>
          </a:bodyPr>
          <a:lstStyle/>
          <a:p>
            <a:r>
              <a:rPr lang="en-GB" sz="1400" b="1">
                <a:solidFill>
                  <a:srgbClr val="5B645F"/>
                </a:solidFill>
                <a:latin typeface="Arial" panose="020B0604020202020204"/>
              </a:rPr>
              <a:t>Conversion rate</a:t>
            </a:r>
          </a:p>
        </p:txBody>
      </p:sp>
      <p:sp>
        <p:nvSpPr>
          <p:cNvPr id="152" name="TextBox 151">
            <a:extLst>
              <a:ext uri="{FF2B5EF4-FFF2-40B4-BE49-F238E27FC236}">
                <a16:creationId xmlns:a16="http://schemas.microsoft.com/office/drawing/2014/main" id="{EEC6FAAB-F620-4813-B902-450592E49D03}"/>
              </a:ext>
            </a:extLst>
          </p:cNvPr>
          <p:cNvSpPr txBox="1"/>
          <p:nvPr/>
        </p:nvSpPr>
        <p:spPr>
          <a:xfrm>
            <a:off x="5150860"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3" name="TextBox 152">
            <a:extLst>
              <a:ext uri="{FF2B5EF4-FFF2-40B4-BE49-F238E27FC236}">
                <a16:creationId xmlns:a16="http://schemas.microsoft.com/office/drawing/2014/main" id="{B7D47881-0687-4FE2-B72A-29249717C64C}"/>
              </a:ext>
            </a:extLst>
          </p:cNvPr>
          <p:cNvSpPr txBox="1"/>
          <p:nvPr/>
        </p:nvSpPr>
        <p:spPr>
          <a:xfrm>
            <a:off x="6215206"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graphicFrame>
        <p:nvGraphicFramePr>
          <p:cNvPr id="154" name="Chart 153">
            <a:extLst>
              <a:ext uri="{FF2B5EF4-FFF2-40B4-BE49-F238E27FC236}">
                <a16:creationId xmlns:a16="http://schemas.microsoft.com/office/drawing/2014/main" id="{601DD68F-65F5-4001-8F74-C01B1AAC4A6E}"/>
              </a:ext>
            </a:extLst>
          </p:cNvPr>
          <p:cNvGraphicFramePr/>
          <p:nvPr>
            <p:extLst>
              <p:ext uri="{D42A27DB-BD31-4B8C-83A1-F6EECF244321}">
                <p14:modId xmlns:p14="http://schemas.microsoft.com/office/powerpoint/2010/main" val="4156075708"/>
              </p:ext>
            </p:extLst>
          </p:nvPr>
        </p:nvGraphicFramePr>
        <p:xfrm>
          <a:off x="8229988" y="4753509"/>
          <a:ext cx="2913337" cy="3662810"/>
        </p:xfrm>
        <a:graphic>
          <a:graphicData uri="http://schemas.openxmlformats.org/drawingml/2006/chart">
            <c:chart xmlns:c="http://schemas.openxmlformats.org/drawingml/2006/chart" xmlns:r="http://schemas.openxmlformats.org/officeDocument/2006/relationships" r:id="rId6"/>
          </a:graphicData>
        </a:graphic>
      </p:graphicFrame>
      <p:sp>
        <p:nvSpPr>
          <p:cNvPr id="155" name="TextBox 154">
            <a:extLst>
              <a:ext uri="{FF2B5EF4-FFF2-40B4-BE49-F238E27FC236}">
                <a16:creationId xmlns:a16="http://schemas.microsoft.com/office/drawing/2014/main" id="{949B66CA-BA20-4849-B0B3-AAD3ED4CDD9D}"/>
              </a:ext>
            </a:extLst>
          </p:cNvPr>
          <p:cNvSpPr txBox="1"/>
          <p:nvPr/>
        </p:nvSpPr>
        <p:spPr>
          <a:xfrm>
            <a:off x="8715147" y="6073319"/>
            <a:ext cx="1222010" cy="276999"/>
          </a:xfrm>
          <a:prstGeom prst="rect">
            <a:avLst/>
          </a:prstGeom>
          <a:noFill/>
        </p:spPr>
        <p:txBody>
          <a:bodyPr wrap="square" rtlCol="0">
            <a:spAutoFit/>
          </a:bodyPr>
          <a:lstStyle/>
          <a:p>
            <a:r>
              <a:rPr lang="en-GB" sz="1200" err="1">
                <a:solidFill>
                  <a:srgbClr val="5B645F"/>
                </a:solidFill>
                <a:latin typeface="Arial" panose="020B0604020202020204"/>
              </a:rPr>
              <a:t>Opps</a:t>
            </a:r>
            <a:r>
              <a:rPr lang="en-GB" sz="1200">
                <a:solidFill>
                  <a:srgbClr val="5B645F"/>
                </a:solidFill>
                <a:latin typeface="Arial" panose="020B0604020202020204"/>
              </a:rPr>
              <a:t> to pitch</a:t>
            </a:r>
          </a:p>
        </p:txBody>
      </p:sp>
      <p:sp>
        <p:nvSpPr>
          <p:cNvPr id="156" name="TextBox 155">
            <a:extLst>
              <a:ext uri="{FF2B5EF4-FFF2-40B4-BE49-F238E27FC236}">
                <a16:creationId xmlns:a16="http://schemas.microsoft.com/office/drawing/2014/main" id="{F9A997D4-1B7D-4E06-B0D9-C64B65421ABB}"/>
              </a:ext>
            </a:extLst>
          </p:cNvPr>
          <p:cNvSpPr txBox="1"/>
          <p:nvPr/>
        </p:nvSpPr>
        <p:spPr>
          <a:xfrm>
            <a:off x="9779493" y="6073319"/>
            <a:ext cx="1222010" cy="276999"/>
          </a:xfrm>
          <a:prstGeom prst="rect">
            <a:avLst/>
          </a:prstGeom>
          <a:noFill/>
        </p:spPr>
        <p:txBody>
          <a:bodyPr wrap="square" rtlCol="0">
            <a:spAutoFit/>
          </a:bodyPr>
          <a:lstStyle/>
          <a:p>
            <a:r>
              <a:rPr lang="en-GB" sz="1200">
                <a:solidFill>
                  <a:srgbClr val="5B645F"/>
                </a:solidFill>
                <a:latin typeface="Arial" panose="020B0604020202020204"/>
              </a:rPr>
              <a:t>Pitch to win</a:t>
            </a:r>
          </a:p>
        </p:txBody>
      </p:sp>
      <p:sp>
        <p:nvSpPr>
          <p:cNvPr id="157" name="TextBox 156">
            <a:extLst>
              <a:ext uri="{FF2B5EF4-FFF2-40B4-BE49-F238E27FC236}">
                <a16:creationId xmlns:a16="http://schemas.microsoft.com/office/drawing/2014/main" id="{12238077-FF79-4E91-9B16-7F2E7F09AEC0}"/>
              </a:ext>
            </a:extLst>
          </p:cNvPr>
          <p:cNvSpPr txBox="1"/>
          <p:nvPr/>
        </p:nvSpPr>
        <p:spPr>
          <a:xfrm>
            <a:off x="1233312"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58" name="TextBox 157">
            <a:extLst>
              <a:ext uri="{FF2B5EF4-FFF2-40B4-BE49-F238E27FC236}">
                <a16:creationId xmlns:a16="http://schemas.microsoft.com/office/drawing/2014/main" id="{F9D0C09F-C9C0-4EE8-A2D0-4863AB88D2C0}"/>
              </a:ext>
            </a:extLst>
          </p:cNvPr>
          <p:cNvSpPr txBox="1"/>
          <p:nvPr/>
        </p:nvSpPr>
        <p:spPr>
          <a:xfrm>
            <a:off x="2107005"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59" name="TextBox 158">
            <a:extLst>
              <a:ext uri="{FF2B5EF4-FFF2-40B4-BE49-F238E27FC236}">
                <a16:creationId xmlns:a16="http://schemas.microsoft.com/office/drawing/2014/main" id="{15F5F660-46C2-4DD9-B491-8A46F4FF25A2}"/>
              </a:ext>
            </a:extLst>
          </p:cNvPr>
          <p:cNvSpPr txBox="1"/>
          <p:nvPr/>
        </p:nvSpPr>
        <p:spPr>
          <a:xfrm>
            <a:off x="3019627"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0" name="TextBox 159">
            <a:extLst>
              <a:ext uri="{FF2B5EF4-FFF2-40B4-BE49-F238E27FC236}">
                <a16:creationId xmlns:a16="http://schemas.microsoft.com/office/drawing/2014/main" id="{573F5D31-7CFE-4974-A6AF-43135A248495}"/>
              </a:ext>
            </a:extLst>
          </p:cNvPr>
          <p:cNvSpPr txBox="1"/>
          <p:nvPr/>
        </p:nvSpPr>
        <p:spPr>
          <a:xfrm>
            <a:off x="4764314"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1" name="TextBox 160">
            <a:extLst>
              <a:ext uri="{FF2B5EF4-FFF2-40B4-BE49-F238E27FC236}">
                <a16:creationId xmlns:a16="http://schemas.microsoft.com/office/drawing/2014/main" id="{BC420FAD-9870-431A-AF69-02C4D790B68E}"/>
              </a:ext>
            </a:extLst>
          </p:cNvPr>
          <p:cNvSpPr txBox="1"/>
          <p:nvPr/>
        </p:nvSpPr>
        <p:spPr>
          <a:xfrm>
            <a:off x="5638007"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2" name="TextBox 161">
            <a:extLst>
              <a:ext uri="{FF2B5EF4-FFF2-40B4-BE49-F238E27FC236}">
                <a16:creationId xmlns:a16="http://schemas.microsoft.com/office/drawing/2014/main" id="{F3B00028-420F-40EB-B233-2C1DB83F4117}"/>
              </a:ext>
            </a:extLst>
          </p:cNvPr>
          <p:cNvSpPr txBox="1"/>
          <p:nvPr/>
        </p:nvSpPr>
        <p:spPr>
          <a:xfrm>
            <a:off x="6550629"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
        <p:nvSpPr>
          <p:cNvPr id="163" name="TextBox 162">
            <a:extLst>
              <a:ext uri="{FF2B5EF4-FFF2-40B4-BE49-F238E27FC236}">
                <a16:creationId xmlns:a16="http://schemas.microsoft.com/office/drawing/2014/main" id="{749CF12E-90B9-4F89-98DB-54DDABEAE648}"/>
              </a:ext>
            </a:extLst>
          </p:cNvPr>
          <p:cNvSpPr txBox="1"/>
          <p:nvPr/>
        </p:nvSpPr>
        <p:spPr>
          <a:xfrm>
            <a:off x="8271380" y="4334745"/>
            <a:ext cx="1024567" cy="523220"/>
          </a:xfrm>
          <a:prstGeom prst="rect">
            <a:avLst/>
          </a:prstGeom>
          <a:noFill/>
        </p:spPr>
        <p:txBody>
          <a:bodyPr wrap="square" rtlCol="0" anchor="ctr">
            <a:spAutoFit/>
          </a:bodyPr>
          <a:lstStyle/>
          <a:p>
            <a:r>
              <a:rPr lang="en-GB" sz="1400" err="1">
                <a:solidFill>
                  <a:srgbClr val="5B645F"/>
                </a:solidFill>
                <a:latin typeface="Arial" panose="020B0604020202020204"/>
              </a:rPr>
              <a:t>Opps</a:t>
            </a:r>
            <a:r>
              <a:rPr lang="en-GB" sz="1400">
                <a:solidFill>
                  <a:srgbClr val="5B645F"/>
                </a:solidFill>
                <a:latin typeface="Arial" panose="020B0604020202020204"/>
              </a:rPr>
              <a:t> pursued</a:t>
            </a:r>
          </a:p>
        </p:txBody>
      </p:sp>
      <p:sp>
        <p:nvSpPr>
          <p:cNvPr id="164" name="TextBox 163">
            <a:extLst>
              <a:ext uri="{FF2B5EF4-FFF2-40B4-BE49-F238E27FC236}">
                <a16:creationId xmlns:a16="http://schemas.microsoft.com/office/drawing/2014/main" id="{ED27B0F0-FD75-468E-A0FA-4E4B063B9362}"/>
              </a:ext>
            </a:extLst>
          </p:cNvPr>
          <p:cNvSpPr txBox="1"/>
          <p:nvPr/>
        </p:nvSpPr>
        <p:spPr>
          <a:xfrm>
            <a:off x="9145073" y="4442467"/>
            <a:ext cx="912621" cy="307777"/>
          </a:xfrm>
          <a:prstGeom prst="rect">
            <a:avLst/>
          </a:prstGeom>
          <a:noFill/>
        </p:spPr>
        <p:txBody>
          <a:bodyPr wrap="square" rtlCol="0" anchor="ctr">
            <a:spAutoFit/>
          </a:bodyPr>
          <a:lstStyle/>
          <a:p>
            <a:r>
              <a:rPr lang="en-GB" sz="1400" dirty="0">
                <a:solidFill>
                  <a:srgbClr val="5B645F"/>
                </a:solidFill>
                <a:latin typeface="Arial" panose="020B0604020202020204"/>
              </a:rPr>
              <a:t>Pitches</a:t>
            </a:r>
          </a:p>
        </p:txBody>
      </p:sp>
      <p:sp>
        <p:nvSpPr>
          <p:cNvPr id="165" name="TextBox 164">
            <a:extLst>
              <a:ext uri="{FF2B5EF4-FFF2-40B4-BE49-F238E27FC236}">
                <a16:creationId xmlns:a16="http://schemas.microsoft.com/office/drawing/2014/main" id="{B59DD080-A493-4A82-9E4C-747B1183EF3A}"/>
              </a:ext>
            </a:extLst>
          </p:cNvPr>
          <p:cNvSpPr txBox="1"/>
          <p:nvPr/>
        </p:nvSpPr>
        <p:spPr>
          <a:xfrm>
            <a:off x="10057695" y="4442467"/>
            <a:ext cx="989014" cy="307777"/>
          </a:xfrm>
          <a:prstGeom prst="rect">
            <a:avLst/>
          </a:prstGeom>
          <a:noFill/>
        </p:spPr>
        <p:txBody>
          <a:bodyPr wrap="square" rtlCol="0" anchor="ctr">
            <a:spAutoFit/>
          </a:bodyPr>
          <a:lstStyle/>
          <a:p>
            <a:r>
              <a:rPr lang="en-GB" sz="1400">
                <a:solidFill>
                  <a:srgbClr val="5B645F"/>
                </a:solidFill>
                <a:latin typeface="Arial" panose="020B0604020202020204"/>
              </a:rPr>
              <a:t>Pitch wins</a:t>
            </a:r>
          </a:p>
        </p:txBody>
      </p:sp>
    </p:spTree>
    <p:extLst>
      <p:ext uri="{BB962C8B-B14F-4D97-AF65-F5344CB8AC3E}">
        <p14:creationId xmlns:p14="http://schemas.microsoft.com/office/powerpoint/2010/main" val="30456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B9AD-547B-46E3-BAD3-4AB1F8D6E5BC}"/>
              </a:ext>
            </a:extLst>
          </p:cNvPr>
          <p:cNvSpPr>
            <a:spLocks noGrp="1"/>
          </p:cNvSpPr>
          <p:nvPr>
            <p:ph type="title"/>
          </p:nvPr>
        </p:nvSpPr>
        <p:spPr>
          <a:xfrm>
            <a:off x="838199" y="365125"/>
            <a:ext cx="9039131" cy="941161"/>
          </a:xfrm>
        </p:spPr>
        <p:txBody>
          <a:bodyPr>
            <a:normAutofit fontScale="90000"/>
          </a:bodyPr>
          <a:lstStyle/>
          <a:p>
            <a:r>
              <a:rPr lang="en-GB" dirty="0"/>
              <a:t>All Agencies have got through to pitch stage more often than in 2019 </a:t>
            </a:r>
          </a:p>
        </p:txBody>
      </p:sp>
      <p:sp>
        <p:nvSpPr>
          <p:cNvPr id="4" name="Footer Placeholder 3">
            <a:extLst>
              <a:ext uri="{FF2B5EF4-FFF2-40B4-BE49-F238E27FC236}">
                <a16:creationId xmlns:a16="http://schemas.microsoft.com/office/drawing/2014/main" id="{3A178C39-E89E-4FCC-B435-7D841A4A7795}"/>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3DEDFCD2-06AD-4591-932F-043C4F6657BC}"/>
              </a:ext>
            </a:extLst>
          </p:cNvPr>
          <p:cNvSpPr>
            <a:spLocks noGrp="1"/>
          </p:cNvSpPr>
          <p:nvPr>
            <p:ph type="body" sz="quarter" idx="13"/>
          </p:nvPr>
        </p:nvSpPr>
        <p:spPr/>
        <p:txBody>
          <a:bodyPr>
            <a:normAutofit lnSpcReduction="10000"/>
          </a:bodyPr>
          <a:lstStyle/>
          <a:p>
            <a:r>
              <a:rPr lang="en-GB"/>
              <a:t>Converting the opportunities</a:t>
            </a:r>
          </a:p>
        </p:txBody>
      </p:sp>
      <p:sp>
        <p:nvSpPr>
          <p:cNvPr id="6" name="Footer Placeholder 3">
            <a:extLst>
              <a:ext uri="{FF2B5EF4-FFF2-40B4-BE49-F238E27FC236}">
                <a16:creationId xmlns:a16="http://schemas.microsoft.com/office/drawing/2014/main" id="{AF0AAC27-780D-414E-B0B8-8889034DB8BC}"/>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graphicFrame>
        <p:nvGraphicFramePr>
          <p:cNvPr id="7" name="Content Placeholder 11">
            <a:extLst>
              <a:ext uri="{FF2B5EF4-FFF2-40B4-BE49-F238E27FC236}">
                <a16:creationId xmlns:a16="http://schemas.microsoft.com/office/drawing/2014/main" id="{CAD8A2BA-BFE9-4D6E-A377-A8D08EAB9CBF}"/>
              </a:ext>
            </a:extLst>
          </p:cNvPr>
          <p:cNvGraphicFramePr>
            <a:graphicFrameLocks/>
          </p:cNvGraphicFramePr>
          <p:nvPr>
            <p:extLst>
              <p:ext uri="{D42A27DB-BD31-4B8C-83A1-F6EECF244321}">
                <p14:modId xmlns:p14="http://schemas.microsoft.com/office/powerpoint/2010/main" val="3023817580"/>
              </p:ext>
            </p:extLst>
          </p:nvPr>
        </p:nvGraphicFramePr>
        <p:xfrm>
          <a:off x="839788" y="1825625"/>
          <a:ext cx="5256212"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C1F4468-1035-439E-89B9-244A86B1AFF0}"/>
              </a:ext>
            </a:extLst>
          </p:cNvPr>
          <p:cNvGraphicFramePr/>
          <p:nvPr>
            <p:extLst>
              <p:ext uri="{D42A27DB-BD31-4B8C-83A1-F6EECF244321}">
                <p14:modId xmlns:p14="http://schemas.microsoft.com/office/powerpoint/2010/main" val="2276411585"/>
              </p:ext>
            </p:extLst>
          </p:nvPr>
        </p:nvGraphicFramePr>
        <p:xfrm>
          <a:off x="6096000" y="1825625"/>
          <a:ext cx="5257800" cy="431270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AE501425-720E-455F-BE68-093B76E4B0EF}"/>
              </a:ext>
            </a:extLst>
          </p:cNvPr>
          <p:cNvSpPr/>
          <p:nvPr/>
        </p:nvSpPr>
        <p:spPr>
          <a:xfrm>
            <a:off x="733244" y="6386064"/>
            <a:ext cx="10105331" cy="338554"/>
          </a:xfrm>
          <a:prstGeom prst="rect">
            <a:avLst/>
          </a:prstGeom>
        </p:spPr>
        <p:txBody>
          <a:bodyPr wrap="square">
            <a:spAutoFit/>
          </a:bodyPr>
          <a:lstStyle/>
          <a:p>
            <a:r>
              <a:rPr lang="en-US" sz="800" dirty="0">
                <a:solidFill>
                  <a:srgbClr val="8D9691"/>
                </a:solidFill>
                <a:latin typeface="Arial" panose="020B0604020202020204"/>
              </a:rPr>
              <a:t>Questions: </a:t>
            </a:r>
            <a:r>
              <a:rPr lang="en-GB" sz="800" dirty="0">
                <a:solidFill>
                  <a:srgbClr val="8D9691"/>
                </a:solidFill>
                <a:latin typeface="Arial" panose="020B0604020202020204"/>
              </a:rPr>
              <a:t>Q12 What percentage of these new business opportunities resulted in pitches requested by the client? Q13 What percentage of these pitches did you win (conversion rate) over the past 12 months?</a:t>
            </a:r>
          </a:p>
          <a:p>
            <a:r>
              <a:rPr lang="en-US" sz="800" dirty="0">
                <a:solidFill>
                  <a:srgbClr val="8D9691"/>
                </a:solidFill>
                <a:latin typeface="Arial" panose="020B0604020202020204"/>
              </a:rPr>
              <a:t>Base: all respondents </a:t>
            </a:r>
            <a:r>
              <a:rPr lang="en-US" sz="800" dirty="0">
                <a:solidFill>
                  <a:srgbClr val="8D9691"/>
                </a:solidFill>
                <a:latin typeface="Arial" panose="020B0604020202020204" pitchFamily="34" charset="0"/>
                <a:cs typeface="Arial" panose="020B0604020202020204" pitchFamily="34" charset="0"/>
              </a:rPr>
              <a:t>(2017 -- 94 new business directors, 2018 – 84 new business directors, 2019 – 126 new business directors, </a:t>
            </a:r>
            <a:r>
              <a:rPr lang="en-US" sz="800" dirty="0">
                <a:solidFill>
                  <a:schemeClr val="tx2"/>
                </a:solidFill>
                <a:latin typeface="Arial" panose="020B0604020202020204" pitchFamily="34" charset="0"/>
                <a:cs typeface="Arial" panose="020B0604020202020204" pitchFamily="34" charset="0"/>
              </a:rPr>
              <a:t>, 2020 – 74 new business directors) </a:t>
            </a:r>
            <a:endParaRPr lang="en-GB" sz="800" dirty="0">
              <a:solidFill>
                <a:srgbClr val="8D969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93D0043-6A8A-4D36-A1AA-70BD92DADD5D}"/>
              </a:ext>
            </a:extLst>
          </p:cNvPr>
          <p:cNvSpPr/>
          <p:nvPr/>
        </p:nvSpPr>
        <p:spPr>
          <a:xfrm>
            <a:off x="6095999" y="1782313"/>
            <a:ext cx="5328557" cy="4480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043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B9AD-547B-46E3-BAD3-4AB1F8D6E5BC}"/>
              </a:ext>
            </a:extLst>
          </p:cNvPr>
          <p:cNvSpPr>
            <a:spLocks noGrp="1"/>
          </p:cNvSpPr>
          <p:nvPr>
            <p:ph type="title"/>
          </p:nvPr>
        </p:nvSpPr>
        <p:spPr>
          <a:xfrm>
            <a:off x="838200" y="365125"/>
            <a:ext cx="9084398" cy="941161"/>
          </a:xfrm>
        </p:spPr>
        <p:txBody>
          <a:bodyPr>
            <a:normAutofit fontScale="90000"/>
          </a:bodyPr>
          <a:lstStyle/>
          <a:p>
            <a:r>
              <a:rPr lang="en-GB" dirty="0"/>
              <a:t>And conversion from pitch to win are also increasing for large and medium</a:t>
            </a:r>
          </a:p>
        </p:txBody>
      </p:sp>
      <p:sp>
        <p:nvSpPr>
          <p:cNvPr id="4" name="Footer Placeholder 3">
            <a:extLst>
              <a:ext uri="{FF2B5EF4-FFF2-40B4-BE49-F238E27FC236}">
                <a16:creationId xmlns:a16="http://schemas.microsoft.com/office/drawing/2014/main" id="{3A178C39-E89E-4FCC-B435-7D841A4A7795}"/>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3DEDFCD2-06AD-4591-932F-043C4F6657BC}"/>
              </a:ext>
            </a:extLst>
          </p:cNvPr>
          <p:cNvSpPr>
            <a:spLocks noGrp="1"/>
          </p:cNvSpPr>
          <p:nvPr>
            <p:ph type="body" sz="quarter" idx="13"/>
          </p:nvPr>
        </p:nvSpPr>
        <p:spPr/>
        <p:txBody>
          <a:bodyPr>
            <a:normAutofit lnSpcReduction="10000"/>
          </a:bodyPr>
          <a:lstStyle/>
          <a:p>
            <a:r>
              <a:rPr lang="en-GB"/>
              <a:t>Converting the opportunities</a:t>
            </a:r>
          </a:p>
        </p:txBody>
      </p:sp>
      <p:sp>
        <p:nvSpPr>
          <p:cNvPr id="6" name="Footer Placeholder 3">
            <a:extLst>
              <a:ext uri="{FF2B5EF4-FFF2-40B4-BE49-F238E27FC236}">
                <a16:creationId xmlns:a16="http://schemas.microsoft.com/office/drawing/2014/main" id="{AF0AAC27-780D-414E-B0B8-8889034DB8BC}"/>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graphicFrame>
        <p:nvGraphicFramePr>
          <p:cNvPr id="8" name="Chart 7">
            <a:extLst>
              <a:ext uri="{FF2B5EF4-FFF2-40B4-BE49-F238E27FC236}">
                <a16:creationId xmlns:a16="http://schemas.microsoft.com/office/drawing/2014/main" id="{9C1F4468-1035-439E-89B9-244A86B1AFF0}"/>
              </a:ext>
            </a:extLst>
          </p:cNvPr>
          <p:cNvGraphicFramePr/>
          <p:nvPr>
            <p:extLst>
              <p:ext uri="{D42A27DB-BD31-4B8C-83A1-F6EECF244321}">
                <p14:modId xmlns:p14="http://schemas.microsoft.com/office/powerpoint/2010/main" val="1778314615"/>
              </p:ext>
            </p:extLst>
          </p:nvPr>
        </p:nvGraphicFramePr>
        <p:xfrm>
          <a:off x="6096000" y="1825625"/>
          <a:ext cx="5257800" cy="431270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AE501425-720E-455F-BE68-093B76E4B0EF}"/>
              </a:ext>
            </a:extLst>
          </p:cNvPr>
          <p:cNvSpPr/>
          <p:nvPr/>
        </p:nvSpPr>
        <p:spPr>
          <a:xfrm>
            <a:off x="733244" y="6386064"/>
            <a:ext cx="10105331" cy="338554"/>
          </a:xfrm>
          <a:prstGeom prst="rect">
            <a:avLst/>
          </a:prstGeom>
        </p:spPr>
        <p:txBody>
          <a:bodyPr wrap="square">
            <a:spAutoFit/>
          </a:bodyPr>
          <a:lstStyle/>
          <a:p>
            <a:r>
              <a:rPr lang="en-US" sz="800" dirty="0">
                <a:solidFill>
                  <a:srgbClr val="8D9691"/>
                </a:solidFill>
                <a:latin typeface="Arial" panose="020B0604020202020204"/>
              </a:rPr>
              <a:t>Questions: </a:t>
            </a:r>
            <a:r>
              <a:rPr lang="en-GB" sz="800" dirty="0">
                <a:solidFill>
                  <a:srgbClr val="8D9691"/>
                </a:solidFill>
                <a:latin typeface="Arial" panose="020B0604020202020204"/>
              </a:rPr>
              <a:t>Q12 What percentage of these new business opportunities resulted in pitches requested by the client? Q13 What percentage of these pitches did you win (conversion rate) over the past 12 months?</a:t>
            </a:r>
          </a:p>
          <a:p>
            <a:r>
              <a:rPr lang="en-US" sz="800" dirty="0">
                <a:solidFill>
                  <a:srgbClr val="8D9691"/>
                </a:solidFill>
                <a:latin typeface="Arial" panose="020B0604020202020204"/>
              </a:rPr>
              <a:t>Base: all respondents </a:t>
            </a:r>
            <a:r>
              <a:rPr lang="en-US" sz="800" dirty="0">
                <a:solidFill>
                  <a:srgbClr val="8D9691"/>
                </a:solidFill>
                <a:latin typeface="Arial" panose="020B0604020202020204" pitchFamily="34" charset="0"/>
                <a:cs typeface="Arial" panose="020B0604020202020204" pitchFamily="34" charset="0"/>
              </a:rPr>
              <a:t>(2017 -- 94 new business directors, 2018 – 84 new business directors, 2019 – 126 new business directors, </a:t>
            </a:r>
            <a:r>
              <a:rPr lang="en-US" sz="800" dirty="0">
                <a:solidFill>
                  <a:schemeClr val="tx2"/>
                </a:solidFill>
                <a:latin typeface="Arial" panose="020B0604020202020204" pitchFamily="34" charset="0"/>
                <a:cs typeface="Arial" panose="020B0604020202020204" pitchFamily="34" charset="0"/>
              </a:rPr>
              <a:t>2020 – 74 new business directors) </a:t>
            </a:r>
            <a:endParaRPr lang="en-GB" sz="800" dirty="0">
              <a:solidFill>
                <a:srgbClr val="8D9691"/>
              </a:solidFill>
              <a:latin typeface="Arial" panose="020B0604020202020204" pitchFamily="34" charset="0"/>
              <a:cs typeface="Arial" panose="020B0604020202020204" pitchFamily="34" charset="0"/>
            </a:endParaRPr>
          </a:p>
        </p:txBody>
      </p:sp>
      <p:graphicFrame>
        <p:nvGraphicFramePr>
          <p:cNvPr id="11" name="Content Placeholder 11">
            <a:extLst>
              <a:ext uri="{FF2B5EF4-FFF2-40B4-BE49-F238E27FC236}">
                <a16:creationId xmlns:a16="http://schemas.microsoft.com/office/drawing/2014/main" id="{9B076828-9097-412B-94F3-B8E0EBD9EA90}"/>
              </a:ext>
            </a:extLst>
          </p:cNvPr>
          <p:cNvGraphicFramePr>
            <a:graphicFrameLocks/>
          </p:cNvGraphicFramePr>
          <p:nvPr>
            <p:extLst>
              <p:ext uri="{D42A27DB-BD31-4B8C-83A1-F6EECF244321}">
                <p14:modId xmlns:p14="http://schemas.microsoft.com/office/powerpoint/2010/main" val="1399916747"/>
              </p:ext>
            </p:extLst>
          </p:nvPr>
        </p:nvGraphicFramePr>
        <p:xfrm>
          <a:off x="839788" y="1825625"/>
          <a:ext cx="5256212"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432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471A-EE47-460B-A1C1-8A7A559ED83F}"/>
              </a:ext>
            </a:extLst>
          </p:cNvPr>
          <p:cNvSpPr>
            <a:spLocks noGrp="1"/>
          </p:cNvSpPr>
          <p:nvPr>
            <p:ph type="title"/>
          </p:nvPr>
        </p:nvSpPr>
        <p:spPr>
          <a:xfrm>
            <a:off x="838199" y="365125"/>
            <a:ext cx="9208477" cy="941161"/>
          </a:xfrm>
        </p:spPr>
        <p:txBody>
          <a:bodyPr>
            <a:noAutofit/>
          </a:bodyPr>
          <a:lstStyle/>
          <a:p>
            <a:r>
              <a:rPr lang="en-GB" sz="2800" dirty="0"/>
              <a:t>There have been some changes in the value of opportunities won</a:t>
            </a:r>
          </a:p>
        </p:txBody>
      </p:sp>
      <p:sp>
        <p:nvSpPr>
          <p:cNvPr id="5" name="Text Placeholder 4">
            <a:extLst>
              <a:ext uri="{FF2B5EF4-FFF2-40B4-BE49-F238E27FC236}">
                <a16:creationId xmlns:a16="http://schemas.microsoft.com/office/drawing/2014/main" id="{801C0CFB-31E9-4271-BE5C-956C914F9495}"/>
              </a:ext>
            </a:extLst>
          </p:cNvPr>
          <p:cNvSpPr>
            <a:spLocks noGrp="1"/>
          </p:cNvSpPr>
          <p:nvPr>
            <p:ph type="body" sz="quarter" idx="13"/>
          </p:nvPr>
        </p:nvSpPr>
        <p:spPr/>
        <p:txBody>
          <a:bodyPr>
            <a:normAutofit lnSpcReduction="10000"/>
          </a:bodyPr>
          <a:lstStyle/>
          <a:p>
            <a:r>
              <a:rPr lang="en-GB"/>
              <a:t>Converting the opportunities</a:t>
            </a:r>
          </a:p>
        </p:txBody>
      </p:sp>
      <p:sp>
        <p:nvSpPr>
          <p:cNvPr id="6" name="Footer Placeholder 3">
            <a:extLst>
              <a:ext uri="{FF2B5EF4-FFF2-40B4-BE49-F238E27FC236}">
                <a16:creationId xmlns:a16="http://schemas.microsoft.com/office/drawing/2014/main" id="{80D424D4-F7C0-4493-8DE8-16F6B6A99128}"/>
              </a:ext>
            </a:extLst>
          </p:cNvPr>
          <p:cNvSpPr txBox="1">
            <a:spLocks/>
          </p:cNvSpPr>
          <p:nvPr/>
        </p:nvSpPr>
        <p:spPr>
          <a:xfrm>
            <a:off x="341685" y="639322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srgbClr val="5B645F"/>
              </a:solidFill>
              <a:effectLst/>
              <a:uLnTx/>
              <a:uFillTx/>
              <a:latin typeface="Arial Regular"/>
              <a:ea typeface="+mn-ea"/>
              <a:cs typeface="+mn-cs"/>
            </a:endParaRPr>
          </a:p>
        </p:txBody>
      </p:sp>
      <p:graphicFrame>
        <p:nvGraphicFramePr>
          <p:cNvPr id="7" name="Chart 6">
            <a:extLst>
              <a:ext uri="{FF2B5EF4-FFF2-40B4-BE49-F238E27FC236}">
                <a16:creationId xmlns:a16="http://schemas.microsoft.com/office/drawing/2014/main" id="{B58DF3E2-684E-4602-B521-0974970CE91C}"/>
              </a:ext>
            </a:extLst>
          </p:cNvPr>
          <p:cNvGraphicFramePr/>
          <p:nvPr>
            <p:extLst>
              <p:ext uri="{D42A27DB-BD31-4B8C-83A1-F6EECF244321}">
                <p14:modId xmlns:p14="http://schemas.microsoft.com/office/powerpoint/2010/main" val="2306777390"/>
              </p:ext>
            </p:extLst>
          </p:nvPr>
        </p:nvGraphicFramePr>
        <p:xfrm>
          <a:off x="1698121" y="2560949"/>
          <a:ext cx="9655679" cy="1283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24C9948-01ED-405F-AFA3-6F736A314F1C}"/>
              </a:ext>
            </a:extLst>
          </p:cNvPr>
          <p:cNvSpPr txBox="1"/>
          <p:nvPr/>
        </p:nvSpPr>
        <p:spPr>
          <a:xfrm>
            <a:off x="1120718" y="2950546"/>
            <a:ext cx="785793" cy="369332"/>
          </a:xfrm>
          <a:prstGeom prst="rect">
            <a:avLst/>
          </a:prstGeom>
          <a:noFill/>
        </p:spPr>
        <p:txBody>
          <a:bodyPr wrap="square" rtlCol="0">
            <a:spAutoFit/>
          </a:bodyPr>
          <a:lstStyle/>
          <a:p>
            <a:r>
              <a:rPr lang="en-GB">
                <a:solidFill>
                  <a:srgbClr val="40BAAE"/>
                </a:solidFill>
                <a:latin typeface="Century Gothic Bold" panose="020B0702020202020204" pitchFamily="34" charset="0"/>
              </a:rPr>
              <a:t>Small</a:t>
            </a:r>
          </a:p>
        </p:txBody>
      </p:sp>
      <p:sp>
        <p:nvSpPr>
          <p:cNvPr id="9" name="TextBox 8">
            <a:extLst>
              <a:ext uri="{FF2B5EF4-FFF2-40B4-BE49-F238E27FC236}">
                <a16:creationId xmlns:a16="http://schemas.microsoft.com/office/drawing/2014/main" id="{0BEA73FF-0AA1-4AA4-B29C-B14A674A36FC}"/>
              </a:ext>
            </a:extLst>
          </p:cNvPr>
          <p:cNvSpPr txBox="1"/>
          <p:nvPr/>
        </p:nvSpPr>
        <p:spPr>
          <a:xfrm>
            <a:off x="877062" y="4302037"/>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10" name="TextBox 9">
            <a:extLst>
              <a:ext uri="{FF2B5EF4-FFF2-40B4-BE49-F238E27FC236}">
                <a16:creationId xmlns:a16="http://schemas.microsoft.com/office/drawing/2014/main" id="{0C3AE0CA-89C9-43DE-BBCE-205AA2FBD9FA}"/>
              </a:ext>
            </a:extLst>
          </p:cNvPr>
          <p:cNvSpPr txBox="1"/>
          <p:nvPr/>
        </p:nvSpPr>
        <p:spPr>
          <a:xfrm>
            <a:off x="1107894" y="5664990"/>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sp>
        <p:nvSpPr>
          <p:cNvPr id="11" name="TextBox 10">
            <a:extLst>
              <a:ext uri="{FF2B5EF4-FFF2-40B4-BE49-F238E27FC236}">
                <a16:creationId xmlns:a16="http://schemas.microsoft.com/office/drawing/2014/main" id="{B9B96639-D441-4C36-B329-DA027A4AC35E}"/>
              </a:ext>
            </a:extLst>
          </p:cNvPr>
          <p:cNvSpPr txBox="1"/>
          <p:nvPr/>
        </p:nvSpPr>
        <p:spPr>
          <a:xfrm>
            <a:off x="2161696" y="2291508"/>
            <a:ext cx="1208985" cy="307777"/>
          </a:xfrm>
          <a:prstGeom prst="rect">
            <a:avLst/>
          </a:prstGeom>
          <a:noFill/>
        </p:spPr>
        <p:txBody>
          <a:bodyPr wrap="none" rtlCol="0">
            <a:spAutoFit/>
          </a:bodyPr>
          <a:lstStyle/>
          <a:p>
            <a:pPr algn="ctr"/>
            <a:r>
              <a:rPr lang="en-GB" sz="1400">
                <a:solidFill>
                  <a:srgbClr val="5B645F"/>
                </a:solidFill>
                <a:latin typeface="Arial" panose="020B0604020202020204"/>
              </a:rPr>
              <a:t>Under £100k</a:t>
            </a:r>
          </a:p>
        </p:txBody>
      </p:sp>
      <p:sp>
        <p:nvSpPr>
          <p:cNvPr id="12" name="TextBox 11">
            <a:extLst>
              <a:ext uri="{FF2B5EF4-FFF2-40B4-BE49-F238E27FC236}">
                <a16:creationId xmlns:a16="http://schemas.microsoft.com/office/drawing/2014/main" id="{7EB70606-BD75-491B-A924-84EA38E7F6B1}"/>
              </a:ext>
            </a:extLst>
          </p:cNvPr>
          <p:cNvSpPr txBox="1"/>
          <p:nvPr/>
        </p:nvSpPr>
        <p:spPr>
          <a:xfrm flipH="1">
            <a:off x="1844814" y="1818387"/>
            <a:ext cx="9508986" cy="369332"/>
          </a:xfrm>
          <a:prstGeom prst="rect">
            <a:avLst/>
          </a:prstGeom>
          <a:noFill/>
        </p:spPr>
        <p:txBody>
          <a:bodyPr wrap="square" rtlCol="0">
            <a:spAutoFit/>
          </a:bodyPr>
          <a:lstStyle/>
          <a:p>
            <a:pPr algn="ctr"/>
            <a:r>
              <a:rPr lang="en-GB" dirty="0">
                <a:solidFill>
                  <a:schemeClr val="accent2"/>
                </a:solidFill>
                <a:latin typeface="Century Gothic Bold" panose="020B0702020202020204" pitchFamily="34" charset="0"/>
              </a:rPr>
              <a:t>Value of pitches won in last 12 months, by agency size, last four years</a:t>
            </a:r>
          </a:p>
        </p:txBody>
      </p:sp>
      <p:sp>
        <p:nvSpPr>
          <p:cNvPr id="13" name="TextBox 12">
            <a:extLst>
              <a:ext uri="{FF2B5EF4-FFF2-40B4-BE49-F238E27FC236}">
                <a16:creationId xmlns:a16="http://schemas.microsoft.com/office/drawing/2014/main" id="{58706165-8AC4-40F8-8BB4-C7DDC24CBC62}"/>
              </a:ext>
            </a:extLst>
          </p:cNvPr>
          <p:cNvSpPr txBox="1"/>
          <p:nvPr/>
        </p:nvSpPr>
        <p:spPr>
          <a:xfrm>
            <a:off x="4248346" y="2291508"/>
            <a:ext cx="1029449" cy="307777"/>
          </a:xfrm>
          <a:prstGeom prst="rect">
            <a:avLst/>
          </a:prstGeom>
          <a:noFill/>
        </p:spPr>
        <p:txBody>
          <a:bodyPr wrap="none" rtlCol="0">
            <a:spAutoFit/>
          </a:bodyPr>
          <a:lstStyle/>
          <a:p>
            <a:pPr algn="ctr"/>
            <a:r>
              <a:rPr lang="en-GB" sz="1400">
                <a:solidFill>
                  <a:srgbClr val="5B645F"/>
                </a:solidFill>
                <a:latin typeface="Arial" panose="020B0604020202020204"/>
              </a:rPr>
              <a:t>£101-500k</a:t>
            </a:r>
          </a:p>
        </p:txBody>
      </p:sp>
      <p:sp>
        <p:nvSpPr>
          <p:cNvPr id="14" name="TextBox 13">
            <a:extLst>
              <a:ext uri="{FF2B5EF4-FFF2-40B4-BE49-F238E27FC236}">
                <a16:creationId xmlns:a16="http://schemas.microsoft.com/office/drawing/2014/main" id="{A1296D37-7257-4F31-87AC-94F5DB8A8B9E}"/>
              </a:ext>
            </a:extLst>
          </p:cNvPr>
          <p:cNvSpPr txBox="1"/>
          <p:nvPr/>
        </p:nvSpPr>
        <p:spPr>
          <a:xfrm>
            <a:off x="6059738" y="2291508"/>
            <a:ext cx="1079142" cy="307777"/>
          </a:xfrm>
          <a:prstGeom prst="rect">
            <a:avLst/>
          </a:prstGeom>
          <a:noFill/>
        </p:spPr>
        <p:txBody>
          <a:bodyPr wrap="none" rtlCol="0">
            <a:spAutoFit/>
          </a:bodyPr>
          <a:lstStyle/>
          <a:p>
            <a:pPr algn="ctr"/>
            <a:r>
              <a:rPr lang="en-GB" sz="1400">
                <a:solidFill>
                  <a:srgbClr val="5B645F"/>
                </a:solidFill>
                <a:latin typeface="Arial" panose="020B0604020202020204"/>
              </a:rPr>
              <a:t>£500k-£1m</a:t>
            </a:r>
          </a:p>
        </p:txBody>
      </p:sp>
      <p:sp>
        <p:nvSpPr>
          <p:cNvPr id="15" name="TextBox 14">
            <a:extLst>
              <a:ext uri="{FF2B5EF4-FFF2-40B4-BE49-F238E27FC236}">
                <a16:creationId xmlns:a16="http://schemas.microsoft.com/office/drawing/2014/main" id="{C1C40181-A93A-4F81-92CC-866B4BE09B29}"/>
              </a:ext>
            </a:extLst>
          </p:cNvPr>
          <p:cNvSpPr txBox="1"/>
          <p:nvPr/>
        </p:nvSpPr>
        <p:spPr>
          <a:xfrm>
            <a:off x="8056273" y="2291508"/>
            <a:ext cx="790602" cy="307777"/>
          </a:xfrm>
          <a:prstGeom prst="rect">
            <a:avLst/>
          </a:prstGeom>
          <a:noFill/>
        </p:spPr>
        <p:txBody>
          <a:bodyPr wrap="none" rtlCol="0">
            <a:spAutoFit/>
          </a:bodyPr>
          <a:lstStyle/>
          <a:p>
            <a:pPr algn="ctr"/>
            <a:r>
              <a:rPr lang="en-GB" sz="1400">
                <a:solidFill>
                  <a:srgbClr val="5B645F"/>
                </a:solidFill>
                <a:latin typeface="Arial" panose="020B0604020202020204"/>
              </a:rPr>
              <a:t>£1-£5m</a:t>
            </a:r>
          </a:p>
        </p:txBody>
      </p:sp>
      <p:graphicFrame>
        <p:nvGraphicFramePr>
          <p:cNvPr id="16" name="Chart 15">
            <a:extLst>
              <a:ext uri="{FF2B5EF4-FFF2-40B4-BE49-F238E27FC236}">
                <a16:creationId xmlns:a16="http://schemas.microsoft.com/office/drawing/2014/main" id="{EDA2F076-E969-4C1E-BD30-60AE8267261D}"/>
              </a:ext>
            </a:extLst>
          </p:cNvPr>
          <p:cNvGraphicFramePr/>
          <p:nvPr>
            <p:extLst>
              <p:ext uri="{D42A27DB-BD31-4B8C-83A1-F6EECF244321}">
                <p14:modId xmlns:p14="http://schemas.microsoft.com/office/powerpoint/2010/main" val="996993325"/>
              </p:ext>
            </p:extLst>
          </p:nvPr>
        </p:nvGraphicFramePr>
        <p:xfrm>
          <a:off x="1698121" y="3807630"/>
          <a:ext cx="9655679" cy="128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C064010C-9F5C-4878-B816-393D3735195D}"/>
              </a:ext>
            </a:extLst>
          </p:cNvPr>
          <p:cNvGraphicFramePr/>
          <p:nvPr>
            <p:extLst>
              <p:ext uri="{D42A27DB-BD31-4B8C-83A1-F6EECF244321}">
                <p14:modId xmlns:p14="http://schemas.microsoft.com/office/powerpoint/2010/main" val="1746653259"/>
              </p:ext>
            </p:extLst>
          </p:nvPr>
        </p:nvGraphicFramePr>
        <p:xfrm>
          <a:off x="1698121" y="5054311"/>
          <a:ext cx="9655679" cy="128304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BC77AA87-9736-4A2F-B4C2-E7CC4EDC4DC9}"/>
              </a:ext>
            </a:extLst>
          </p:cNvPr>
          <p:cNvSpPr txBox="1"/>
          <p:nvPr/>
        </p:nvSpPr>
        <p:spPr>
          <a:xfrm>
            <a:off x="10142803" y="2291508"/>
            <a:ext cx="636713" cy="307777"/>
          </a:xfrm>
          <a:prstGeom prst="rect">
            <a:avLst/>
          </a:prstGeom>
          <a:noFill/>
        </p:spPr>
        <p:txBody>
          <a:bodyPr wrap="none" rtlCol="0">
            <a:spAutoFit/>
          </a:bodyPr>
          <a:lstStyle/>
          <a:p>
            <a:pPr algn="ctr"/>
            <a:r>
              <a:rPr lang="en-GB" sz="1400">
                <a:solidFill>
                  <a:srgbClr val="5B645F"/>
                </a:solidFill>
                <a:latin typeface="Arial" panose="020B0604020202020204"/>
              </a:rPr>
              <a:t>£5m+</a:t>
            </a:r>
          </a:p>
        </p:txBody>
      </p:sp>
      <p:sp>
        <p:nvSpPr>
          <p:cNvPr id="19" name="TextBox 18">
            <a:extLst>
              <a:ext uri="{FF2B5EF4-FFF2-40B4-BE49-F238E27FC236}">
                <a16:creationId xmlns:a16="http://schemas.microsoft.com/office/drawing/2014/main" id="{AF354278-3426-4087-8667-84436DE372A4}"/>
              </a:ext>
            </a:extLst>
          </p:cNvPr>
          <p:cNvSpPr txBox="1"/>
          <p:nvPr/>
        </p:nvSpPr>
        <p:spPr>
          <a:xfrm rot="16200000">
            <a:off x="1793580" y="3357656"/>
            <a:ext cx="695667" cy="276999"/>
          </a:xfrm>
          <a:prstGeom prst="rect">
            <a:avLst/>
          </a:prstGeom>
          <a:noFill/>
        </p:spPr>
        <p:txBody>
          <a:bodyPr wrap="square" rtlCol="0">
            <a:spAutoFit/>
          </a:bodyPr>
          <a:lstStyle/>
          <a:p>
            <a:r>
              <a:rPr lang="en-GB" sz="1200">
                <a:solidFill>
                  <a:srgbClr val="FFFFFF"/>
                </a:solidFill>
                <a:latin typeface="Arial" panose="020B0604020202020204"/>
              </a:rPr>
              <a:t>2017</a:t>
            </a:r>
          </a:p>
        </p:txBody>
      </p:sp>
      <p:sp>
        <p:nvSpPr>
          <p:cNvPr id="20" name="TextBox 19">
            <a:extLst>
              <a:ext uri="{FF2B5EF4-FFF2-40B4-BE49-F238E27FC236}">
                <a16:creationId xmlns:a16="http://schemas.microsoft.com/office/drawing/2014/main" id="{E4D4EB50-FEE2-4850-8028-CD690B066F22}"/>
              </a:ext>
            </a:extLst>
          </p:cNvPr>
          <p:cNvSpPr txBox="1"/>
          <p:nvPr/>
        </p:nvSpPr>
        <p:spPr>
          <a:xfrm rot="16200000">
            <a:off x="2094347" y="3277253"/>
            <a:ext cx="886476" cy="276999"/>
          </a:xfrm>
          <a:prstGeom prst="rect">
            <a:avLst/>
          </a:prstGeom>
          <a:noFill/>
        </p:spPr>
        <p:txBody>
          <a:bodyPr wrap="square" rtlCol="0">
            <a:spAutoFit/>
          </a:bodyPr>
          <a:lstStyle/>
          <a:p>
            <a:r>
              <a:rPr lang="en-GB" sz="1200">
                <a:solidFill>
                  <a:srgbClr val="FFFFFF"/>
                </a:solidFill>
                <a:latin typeface="Arial" panose="020B0604020202020204"/>
              </a:rPr>
              <a:t>2018</a:t>
            </a:r>
          </a:p>
        </p:txBody>
      </p:sp>
      <p:sp>
        <p:nvSpPr>
          <p:cNvPr id="21" name="TextBox 20">
            <a:extLst>
              <a:ext uri="{FF2B5EF4-FFF2-40B4-BE49-F238E27FC236}">
                <a16:creationId xmlns:a16="http://schemas.microsoft.com/office/drawing/2014/main" id="{801E70E9-B595-446B-B883-04B326A25531}"/>
              </a:ext>
            </a:extLst>
          </p:cNvPr>
          <p:cNvSpPr txBox="1"/>
          <p:nvPr/>
        </p:nvSpPr>
        <p:spPr>
          <a:xfrm rot="16200000">
            <a:off x="2556318" y="3325167"/>
            <a:ext cx="776308" cy="276999"/>
          </a:xfrm>
          <a:prstGeom prst="rect">
            <a:avLst/>
          </a:prstGeom>
          <a:noFill/>
        </p:spPr>
        <p:txBody>
          <a:bodyPr wrap="square" rtlCol="0">
            <a:spAutoFit/>
          </a:bodyPr>
          <a:lstStyle/>
          <a:p>
            <a:r>
              <a:rPr lang="en-GB" sz="1200">
                <a:solidFill>
                  <a:srgbClr val="FFFFFF"/>
                </a:solidFill>
                <a:latin typeface="Arial" panose="020B0604020202020204"/>
              </a:rPr>
              <a:t>2019</a:t>
            </a:r>
          </a:p>
        </p:txBody>
      </p:sp>
      <p:cxnSp>
        <p:nvCxnSpPr>
          <p:cNvPr id="25" name="Straight Connector 24">
            <a:extLst>
              <a:ext uri="{FF2B5EF4-FFF2-40B4-BE49-F238E27FC236}">
                <a16:creationId xmlns:a16="http://schemas.microsoft.com/office/drawing/2014/main" id="{B7F73795-31D4-4902-81DE-A77A3504A658}"/>
              </a:ext>
            </a:extLst>
          </p:cNvPr>
          <p:cNvCxnSpPr/>
          <p:nvPr/>
        </p:nvCxnSpPr>
        <p:spPr>
          <a:xfrm>
            <a:off x="3756751"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26" name="Straight Connector 25">
            <a:extLst>
              <a:ext uri="{FF2B5EF4-FFF2-40B4-BE49-F238E27FC236}">
                <a16:creationId xmlns:a16="http://schemas.microsoft.com/office/drawing/2014/main" id="{DF5AB03C-D470-4293-83D4-E49EDD96AA9F}"/>
              </a:ext>
            </a:extLst>
          </p:cNvPr>
          <p:cNvCxnSpPr/>
          <p:nvPr/>
        </p:nvCxnSpPr>
        <p:spPr>
          <a:xfrm>
            <a:off x="5640636"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27" name="Straight Connector 26">
            <a:extLst>
              <a:ext uri="{FF2B5EF4-FFF2-40B4-BE49-F238E27FC236}">
                <a16:creationId xmlns:a16="http://schemas.microsoft.com/office/drawing/2014/main" id="{072308CC-103E-4C0A-A5B6-67914CE1D62E}"/>
              </a:ext>
            </a:extLst>
          </p:cNvPr>
          <p:cNvCxnSpPr/>
          <p:nvPr/>
        </p:nvCxnSpPr>
        <p:spPr>
          <a:xfrm>
            <a:off x="7590621" y="2324559"/>
            <a:ext cx="0" cy="4120308"/>
          </a:xfrm>
          <a:prstGeom prst="line">
            <a:avLst/>
          </a:prstGeom>
          <a:noFill/>
          <a:ln w="6350" cap="flat" cmpd="sng" algn="ctr">
            <a:solidFill>
              <a:srgbClr val="8D9691">
                <a:lumMod val="40000"/>
                <a:lumOff val="60000"/>
              </a:srgbClr>
            </a:solidFill>
            <a:prstDash val="solid"/>
            <a:miter lim="800000"/>
          </a:ln>
          <a:effectLst/>
        </p:spPr>
      </p:cxnSp>
      <p:cxnSp>
        <p:nvCxnSpPr>
          <p:cNvPr id="28" name="Straight Connector 27">
            <a:extLst>
              <a:ext uri="{FF2B5EF4-FFF2-40B4-BE49-F238E27FC236}">
                <a16:creationId xmlns:a16="http://schemas.microsoft.com/office/drawing/2014/main" id="{7DE72346-52FA-47EB-A36E-00C8FB9A94B7}"/>
              </a:ext>
            </a:extLst>
          </p:cNvPr>
          <p:cNvCxnSpPr/>
          <p:nvPr/>
        </p:nvCxnSpPr>
        <p:spPr>
          <a:xfrm>
            <a:off x="9452472" y="2324559"/>
            <a:ext cx="0" cy="4120308"/>
          </a:xfrm>
          <a:prstGeom prst="line">
            <a:avLst/>
          </a:prstGeom>
          <a:noFill/>
          <a:ln w="6350" cap="flat" cmpd="sng" algn="ctr">
            <a:solidFill>
              <a:srgbClr val="8D9691">
                <a:lumMod val="40000"/>
                <a:lumOff val="60000"/>
              </a:srgbClr>
            </a:solidFill>
            <a:prstDash val="solid"/>
            <a:miter lim="800000"/>
          </a:ln>
          <a:effectLst/>
        </p:spPr>
      </p:cxnSp>
      <p:sp>
        <p:nvSpPr>
          <p:cNvPr id="29" name="Rectangle 28">
            <a:extLst>
              <a:ext uri="{FF2B5EF4-FFF2-40B4-BE49-F238E27FC236}">
                <a16:creationId xmlns:a16="http://schemas.microsoft.com/office/drawing/2014/main" id="{927C5339-FB24-4F41-9511-626BA3318B4A}"/>
              </a:ext>
            </a:extLst>
          </p:cNvPr>
          <p:cNvSpPr/>
          <p:nvPr/>
        </p:nvSpPr>
        <p:spPr>
          <a:xfrm>
            <a:off x="733244" y="6386064"/>
            <a:ext cx="8063937" cy="461665"/>
          </a:xfrm>
          <a:prstGeom prst="rect">
            <a:avLst/>
          </a:prstGeom>
        </p:spPr>
        <p:txBody>
          <a:bodyPr wrap="square">
            <a:spAutoFit/>
          </a:bodyPr>
          <a:lstStyle/>
          <a:p>
            <a:r>
              <a:rPr lang="en-US" sz="800">
                <a:solidFill>
                  <a:srgbClr val="8D9691"/>
                </a:solidFill>
                <a:latin typeface="Arial" panose="020B0604020202020204"/>
              </a:rPr>
              <a:t>Question: </a:t>
            </a:r>
            <a:r>
              <a:rPr lang="en-GB" sz="800">
                <a:solidFill>
                  <a:srgbClr val="8D9691"/>
                </a:solidFill>
                <a:latin typeface="Arial" panose="020B0604020202020204"/>
              </a:rPr>
              <a:t>Q14 What was the total value of the pitches that you’ve won over the past 12 months?</a:t>
            </a:r>
          </a:p>
          <a:p>
            <a:r>
              <a:rPr lang="en-US" sz="800">
                <a:solidFill>
                  <a:srgbClr val="8D9691"/>
                </a:solidFill>
                <a:latin typeface="Arial" panose="020B0604020202020204"/>
              </a:rPr>
              <a:t>Base: all respondents </a:t>
            </a:r>
            <a:r>
              <a:rPr lang="en-US" sz="800">
                <a:solidFill>
                  <a:srgbClr val="8D9691"/>
                </a:solidFill>
                <a:latin typeface="Arial" panose="020B0604020202020204" pitchFamily="34" charset="0"/>
                <a:cs typeface="Arial" panose="020B0604020202020204" pitchFamily="34" charset="0"/>
              </a:rPr>
              <a:t>(2017 -- 94 new business directors, 44 Small, 22 Medium, 28 Large; 2018 – 84 new business directors, 39 Small, 22 Medium, 23 Large; 2019 – 126 new business directors, </a:t>
            </a:r>
            <a:r>
              <a:rPr lang="en-US" sz="800">
                <a:solidFill>
                  <a:srgbClr val="8D9691"/>
                </a:solidFill>
                <a:latin typeface="Arial" panose="020B0604020202020204"/>
              </a:rPr>
              <a:t>68 Small, 32 Medium and 26 Large agencies, 2020 - </a:t>
            </a:r>
            <a:r>
              <a:rPr lang="en-US" sz="800">
                <a:solidFill>
                  <a:schemeClr val="tx2"/>
                </a:solidFill>
                <a:latin typeface="Arial" panose="020B0604020202020204"/>
              </a:rPr>
              <a:t>74 new business directors, 46 Small, 22 Medium and 6 Large agencies)</a:t>
            </a:r>
            <a:r>
              <a:rPr lang="en-US" sz="800">
                <a:solidFill>
                  <a:srgbClr val="8D9691"/>
                </a:solidFill>
                <a:latin typeface="Arial" panose="020B0604020202020204"/>
              </a:rPr>
              <a:t> </a:t>
            </a:r>
            <a:r>
              <a:rPr lang="en-US" sz="800">
                <a:solidFill>
                  <a:srgbClr val="8D9691"/>
                </a:solidFill>
                <a:latin typeface="Arial" panose="020B0604020202020204" pitchFamily="34" charset="0"/>
                <a:cs typeface="Arial" panose="020B0604020202020204" pitchFamily="34" charset="0"/>
              </a:rPr>
              <a:t> </a:t>
            </a:r>
            <a:endParaRPr lang="en-GB" sz="800">
              <a:solidFill>
                <a:srgbClr val="8D969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9365C8D-4A5A-4835-A1B1-639EEB0F166A}"/>
              </a:ext>
            </a:extLst>
          </p:cNvPr>
          <p:cNvSpPr txBox="1"/>
          <p:nvPr/>
        </p:nvSpPr>
        <p:spPr>
          <a:xfrm rot="16200000">
            <a:off x="2912891" y="3317335"/>
            <a:ext cx="776308" cy="276999"/>
          </a:xfrm>
          <a:prstGeom prst="rect">
            <a:avLst/>
          </a:prstGeom>
          <a:noFill/>
        </p:spPr>
        <p:txBody>
          <a:bodyPr wrap="square" rtlCol="0">
            <a:spAutoFit/>
          </a:bodyPr>
          <a:lstStyle/>
          <a:p>
            <a:r>
              <a:rPr lang="en-GB" sz="1200">
                <a:solidFill>
                  <a:srgbClr val="FFFFFF"/>
                </a:solidFill>
                <a:latin typeface="Arial" panose="020B0604020202020204"/>
              </a:rPr>
              <a:t>2020</a:t>
            </a:r>
          </a:p>
        </p:txBody>
      </p:sp>
      <p:sp>
        <p:nvSpPr>
          <p:cNvPr id="31" name="TextBox 30">
            <a:extLst>
              <a:ext uri="{FF2B5EF4-FFF2-40B4-BE49-F238E27FC236}">
                <a16:creationId xmlns:a16="http://schemas.microsoft.com/office/drawing/2014/main" id="{1967DA48-6459-4FA6-887F-4A2EA0289647}"/>
              </a:ext>
            </a:extLst>
          </p:cNvPr>
          <p:cNvSpPr txBox="1"/>
          <p:nvPr/>
        </p:nvSpPr>
        <p:spPr>
          <a:xfrm rot="16200000">
            <a:off x="3691110" y="3352726"/>
            <a:ext cx="695667" cy="276999"/>
          </a:xfrm>
          <a:prstGeom prst="rect">
            <a:avLst/>
          </a:prstGeom>
          <a:noFill/>
        </p:spPr>
        <p:txBody>
          <a:bodyPr wrap="square" rtlCol="0">
            <a:spAutoFit/>
          </a:bodyPr>
          <a:lstStyle/>
          <a:p>
            <a:r>
              <a:rPr lang="en-GB" sz="1200">
                <a:solidFill>
                  <a:srgbClr val="FFFFFF"/>
                </a:solidFill>
                <a:latin typeface="Arial" panose="020B0604020202020204"/>
              </a:rPr>
              <a:t>2017</a:t>
            </a:r>
          </a:p>
        </p:txBody>
      </p:sp>
      <p:sp>
        <p:nvSpPr>
          <p:cNvPr id="32" name="TextBox 31">
            <a:extLst>
              <a:ext uri="{FF2B5EF4-FFF2-40B4-BE49-F238E27FC236}">
                <a16:creationId xmlns:a16="http://schemas.microsoft.com/office/drawing/2014/main" id="{91D74301-1A99-46F5-BFF5-01AD6432420C}"/>
              </a:ext>
            </a:extLst>
          </p:cNvPr>
          <p:cNvSpPr txBox="1"/>
          <p:nvPr/>
        </p:nvSpPr>
        <p:spPr>
          <a:xfrm rot="16200000">
            <a:off x="3991877" y="3272323"/>
            <a:ext cx="886476" cy="276999"/>
          </a:xfrm>
          <a:prstGeom prst="rect">
            <a:avLst/>
          </a:prstGeom>
          <a:noFill/>
        </p:spPr>
        <p:txBody>
          <a:bodyPr wrap="square" rtlCol="0">
            <a:spAutoFit/>
          </a:bodyPr>
          <a:lstStyle/>
          <a:p>
            <a:r>
              <a:rPr lang="en-GB" sz="1200">
                <a:solidFill>
                  <a:srgbClr val="FFFFFF"/>
                </a:solidFill>
                <a:latin typeface="Arial" panose="020B0604020202020204"/>
              </a:rPr>
              <a:t>2018</a:t>
            </a:r>
          </a:p>
        </p:txBody>
      </p:sp>
      <p:sp>
        <p:nvSpPr>
          <p:cNvPr id="33" name="TextBox 32">
            <a:extLst>
              <a:ext uri="{FF2B5EF4-FFF2-40B4-BE49-F238E27FC236}">
                <a16:creationId xmlns:a16="http://schemas.microsoft.com/office/drawing/2014/main" id="{3C3F4BE4-3D7D-44AB-B1C7-E206402265E2}"/>
              </a:ext>
            </a:extLst>
          </p:cNvPr>
          <p:cNvSpPr txBox="1"/>
          <p:nvPr/>
        </p:nvSpPr>
        <p:spPr>
          <a:xfrm rot="16200000">
            <a:off x="4453848" y="3320237"/>
            <a:ext cx="776308" cy="276999"/>
          </a:xfrm>
          <a:prstGeom prst="rect">
            <a:avLst/>
          </a:prstGeom>
          <a:noFill/>
        </p:spPr>
        <p:txBody>
          <a:bodyPr wrap="square" rtlCol="0">
            <a:spAutoFit/>
          </a:bodyPr>
          <a:lstStyle/>
          <a:p>
            <a:r>
              <a:rPr lang="en-GB" sz="1200">
                <a:solidFill>
                  <a:srgbClr val="FFFFFF"/>
                </a:solidFill>
                <a:latin typeface="Arial" panose="020B0604020202020204"/>
              </a:rPr>
              <a:t>2019</a:t>
            </a:r>
          </a:p>
        </p:txBody>
      </p:sp>
      <p:sp>
        <p:nvSpPr>
          <p:cNvPr id="34" name="TextBox 33">
            <a:extLst>
              <a:ext uri="{FF2B5EF4-FFF2-40B4-BE49-F238E27FC236}">
                <a16:creationId xmlns:a16="http://schemas.microsoft.com/office/drawing/2014/main" id="{D645D5DD-D980-412A-A5CC-F6DB7F326BAB}"/>
              </a:ext>
            </a:extLst>
          </p:cNvPr>
          <p:cNvSpPr txBox="1"/>
          <p:nvPr/>
        </p:nvSpPr>
        <p:spPr>
          <a:xfrm rot="16200000">
            <a:off x="4810421" y="3312405"/>
            <a:ext cx="776308" cy="276999"/>
          </a:xfrm>
          <a:prstGeom prst="rect">
            <a:avLst/>
          </a:prstGeom>
          <a:noFill/>
        </p:spPr>
        <p:txBody>
          <a:bodyPr wrap="square" rtlCol="0">
            <a:spAutoFit/>
          </a:bodyPr>
          <a:lstStyle/>
          <a:p>
            <a:r>
              <a:rPr lang="en-GB" sz="1200">
                <a:solidFill>
                  <a:srgbClr val="FFFFFF"/>
                </a:solidFill>
                <a:latin typeface="Arial" panose="020B0604020202020204"/>
              </a:rPr>
              <a:t>2020</a:t>
            </a:r>
          </a:p>
        </p:txBody>
      </p:sp>
    </p:spTree>
    <p:extLst>
      <p:ext uri="{BB962C8B-B14F-4D97-AF65-F5344CB8AC3E}">
        <p14:creationId xmlns:p14="http://schemas.microsoft.com/office/powerpoint/2010/main" val="2757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3A9-3B37-458F-855F-921D786D7075}"/>
              </a:ext>
            </a:extLst>
          </p:cNvPr>
          <p:cNvSpPr>
            <a:spLocks noGrp="1"/>
          </p:cNvSpPr>
          <p:nvPr>
            <p:ph type="ctrTitle"/>
          </p:nvPr>
        </p:nvSpPr>
        <p:spPr/>
        <p:txBody>
          <a:bodyPr/>
          <a:lstStyle/>
          <a:p>
            <a:r>
              <a:rPr lang="en-GB"/>
              <a:t>How we did it</a:t>
            </a:r>
          </a:p>
        </p:txBody>
      </p:sp>
      <p:sp>
        <p:nvSpPr>
          <p:cNvPr id="3" name="Text Placeholder 2">
            <a:extLst>
              <a:ext uri="{FF2B5EF4-FFF2-40B4-BE49-F238E27FC236}">
                <a16:creationId xmlns:a16="http://schemas.microsoft.com/office/drawing/2014/main" id="{69E5D800-AD30-40C6-A65A-B5ADA18458F3}"/>
              </a:ext>
            </a:extLst>
          </p:cNvPr>
          <p:cNvSpPr>
            <a:spLocks noGrp="1"/>
          </p:cNvSpPr>
          <p:nvPr>
            <p:ph type="body" sz="quarter" idx="10"/>
          </p:nvPr>
        </p:nvSpPr>
        <p:spPr/>
        <p:txBody>
          <a:bodyPr>
            <a:normAutofit lnSpcReduction="10000"/>
          </a:bodyPr>
          <a:lstStyle/>
          <a:p>
            <a:r>
              <a:rPr lang="en-GB"/>
              <a:t>Introducing the respondents behind the largest survey of the new business community in the UK </a:t>
            </a:r>
          </a:p>
        </p:txBody>
      </p:sp>
      <p:sp>
        <p:nvSpPr>
          <p:cNvPr id="4" name="Footer Placeholder 3">
            <a:extLst>
              <a:ext uri="{FF2B5EF4-FFF2-40B4-BE49-F238E27FC236}">
                <a16:creationId xmlns:a16="http://schemas.microsoft.com/office/drawing/2014/main" id="{43E9CD81-8D62-4448-B545-E639859CD7F2}"/>
              </a:ext>
            </a:extLst>
          </p:cNvPr>
          <p:cNvSpPr>
            <a:spLocks noGrp="1"/>
          </p:cNvSpPr>
          <p:nvPr>
            <p:ph type="ftr" sz="quarter" idx="11"/>
          </p:nvPr>
        </p:nvSpPr>
        <p:spPr/>
        <p:txBody>
          <a:bodyPr/>
          <a:lstStyle/>
          <a:p>
            <a:fld id="{0025349D-01A8-5249-B896-A499729F7693}" type="slidenum">
              <a:rPr lang="en-GB" smtClean="0"/>
              <a:pPr/>
              <a:t>3</a:t>
            </a:fld>
            <a:endParaRPr lang="en-GB"/>
          </a:p>
        </p:txBody>
      </p:sp>
    </p:spTree>
    <p:extLst>
      <p:ext uri="{BB962C8B-B14F-4D97-AF65-F5344CB8AC3E}">
        <p14:creationId xmlns:p14="http://schemas.microsoft.com/office/powerpoint/2010/main" val="3877927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01F0-CD0F-496A-945F-B5E795A9101B}"/>
              </a:ext>
            </a:extLst>
          </p:cNvPr>
          <p:cNvSpPr>
            <a:spLocks noGrp="1"/>
          </p:cNvSpPr>
          <p:nvPr>
            <p:ph type="title"/>
          </p:nvPr>
        </p:nvSpPr>
        <p:spPr>
          <a:xfrm>
            <a:off x="838200" y="365125"/>
            <a:ext cx="7415784" cy="941161"/>
          </a:xfrm>
        </p:spPr>
        <p:txBody>
          <a:bodyPr>
            <a:normAutofit fontScale="90000"/>
          </a:bodyPr>
          <a:lstStyle/>
          <a:p>
            <a:r>
              <a:rPr lang="en-US"/>
              <a:t>And this can be seen when we look at the average values too</a:t>
            </a:r>
            <a:endParaRPr lang="en-GB"/>
          </a:p>
        </p:txBody>
      </p:sp>
      <p:sp>
        <p:nvSpPr>
          <p:cNvPr id="4" name="Footer Placeholder 3">
            <a:extLst>
              <a:ext uri="{FF2B5EF4-FFF2-40B4-BE49-F238E27FC236}">
                <a16:creationId xmlns:a16="http://schemas.microsoft.com/office/drawing/2014/main" id="{39F5E007-11CF-4314-AD05-3D5B70516AD0}"/>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A0213993-F55A-41AC-A8D8-412505351F3A}"/>
              </a:ext>
            </a:extLst>
          </p:cNvPr>
          <p:cNvSpPr>
            <a:spLocks noGrp="1"/>
          </p:cNvSpPr>
          <p:nvPr>
            <p:ph type="body" sz="quarter" idx="13"/>
          </p:nvPr>
        </p:nvSpPr>
        <p:spPr/>
        <p:txBody>
          <a:bodyPr>
            <a:normAutofit lnSpcReduction="10000"/>
          </a:bodyPr>
          <a:lstStyle/>
          <a:p>
            <a:r>
              <a:rPr lang="en-GB"/>
              <a:t>Converting the opportunities</a:t>
            </a:r>
          </a:p>
        </p:txBody>
      </p:sp>
      <p:sp>
        <p:nvSpPr>
          <p:cNvPr id="22" name="Rectangle 21">
            <a:extLst>
              <a:ext uri="{FF2B5EF4-FFF2-40B4-BE49-F238E27FC236}">
                <a16:creationId xmlns:a16="http://schemas.microsoft.com/office/drawing/2014/main" id="{E7A4E308-8108-4C46-AD45-37157A0C6E83}"/>
              </a:ext>
            </a:extLst>
          </p:cNvPr>
          <p:cNvSpPr/>
          <p:nvPr/>
        </p:nvSpPr>
        <p:spPr>
          <a:xfrm>
            <a:off x="733244" y="6386064"/>
            <a:ext cx="8175863" cy="338554"/>
          </a:xfrm>
          <a:prstGeom prst="rect">
            <a:avLst/>
          </a:prstGeom>
        </p:spPr>
        <p:txBody>
          <a:bodyPr wrap="square">
            <a:spAutoFit/>
          </a:bodyPr>
          <a:lstStyle/>
          <a:p>
            <a:r>
              <a:rPr lang="en-US" sz="800">
                <a:solidFill>
                  <a:srgbClr val="8D9691"/>
                </a:solidFill>
                <a:latin typeface="Arial" panose="020B0604020202020204"/>
              </a:rPr>
              <a:t>Questions: </a:t>
            </a:r>
            <a:r>
              <a:rPr lang="en-GB" sz="800">
                <a:solidFill>
                  <a:srgbClr val="8D9691"/>
                </a:solidFill>
                <a:latin typeface="Arial" panose="020B0604020202020204"/>
              </a:rPr>
              <a:t>Q11 What was the estimated total value of your New Business Opportunities? Q14 What was the total value of the pitches that you’ve won over the past 12 months?</a:t>
            </a:r>
          </a:p>
          <a:p>
            <a:r>
              <a:rPr lang="en-US" sz="800">
                <a:solidFill>
                  <a:srgbClr val="8D9691"/>
                </a:solidFill>
                <a:latin typeface="Arial" panose="020B0604020202020204"/>
              </a:rPr>
              <a:t>Base: all respondents </a:t>
            </a:r>
            <a:r>
              <a:rPr lang="en-US" sz="800">
                <a:solidFill>
                  <a:srgbClr val="8D9691"/>
                </a:solidFill>
                <a:latin typeface="Arial" panose="020B0604020202020204" pitchFamily="34" charset="0"/>
                <a:cs typeface="Arial" panose="020B0604020202020204" pitchFamily="34" charset="0"/>
              </a:rPr>
              <a:t>(2017 -- 94 new business directors, 2018 – 84 new business directors, 2019 – 126 new business directors, </a:t>
            </a:r>
            <a:r>
              <a:rPr lang="en-US" sz="800">
                <a:solidFill>
                  <a:schemeClr val="tx2"/>
                </a:solidFill>
                <a:latin typeface="Arial" panose="020B0604020202020204" pitchFamily="34" charset="0"/>
                <a:cs typeface="Arial" panose="020B0604020202020204" pitchFamily="34" charset="0"/>
              </a:rPr>
              <a:t>2020 – 74 new business directors)</a:t>
            </a:r>
            <a:endParaRPr lang="en-GB" sz="800">
              <a:solidFill>
                <a:srgbClr val="8D9691"/>
              </a:solidFill>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71D24C18-2631-4A69-B1AB-E8E4B424A131}"/>
              </a:ext>
            </a:extLst>
          </p:cNvPr>
          <p:cNvGraphicFramePr/>
          <p:nvPr>
            <p:extLst>
              <p:ext uri="{D42A27DB-BD31-4B8C-83A1-F6EECF244321}">
                <p14:modId xmlns:p14="http://schemas.microsoft.com/office/powerpoint/2010/main" val="615925590"/>
              </p:ext>
            </p:extLst>
          </p:nvPr>
        </p:nvGraphicFramePr>
        <p:xfrm>
          <a:off x="838199" y="2544896"/>
          <a:ext cx="3499113" cy="3800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EA9A83CD-896B-4886-9046-0B7DB7E9B5C9}"/>
              </a:ext>
            </a:extLst>
          </p:cNvPr>
          <p:cNvGraphicFramePr/>
          <p:nvPr>
            <p:extLst>
              <p:ext uri="{D42A27DB-BD31-4B8C-83A1-F6EECF244321}">
                <p14:modId xmlns:p14="http://schemas.microsoft.com/office/powerpoint/2010/main" val="2065307157"/>
              </p:ext>
            </p:extLst>
          </p:nvPr>
        </p:nvGraphicFramePr>
        <p:xfrm>
          <a:off x="4332288" y="2544896"/>
          <a:ext cx="3499113" cy="3800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646A76F8-5C96-48FB-9012-0BEEF22974D5}"/>
              </a:ext>
            </a:extLst>
          </p:cNvPr>
          <p:cNvGraphicFramePr/>
          <p:nvPr>
            <p:extLst>
              <p:ext uri="{D42A27DB-BD31-4B8C-83A1-F6EECF244321}">
                <p14:modId xmlns:p14="http://schemas.microsoft.com/office/powerpoint/2010/main" val="4137477274"/>
              </p:ext>
            </p:extLst>
          </p:nvPr>
        </p:nvGraphicFramePr>
        <p:xfrm>
          <a:off x="7859713" y="2544896"/>
          <a:ext cx="3499113" cy="380034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CCB2DE0A-F099-4D52-A45D-1FD94B18B20E}"/>
              </a:ext>
            </a:extLst>
          </p:cNvPr>
          <p:cNvSpPr txBox="1"/>
          <p:nvPr/>
        </p:nvSpPr>
        <p:spPr>
          <a:xfrm>
            <a:off x="2257879" y="2264319"/>
            <a:ext cx="785793" cy="369332"/>
          </a:xfrm>
          <a:prstGeom prst="rect">
            <a:avLst/>
          </a:prstGeom>
          <a:noFill/>
        </p:spPr>
        <p:txBody>
          <a:bodyPr wrap="none" rtlCol="0">
            <a:spAutoFit/>
          </a:bodyPr>
          <a:lstStyle/>
          <a:p>
            <a:r>
              <a:rPr lang="en-GB">
                <a:solidFill>
                  <a:srgbClr val="40BAAE"/>
                </a:solidFill>
                <a:latin typeface="Century Gothic Bold" panose="020B0702020202020204" pitchFamily="34" charset="0"/>
              </a:rPr>
              <a:t>Small</a:t>
            </a:r>
          </a:p>
        </p:txBody>
      </p:sp>
      <p:sp>
        <p:nvSpPr>
          <p:cNvPr id="27" name="TextBox 26">
            <a:extLst>
              <a:ext uri="{FF2B5EF4-FFF2-40B4-BE49-F238E27FC236}">
                <a16:creationId xmlns:a16="http://schemas.microsoft.com/office/drawing/2014/main" id="{2B95E6E3-A24D-4B64-979B-FAFAFE088D0C}"/>
              </a:ext>
            </a:extLst>
          </p:cNvPr>
          <p:cNvSpPr txBox="1"/>
          <p:nvPr/>
        </p:nvSpPr>
        <p:spPr>
          <a:xfrm>
            <a:off x="5715126" y="2264319"/>
            <a:ext cx="1103187" cy="369332"/>
          </a:xfrm>
          <a:prstGeom prst="rect">
            <a:avLst/>
          </a:prstGeom>
          <a:noFill/>
        </p:spPr>
        <p:txBody>
          <a:bodyPr wrap="none" rtlCol="0">
            <a:spAutoFit/>
          </a:bodyPr>
          <a:lstStyle/>
          <a:p>
            <a:r>
              <a:rPr lang="en-GB">
                <a:solidFill>
                  <a:srgbClr val="F84CBC"/>
                </a:solidFill>
                <a:latin typeface="Century Gothic Bold" panose="020B0702020202020204" pitchFamily="34" charset="0"/>
              </a:rPr>
              <a:t>Medium</a:t>
            </a:r>
          </a:p>
        </p:txBody>
      </p:sp>
      <p:sp>
        <p:nvSpPr>
          <p:cNvPr id="28" name="TextBox 27">
            <a:extLst>
              <a:ext uri="{FF2B5EF4-FFF2-40B4-BE49-F238E27FC236}">
                <a16:creationId xmlns:a16="http://schemas.microsoft.com/office/drawing/2014/main" id="{0337C627-B549-451D-AE16-9EBF5E5B024D}"/>
              </a:ext>
            </a:extLst>
          </p:cNvPr>
          <p:cNvSpPr txBox="1"/>
          <p:nvPr/>
        </p:nvSpPr>
        <p:spPr>
          <a:xfrm>
            <a:off x="9284930" y="2264319"/>
            <a:ext cx="811441" cy="369332"/>
          </a:xfrm>
          <a:prstGeom prst="rect">
            <a:avLst/>
          </a:prstGeom>
          <a:noFill/>
        </p:spPr>
        <p:txBody>
          <a:bodyPr wrap="none" rtlCol="0">
            <a:spAutoFit/>
          </a:bodyPr>
          <a:lstStyle/>
          <a:p>
            <a:r>
              <a:rPr lang="en-GB">
                <a:solidFill>
                  <a:srgbClr val="00BCF2"/>
                </a:solidFill>
                <a:latin typeface="Century Gothic Bold" panose="020B0702020202020204" pitchFamily="34" charset="0"/>
              </a:rPr>
              <a:t>Large</a:t>
            </a:r>
          </a:p>
        </p:txBody>
      </p:sp>
      <p:sp>
        <p:nvSpPr>
          <p:cNvPr id="29" name="TextBox 28">
            <a:extLst>
              <a:ext uri="{FF2B5EF4-FFF2-40B4-BE49-F238E27FC236}">
                <a16:creationId xmlns:a16="http://schemas.microsoft.com/office/drawing/2014/main" id="{52410EAF-D696-44AF-839A-1B06161C4335}"/>
              </a:ext>
            </a:extLst>
          </p:cNvPr>
          <p:cNvSpPr txBox="1"/>
          <p:nvPr/>
        </p:nvSpPr>
        <p:spPr>
          <a:xfrm>
            <a:off x="1412435" y="1878152"/>
            <a:ext cx="9222396" cy="369332"/>
          </a:xfrm>
          <a:prstGeom prst="rect">
            <a:avLst/>
          </a:prstGeom>
          <a:noFill/>
        </p:spPr>
        <p:txBody>
          <a:bodyPr wrap="none" rtlCol="0">
            <a:spAutoFit/>
          </a:bodyPr>
          <a:lstStyle/>
          <a:p>
            <a:r>
              <a:rPr lang="en-GB" dirty="0">
                <a:solidFill>
                  <a:schemeClr val="accent2"/>
                </a:solidFill>
                <a:latin typeface="Century Gothic Bold" panose="020B0702020202020204" pitchFamily="34" charset="0"/>
              </a:rPr>
              <a:t>Value of opportunities pursued lost and won (000s), by agency size, last four years</a:t>
            </a:r>
          </a:p>
        </p:txBody>
      </p:sp>
      <p:sp>
        <p:nvSpPr>
          <p:cNvPr id="30" name="TextBox 29">
            <a:extLst>
              <a:ext uri="{FF2B5EF4-FFF2-40B4-BE49-F238E27FC236}">
                <a16:creationId xmlns:a16="http://schemas.microsoft.com/office/drawing/2014/main" id="{D052854B-5618-4AC3-A933-174CB7553679}"/>
              </a:ext>
            </a:extLst>
          </p:cNvPr>
          <p:cNvSpPr txBox="1"/>
          <p:nvPr/>
        </p:nvSpPr>
        <p:spPr>
          <a:xfrm>
            <a:off x="1562453" y="5759761"/>
            <a:ext cx="550087" cy="307777"/>
          </a:xfrm>
          <a:prstGeom prst="rect">
            <a:avLst/>
          </a:prstGeom>
          <a:noFill/>
        </p:spPr>
        <p:txBody>
          <a:bodyPr wrap="none" rtlCol="0">
            <a:spAutoFit/>
          </a:bodyPr>
          <a:lstStyle/>
          <a:p>
            <a:r>
              <a:rPr lang="en-GB" sz="1400">
                <a:solidFill>
                  <a:srgbClr val="FFFFFF"/>
                </a:solidFill>
                <a:latin typeface="Arial" panose="020B0604020202020204"/>
              </a:rPr>
              <a:t>Won</a:t>
            </a:r>
          </a:p>
        </p:txBody>
      </p:sp>
      <p:sp>
        <p:nvSpPr>
          <p:cNvPr id="31" name="TextBox 30">
            <a:extLst>
              <a:ext uri="{FF2B5EF4-FFF2-40B4-BE49-F238E27FC236}">
                <a16:creationId xmlns:a16="http://schemas.microsoft.com/office/drawing/2014/main" id="{EFF5E623-A85E-4861-BB38-BFA5B67C4BF3}"/>
              </a:ext>
            </a:extLst>
          </p:cNvPr>
          <p:cNvSpPr txBox="1"/>
          <p:nvPr/>
        </p:nvSpPr>
        <p:spPr>
          <a:xfrm>
            <a:off x="1576609" y="5524068"/>
            <a:ext cx="522900" cy="307777"/>
          </a:xfrm>
          <a:prstGeom prst="rect">
            <a:avLst/>
          </a:prstGeom>
          <a:noFill/>
        </p:spPr>
        <p:txBody>
          <a:bodyPr wrap="none" rtlCol="0">
            <a:spAutoFit/>
          </a:bodyPr>
          <a:lstStyle/>
          <a:p>
            <a:r>
              <a:rPr lang="en-GB" sz="1400">
                <a:solidFill>
                  <a:srgbClr val="FFFFFF"/>
                </a:solidFill>
                <a:latin typeface="Arial" panose="020B0604020202020204"/>
              </a:rPr>
              <a:t>Lost</a:t>
            </a:r>
          </a:p>
        </p:txBody>
      </p:sp>
      <p:sp>
        <p:nvSpPr>
          <p:cNvPr id="32" name="TextBox 31">
            <a:extLst>
              <a:ext uri="{FF2B5EF4-FFF2-40B4-BE49-F238E27FC236}">
                <a16:creationId xmlns:a16="http://schemas.microsoft.com/office/drawing/2014/main" id="{6FC1AF07-5428-4F90-8390-798CE85A2B7F}"/>
              </a:ext>
            </a:extLst>
          </p:cNvPr>
          <p:cNvSpPr txBox="1"/>
          <p:nvPr/>
        </p:nvSpPr>
        <p:spPr>
          <a:xfrm>
            <a:off x="5074393" y="4984242"/>
            <a:ext cx="522900" cy="307777"/>
          </a:xfrm>
          <a:prstGeom prst="rect">
            <a:avLst/>
          </a:prstGeom>
          <a:noFill/>
        </p:spPr>
        <p:txBody>
          <a:bodyPr wrap="none" rtlCol="0">
            <a:spAutoFit/>
          </a:bodyPr>
          <a:lstStyle/>
          <a:p>
            <a:r>
              <a:rPr lang="en-GB" sz="1400">
                <a:solidFill>
                  <a:srgbClr val="FFFFFF"/>
                </a:solidFill>
                <a:latin typeface="Arial" panose="020B0604020202020204"/>
              </a:rPr>
              <a:t>Lost</a:t>
            </a:r>
          </a:p>
        </p:txBody>
      </p:sp>
      <p:sp>
        <p:nvSpPr>
          <p:cNvPr id="33" name="TextBox 32">
            <a:extLst>
              <a:ext uri="{FF2B5EF4-FFF2-40B4-BE49-F238E27FC236}">
                <a16:creationId xmlns:a16="http://schemas.microsoft.com/office/drawing/2014/main" id="{B2769C8E-E8C2-4798-9BDA-DCA844635D0D}"/>
              </a:ext>
            </a:extLst>
          </p:cNvPr>
          <p:cNvSpPr txBox="1"/>
          <p:nvPr/>
        </p:nvSpPr>
        <p:spPr>
          <a:xfrm>
            <a:off x="5061566" y="5639805"/>
            <a:ext cx="550087" cy="307777"/>
          </a:xfrm>
          <a:prstGeom prst="rect">
            <a:avLst/>
          </a:prstGeom>
          <a:noFill/>
        </p:spPr>
        <p:txBody>
          <a:bodyPr wrap="none" rtlCol="0">
            <a:spAutoFit/>
          </a:bodyPr>
          <a:lstStyle/>
          <a:p>
            <a:r>
              <a:rPr lang="en-GB" sz="1400">
                <a:solidFill>
                  <a:srgbClr val="FFFFFF"/>
                </a:solidFill>
                <a:latin typeface="Arial" panose="020B0604020202020204"/>
              </a:rPr>
              <a:t>Won</a:t>
            </a:r>
          </a:p>
        </p:txBody>
      </p:sp>
      <p:sp>
        <p:nvSpPr>
          <p:cNvPr id="34" name="TextBox 33">
            <a:extLst>
              <a:ext uri="{FF2B5EF4-FFF2-40B4-BE49-F238E27FC236}">
                <a16:creationId xmlns:a16="http://schemas.microsoft.com/office/drawing/2014/main" id="{54EDBE68-855E-4FE8-B2AA-B53D3F6EDECE}"/>
              </a:ext>
            </a:extLst>
          </p:cNvPr>
          <p:cNvSpPr txBox="1"/>
          <p:nvPr/>
        </p:nvSpPr>
        <p:spPr>
          <a:xfrm>
            <a:off x="8630769" y="5380270"/>
            <a:ext cx="550087" cy="307777"/>
          </a:xfrm>
          <a:prstGeom prst="rect">
            <a:avLst/>
          </a:prstGeom>
          <a:noFill/>
        </p:spPr>
        <p:txBody>
          <a:bodyPr wrap="none" rtlCol="0">
            <a:spAutoFit/>
          </a:bodyPr>
          <a:lstStyle/>
          <a:p>
            <a:r>
              <a:rPr lang="en-GB" sz="1400">
                <a:solidFill>
                  <a:srgbClr val="FFFFFF"/>
                </a:solidFill>
                <a:latin typeface="Arial" panose="020B0604020202020204"/>
              </a:rPr>
              <a:t>Won</a:t>
            </a:r>
          </a:p>
        </p:txBody>
      </p:sp>
      <p:sp>
        <p:nvSpPr>
          <p:cNvPr id="35" name="TextBox 34">
            <a:extLst>
              <a:ext uri="{FF2B5EF4-FFF2-40B4-BE49-F238E27FC236}">
                <a16:creationId xmlns:a16="http://schemas.microsoft.com/office/drawing/2014/main" id="{E223EE91-B065-4D7D-BA0B-CE6E16ECF02B}"/>
              </a:ext>
            </a:extLst>
          </p:cNvPr>
          <p:cNvSpPr txBox="1"/>
          <p:nvPr/>
        </p:nvSpPr>
        <p:spPr>
          <a:xfrm>
            <a:off x="8644362" y="4141660"/>
            <a:ext cx="522900" cy="307777"/>
          </a:xfrm>
          <a:prstGeom prst="rect">
            <a:avLst/>
          </a:prstGeom>
          <a:noFill/>
        </p:spPr>
        <p:txBody>
          <a:bodyPr wrap="none" rtlCol="0">
            <a:spAutoFit/>
          </a:bodyPr>
          <a:lstStyle/>
          <a:p>
            <a:r>
              <a:rPr lang="en-GB" sz="1400">
                <a:solidFill>
                  <a:srgbClr val="FFFFFF"/>
                </a:solidFill>
                <a:latin typeface="Arial" panose="020B0604020202020204"/>
              </a:rPr>
              <a:t>Lost</a:t>
            </a:r>
          </a:p>
        </p:txBody>
      </p:sp>
      <p:sp>
        <p:nvSpPr>
          <p:cNvPr id="20" name="Footer Placeholder 3">
            <a:extLst>
              <a:ext uri="{FF2B5EF4-FFF2-40B4-BE49-F238E27FC236}">
                <a16:creationId xmlns:a16="http://schemas.microsoft.com/office/drawing/2014/main" id="{516CC397-62DC-4D82-81ED-4AD9E230D619}"/>
              </a:ext>
            </a:extLst>
          </p:cNvPr>
          <p:cNvSpPr txBox="1">
            <a:spLocks/>
          </p:cNvSpPr>
          <p:nvPr/>
        </p:nvSpPr>
        <p:spPr>
          <a:xfrm>
            <a:off x="374913"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6387B2-7A61-DC40-A17B-3BFC5FA5102E}" type="slidenum">
              <a:rPr lang="en-GB" smtClean="0"/>
              <a:pPr/>
              <a:t>30</a:t>
            </a:fld>
            <a:endParaRPr lang="en-GB" dirty="0"/>
          </a:p>
        </p:txBody>
      </p:sp>
    </p:spTree>
    <p:extLst>
      <p:ext uri="{BB962C8B-B14F-4D97-AF65-F5344CB8AC3E}">
        <p14:creationId xmlns:p14="http://schemas.microsoft.com/office/powerpoint/2010/main" val="424444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74D8-321B-4050-979E-956AA031A20F}"/>
              </a:ext>
            </a:extLst>
          </p:cNvPr>
          <p:cNvSpPr>
            <a:spLocks noGrp="1"/>
          </p:cNvSpPr>
          <p:nvPr>
            <p:ph type="title"/>
          </p:nvPr>
        </p:nvSpPr>
        <p:spPr>
          <a:xfrm>
            <a:off x="838200" y="365125"/>
            <a:ext cx="9208477" cy="941161"/>
          </a:xfrm>
        </p:spPr>
        <p:txBody>
          <a:bodyPr>
            <a:noAutofit/>
          </a:bodyPr>
          <a:lstStyle/>
          <a:p>
            <a:r>
              <a:rPr lang="en-GB" sz="2800" dirty="0"/>
              <a:t>In a fifth of cases agencies are rarely given reasons</a:t>
            </a:r>
          </a:p>
        </p:txBody>
      </p:sp>
      <p:sp>
        <p:nvSpPr>
          <p:cNvPr id="5" name="Text Placeholder 4">
            <a:extLst>
              <a:ext uri="{FF2B5EF4-FFF2-40B4-BE49-F238E27FC236}">
                <a16:creationId xmlns:a16="http://schemas.microsoft.com/office/drawing/2014/main" id="{64227B9B-E477-4ABA-96B5-01F1E89485BB}"/>
              </a:ext>
            </a:extLst>
          </p:cNvPr>
          <p:cNvSpPr>
            <a:spLocks noGrp="1"/>
          </p:cNvSpPr>
          <p:nvPr>
            <p:ph type="body" sz="quarter" idx="13"/>
          </p:nvPr>
        </p:nvSpPr>
        <p:spPr/>
        <p:txBody>
          <a:bodyPr/>
          <a:lstStyle/>
          <a:p>
            <a:r>
              <a:rPr lang="en-GB"/>
              <a:t>Challenges and opportunities</a:t>
            </a:r>
          </a:p>
        </p:txBody>
      </p:sp>
      <p:graphicFrame>
        <p:nvGraphicFramePr>
          <p:cNvPr id="6" name="Content Placeholder 7">
            <a:extLst>
              <a:ext uri="{FF2B5EF4-FFF2-40B4-BE49-F238E27FC236}">
                <a16:creationId xmlns:a16="http://schemas.microsoft.com/office/drawing/2014/main" id="{547FC36E-8360-4826-99C2-C6E2924E7EF2}"/>
              </a:ext>
            </a:extLst>
          </p:cNvPr>
          <p:cNvGraphicFramePr>
            <a:graphicFrameLocks/>
          </p:cNvGraphicFramePr>
          <p:nvPr>
            <p:extLst>
              <p:ext uri="{D42A27DB-BD31-4B8C-83A1-F6EECF244321}">
                <p14:modId xmlns:p14="http://schemas.microsoft.com/office/powerpoint/2010/main" val="3020442576"/>
              </p:ext>
            </p:extLst>
          </p:nvPr>
        </p:nvGraphicFramePr>
        <p:xfrm>
          <a:off x="839788" y="1825624"/>
          <a:ext cx="10514012"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F5F0A121-5936-4617-9B98-69B51A472982}"/>
              </a:ext>
            </a:extLst>
          </p:cNvPr>
          <p:cNvSpPr/>
          <p:nvPr/>
        </p:nvSpPr>
        <p:spPr>
          <a:xfrm>
            <a:off x="733244" y="6386064"/>
            <a:ext cx="8175863" cy="338554"/>
          </a:xfrm>
          <a:prstGeom prst="rect">
            <a:avLst/>
          </a:prstGeom>
        </p:spPr>
        <p:txBody>
          <a:bodyPr wrap="square">
            <a:spAutoFit/>
          </a:bodyPr>
          <a:lstStyle/>
          <a:p>
            <a:r>
              <a:rPr lang="en-US" sz="800">
                <a:solidFill>
                  <a:srgbClr val="8D9691"/>
                </a:solidFill>
                <a:latin typeface="Arial" panose="020B0604020202020204"/>
              </a:rPr>
              <a:t>Question: </a:t>
            </a:r>
            <a:r>
              <a:rPr lang="en-GB" sz="800">
                <a:solidFill>
                  <a:srgbClr val="8D9691"/>
                </a:solidFill>
                <a:latin typeface="Arial" panose="020B0604020202020204"/>
              </a:rPr>
              <a:t>Q16 For those pitches you have lost, what are the most common reasons given by clients for not awarding your agency the business?</a:t>
            </a:r>
          </a:p>
          <a:p>
            <a:r>
              <a:rPr lang="en-US" sz="800">
                <a:solidFill>
                  <a:srgbClr val="8D9691"/>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2020 – 74 new business directors)</a:t>
            </a:r>
            <a:r>
              <a:rPr lang="en-US" sz="800">
                <a:solidFill>
                  <a:srgbClr val="8D9691"/>
                </a:solidFill>
                <a:latin typeface="Arial" panose="020B0604020202020204" pitchFamily="34" charset="0"/>
                <a:cs typeface="Arial" panose="020B0604020202020204" pitchFamily="34" charset="0"/>
              </a:rPr>
              <a:t> </a:t>
            </a:r>
            <a:endParaRPr lang="en-GB" sz="800">
              <a:solidFill>
                <a:srgbClr val="8D9691"/>
              </a:solidFill>
              <a:latin typeface="Arial" panose="020B0604020202020204" pitchFamily="34" charset="0"/>
              <a:cs typeface="Arial" panose="020B0604020202020204" pitchFamily="34" charset="0"/>
            </a:endParaRPr>
          </a:p>
        </p:txBody>
      </p:sp>
      <p:sp>
        <p:nvSpPr>
          <p:cNvPr id="9" name="Footer Placeholder 3">
            <a:extLst>
              <a:ext uri="{FF2B5EF4-FFF2-40B4-BE49-F238E27FC236}">
                <a16:creationId xmlns:a16="http://schemas.microsoft.com/office/drawing/2014/main" id="{02296645-C494-498E-B3A3-30CA0D7EDFC2}"/>
              </a:ext>
            </a:extLst>
          </p:cNvPr>
          <p:cNvSpPr>
            <a:spLocks noGrp="1"/>
          </p:cNvSpPr>
          <p:nvPr>
            <p:ph type="ftr" sz="quarter" idx="11"/>
          </p:nvPr>
        </p:nvSpPr>
        <p:spPr>
          <a:xfrm>
            <a:off x="222513" y="6356350"/>
            <a:ext cx="4114800" cy="365125"/>
          </a:xfrm>
        </p:spPr>
        <p:txBody>
          <a:bodyPr/>
          <a:lstStyle/>
          <a:p>
            <a:fld id="{A06387B2-7A61-DC40-A17B-3BFC5FA5102E}" type="slidenum">
              <a:rPr lang="en-GB" smtClean="0"/>
              <a:pPr/>
              <a:t>31</a:t>
            </a:fld>
            <a:endParaRPr lang="en-GB" dirty="0"/>
          </a:p>
        </p:txBody>
      </p:sp>
    </p:spTree>
    <p:extLst>
      <p:ext uri="{BB962C8B-B14F-4D97-AF65-F5344CB8AC3E}">
        <p14:creationId xmlns:p14="http://schemas.microsoft.com/office/powerpoint/2010/main" val="114844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1994-E5B4-435D-A726-FE3708558AFB}"/>
              </a:ext>
            </a:extLst>
          </p:cNvPr>
          <p:cNvSpPr>
            <a:spLocks noGrp="1"/>
          </p:cNvSpPr>
          <p:nvPr>
            <p:ph type="title"/>
          </p:nvPr>
        </p:nvSpPr>
        <p:spPr>
          <a:xfrm>
            <a:off x="838200" y="365125"/>
            <a:ext cx="10326189" cy="941161"/>
          </a:xfrm>
        </p:spPr>
        <p:txBody>
          <a:bodyPr>
            <a:noAutofit/>
          </a:bodyPr>
          <a:lstStyle/>
          <a:p>
            <a:r>
              <a:rPr lang="en-GB" sz="2800"/>
              <a:t>Getting attention and turning this into pitches are the biggest new biz challenges during lockdown times</a:t>
            </a:r>
          </a:p>
        </p:txBody>
      </p:sp>
      <p:graphicFrame>
        <p:nvGraphicFramePr>
          <p:cNvPr id="8" name="Content Placeholder 7">
            <a:extLst>
              <a:ext uri="{FF2B5EF4-FFF2-40B4-BE49-F238E27FC236}">
                <a16:creationId xmlns:a16="http://schemas.microsoft.com/office/drawing/2014/main" id="{DF28AD02-CB44-4D8D-8A89-68A4EF835154}"/>
              </a:ext>
            </a:extLst>
          </p:cNvPr>
          <p:cNvGraphicFramePr>
            <a:graphicFrameLocks noGrp="1"/>
          </p:cNvGraphicFramePr>
          <p:nvPr>
            <p:ph idx="1"/>
            <p:extLst>
              <p:ext uri="{D42A27DB-BD31-4B8C-83A1-F6EECF244321}">
                <p14:modId xmlns:p14="http://schemas.microsoft.com/office/powerpoint/2010/main" val="195881450"/>
              </p:ext>
            </p:extLst>
          </p:nvPr>
        </p:nvGraphicFramePr>
        <p:xfrm>
          <a:off x="839788" y="1825625"/>
          <a:ext cx="105140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DDB9B6B5-B728-4975-8F3A-6BF162BCC5B1}"/>
              </a:ext>
            </a:extLst>
          </p:cNvPr>
          <p:cNvSpPr>
            <a:spLocks noGrp="1"/>
          </p:cNvSpPr>
          <p:nvPr>
            <p:ph type="body" sz="quarter" idx="13"/>
          </p:nvPr>
        </p:nvSpPr>
        <p:spPr/>
        <p:txBody>
          <a:bodyPr/>
          <a:lstStyle/>
          <a:p>
            <a:r>
              <a:rPr lang="en-GB"/>
              <a:t>Challenges and opportunities</a:t>
            </a:r>
          </a:p>
        </p:txBody>
      </p:sp>
      <p:sp>
        <p:nvSpPr>
          <p:cNvPr id="6" name="Footer Placeholder 3">
            <a:extLst>
              <a:ext uri="{FF2B5EF4-FFF2-40B4-BE49-F238E27FC236}">
                <a16:creationId xmlns:a16="http://schemas.microsoft.com/office/drawing/2014/main" id="{FB290E5E-4545-4AD0-B880-ABD4754661D2}"/>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7" name="Rectangle 6">
            <a:extLst>
              <a:ext uri="{FF2B5EF4-FFF2-40B4-BE49-F238E27FC236}">
                <a16:creationId xmlns:a16="http://schemas.microsoft.com/office/drawing/2014/main" id="{DBD1503B-4DFE-4721-9724-843DB9A2A5C3}"/>
              </a:ext>
            </a:extLst>
          </p:cNvPr>
          <p:cNvSpPr/>
          <p:nvPr/>
        </p:nvSpPr>
        <p:spPr>
          <a:xfrm>
            <a:off x="733244" y="6386064"/>
            <a:ext cx="8467906" cy="338554"/>
          </a:xfrm>
          <a:prstGeom prst="rect">
            <a:avLst/>
          </a:prstGeom>
        </p:spPr>
        <p:txBody>
          <a:bodyPr wrap="square">
            <a:spAutoFit/>
          </a:bodyPr>
          <a:lstStyle/>
          <a:p>
            <a:r>
              <a:rPr lang="en-GB" sz="800">
                <a:solidFill>
                  <a:srgbClr val="8D9691"/>
                </a:solidFill>
                <a:latin typeface="Arial" panose="020B0604020202020204"/>
              </a:rPr>
              <a:t>Q21. Finally, we'd like to ask about your agency's experience of new business during the coronavirus/Covid-19 pandemic and related lockdowns. How easy or difficult has it been for your agency to successfully adapt to the following related to managing the new business process? </a:t>
            </a:r>
            <a:r>
              <a:rPr lang="en-US" sz="800">
                <a:solidFill>
                  <a:srgbClr val="8D9691"/>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2020 – 74 new business directors)</a:t>
            </a:r>
            <a:r>
              <a:rPr lang="en-US" sz="800">
                <a:solidFill>
                  <a:srgbClr val="8D9691"/>
                </a:solidFill>
                <a:latin typeface="Arial" panose="020B0604020202020204" pitchFamily="34" charset="0"/>
                <a:cs typeface="Arial" panose="020B0604020202020204" pitchFamily="34" charset="0"/>
              </a:rPr>
              <a:t> </a:t>
            </a:r>
            <a:endParaRPr lang="en-GB" sz="800">
              <a:solidFill>
                <a:srgbClr val="8D969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14E614-5984-4B58-A532-AF06D1C8069B}"/>
              </a:ext>
            </a:extLst>
          </p:cNvPr>
          <p:cNvSpPr txBox="1"/>
          <p:nvPr/>
        </p:nvSpPr>
        <p:spPr>
          <a:xfrm>
            <a:off x="3310799" y="1735407"/>
            <a:ext cx="5429974" cy="369332"/>
          </a:xfrm>
          <a:prstGeom prst="rect">
            <a:avLst/>
          </a:prstGeom>
          <a:noFill/>
        </p:spPr>
        <p:txBody>
          <a:bodyPr wrap="square" rtlCol="0">
            <a:spAutoFit/>
          </a:bodyPr>
          <a:lstStyle/>
          <a:p>
            <a:r>
              <a:rPr lang="en-GB" dirty="0">
                <a:solidFill>
                  <a:schemeClr val="accent3"/>
                </a:solidFill>
                <a:latin typeface="Century Gothic Bold" panose="020B0702020202020204" pitchFamily="34" charset="0"/>
              </a:rPr>
              <a:t>Adapting the new business process to Covid-19</a:t>
            </a:r>
          </a:p>
        </p:txBody>
      </p:sp>
      <p:sp>
        <p:nvSpPr>
          <p:cNvPr id="10" name="TextBox 9">
            <a:extLst>
              <a:ext uri="{FF2B5EF4-FFF2-40B4-BE49-F238E27FC236}">
                <a16:creationId xmlns:a16="http://schemas.microsoft.com/office/drawing/2014/main" id="{8BBDA47D-12B3-4A42-A25F-7D70A246316A}"/>
              </a:ext>
            </a:extLst>
          </p:cNvPr>
          <p:cNvSpPr txBox="1"/>
          <p:nvPr/>
        </p:nvSpPr>
        <p:spPr>
          <a:xfrm>
            <a:off x="6336573" y="2323852"/>
            <a:ext cx="1203505" cy="276999"/>
          </a:xfrm>
          <a:prstGeom prst="rect">
            <a:avLst/>
          </a:prstGeom>
          <a:noFill/>
        </p:spPr>
        <p:txBody>
          <a:bodyPr wrap="square" rtlCol="0">
            <a:spAutoFit/>
          </a:bodyPr>
          <a:lstStyle/>
          <a:p>
            <a:r>
              <a:rPr lang="en-GB" sz="1200">
                <a:solidFill>
                  <a:srgbClr val="1B2853"/>
                </a:solidFill>
                <a:latin typeface="Arial" panose="020B0604020202020204" pitchFamily="34" charset="0"/>
                <a:cs typeface="Arial" panose="020B0604020202020204" pitchFamily="34" charset="0"/>
              </a:rPr>
              <a:t>Very difficult</a:t>
            </a:r>
          </a:p>
        </p:txBody>
      </p:sp>
      <p:sp>
        <p:nvSpPr>
          <p:cNvPr id="11" name="TextBox 10">
            <a:extLst>
              <a:ext uri="{FF2B5EF4-FFF2-40B4-BE49-F238E27FC236}">
                <a16:creationId xmlns:a16="http://schemas.microsoft.com/office/drawing/2014/main" id="{9414CE3F-3E52-47FA-A956-71D4F57C9118}"/>
              </a:ext>
            </a:extLst>
          </p:cNvPr>
          <p:cNvSpPr txBox="1"/>
          <p:nvPr/>
        </p:nvSpPr>
        <p:spPr>
          <a:xfrm>
            <a:off x="7540078" y="2323852"/>
            <a:ext cx="1203505" cy="276999"/>
          </a:xfrm>
          <a:prstGeom prst="rect">
            <a:avLst/>
          </a:prstGeom>
          <a:noFill/>
        </p:spPr>
        <p:txBody>
          <a:bodyPr wrap="square" rtlCol="0">
            <a:spAutoFit/>
          </a:bodyPr>
          <a:lstStyle/>
          <a:p>
            <a:r>
              <a:rPr lang="en-GB" sz="1200">
                <a:solidFill>
                  <a:srgbClr val="5A74C9"/>
                </a:solidFill>
                <a:latin typeface="Arial" panose="020B0604020202020204" pitchFamily="34" charset="0"/>
                <a:cs typeface="Arial" panose="020B0604020202020204" pitchFamily="34" charset="0"/>
              </a:rPr>
              <a:t>Difficult</a:t>
            </a:r>
          </a:p>
        </p:txBody>
      </p:sp>
      <p:sp>
        <p:nvSpPr>
          <p:cNvPr id="12" name="TextBox 11">
            <a:extLst>
              <a:ext uri="{FF2B5EF4-FFF2-40B4-BE49-F238E27FC236}">
                <a16:creationId xmlns:a16="http://schemas.microsoft.com/office/drawing/2014/main" id="{AEC170D9-AB3B-49A8-A2A6-4883AB6A9C5B}"/>
              </a:ext>
            </a:extLst>
          </p:cNvPr>
          <p:cNvSpPr txBox="1"/>
          <p:nvPr/>
        </p:nvSpPr>
        <p:spPr>
          <a:xfrm>
            <a:off x="9014003" y="2323852"/>
            <a:ext cx="1203505" cy="276999"/>
          </a:xfrm>
          <a:prstGeom prst="rect">
            <a:avLst/>
          </a:prstGeom>
          <a:noFill/>
        </p:spPr>
        <p:txBody>
          <a:bodyPr wrap="square" rtlCol="0">
            <a:spAutoFit/>
          </a:bodyPr>
          <a:lstStyle/>
          <a:p>
            <a:r>
              <a:rPr lang="en-GB" sz="1200">
                <a:solidFill>
                  <a:schemeClr val="accent1">
                    <a:lumMod val="60000"/>
                    <a:lumOff val="40000"/>
                  </a:schemeClr>
                </a:solidFill>
                <a:latin typeface="Arial" panose="020B0604020202020204" pitchFamily="34" charset="0"/>
                <a:cs typeface="Arial" panose="020B0604020202020204" pitchFamily="34" charset="0"/>
              </a:rPr>
              <a:t>Easy</a:t>
            </a:r>
          </a:p>
        </p:txBody>
      </p:sp>
      <p:sp>
        <p:nvSpPr>
          <p:cNvPr id="13" name="TextBox 12">
            <a:extLst>
              <a:ext uri="{FF2B5EF4-FFF2-40B4-BE49-F238E27FC236}">
                <a16:creationId xmlns:a16="http://schemas.microsoft.com/office/drawing/2014/main" id="{340514D8-1692-48FC-8235-74BCC5F4BA9B}"/>
              </a:ext>
            </a:extLst>
          </p:cNvPr>
          <p:cNvSpPr txBox="1"/>
          <p:nvPr/>
        </p:nvSpPr>
        <p:spPr>
          <a:xfrm>
            <a:off x="10410413" y="2323852"/>
            <a:ext cx="1203505" cy="276999"/>
          </a:xfrm>
          <a:prstGeom prst="rect">
            <a:avLst/>
          </a:prstGeom>
          <a:noFill/>
        </p:spPr>
        <p:txBody>
          <a:bodyPr wrap="square" rtlCol="0">
            <a:spAutoFit/>
          </a:bodyPr>
          <a:lstStyle/>
          <a:p>
            <a:r>
              <a:rPr lang="en-GB" sz="1200" dirty="0">
                <a:solidFill>
                  <a:srgbClr val="F84CBC"/>
                </a:solidFill>
                <a:latin typeface="Arial" panose="020B0604020202020204" pitchFamily="34" charset="0"/>
                <a:cs typeface="Arial" panose="020B0604020202020204" pitchFamily="34" charset="0"/>
              </a:rPr>
              <a:t>Very easy</a:t>
            </a:r>
          </a:p>
        </p:txBody>
      </p:sp>
    </p:spTree>
    <p:extLst>
      <p:ext uri="{BB962C8B-B14F-4D97-AF65-F5344CB8AC3E}">
        <p14:creationId xmlns:p14="http://schemas.microsoft.com/office/powerpoint/2010/main" val="22094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1994-E5B4-435D-A726-FE3708558AFB}"/>
              </a:ext>
            </a:extLst>
          </p:cNvPr>
          <p:cNvSpPr>
            <a:spLocks noGrp="1"/>
          </p:cNvSpPr>
          <p:nvPr>
            <p:ph type="title"/>
          </p:nvPr>
        </p:nvSpPr>
        <p:spPr>
          <a:xfrm>
            <a:off x="838201" y="365125"/>
            <a:ext cx="9467850" cy="941161"/>
          </a:xfrm>
        </p:spPr>
        <p:txBody>
          <a:bodyPr>
            <a:noAutofit/>
          </a:bodyPr>
          <a:lstStyle/>
          <a:p>
            <a:r>
              <a:rPr lang="en-GB" sz="2400"/>
              <a:t>But specifically on the pitch process creating chemistry over video calls is by far the biggest difficulty</a:t>
            </a:r>
          </a:p>
        </p:txBody>
      </p:sp>
      <p:graphicFrame>
        <p:nvGraphicFramePr>
          <p:cNvPr id="8" name="Content Placeholder 7">
            <a:extLst>
              <a:ext uri="{FF2B5EF4-FFF2-40B4-BE49-F238E27FC236}">
                <a16:creationId xmlns:a16="http://schemas.microsoft.com/office/drawing/2014/main" id="{DF28AD02-CB44-4D8D-8A89-68A4EF835154}"/>
              </a:ext>
            </a:extLst>
          </p:cNvPr>
          <p:cNvGraphicFramePr>
            <a:graphicFrameLocks noGrp="1"/>
          </p:cNvGraphicFramePr>
          <p:nvPr>
            <p:ph idx="1"/>
            <p:extLst>
              <p:ext uri="{D42A27DB-BD31-4B8C-83A1-F6EECF244321}">
                <p14:modId xmlns:p14="http://schemas.microsoft.com/office/powerpoint/2010/main" val="2590114302"/>
              </p:ext>
            </p:extLst>
          </p:nvPr>
        </p:nvGraphicFramePr>
        <p:xfrm>
          <a:off x="839788" y="1825625"/>
          <a:ext cx="105140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DDB9B6B5-B728-4975-8F3A-6BF162BCC5B1}"/>
              </a:ext>
            </a:extLst>
          </p:cNvPr>
          <p:cNvSpPr>
            <a:spLocks noGrp="1"/>
          </p:cNvSpPr>
          <p:nvPr>
            <p:ph type="body" sz="quarter" idx="13"/>
          </p:nvPr>
        </p:nvSpPr>
        <p:spPr/>
        <p:txBody>
          <a:bodyPr/>
          <a:lstStyle/>
          <a:p>
            <a:r>
              <a:rPr lang="en-GB"/>
              <a:t>Challenges and opportunities</a:t>
            </a:r>
          </a:p>
        </p:txBody>
      </p:sp>
      <p:sp>
        <p:nvSpPr>
          <p:cNvPr id="6" name="Footer Placeholder 3">
            <a:extLst>
              <a:ext uri="{FF2B5EF4-FFF2-40B4-BE49-F238E27FC236}">
                <a16:creationId xmlns:a16="http://schemas.microsoft.com/office/drawing/2014/main" id="{FB290E5E-4545-4AD0-B880-ABD4754661D2}"/>
              </a:ext>
            </a:extLst>
          </p:cNvPr>
          <p:cNvSpPr txBox="1">
            <a:spLocks/>
          </p:cNvSpPr>
          <p:nvPr/>
        </p:nvSpPr>
        <p:spPr>
          <a:xfrm>
            <a:off x="222513"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6387B2-7A61-DC40-A17B-3BFC5FA5102E}" type="slidenum">
              <a:rPr kumimoji="0" lang="en-GB" sz="1200" b="0" i="0" u="none" strike="noStrike" kern="1200" cap="none" spc="0" normalizeH="0" baseline="0" noProof="0" smtClean="0">
                <a:ln>
                  <a:noFill/>
                </a:ln>
                <a:solidFill>
                  <a:srgbClr val="5B645F"/>
                </a:solidFill>
                <a:effectLst/>
                <a:uLnTx/>
                <a:uFillTx/>
                <a:latin typeface="Arial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srgbClr val="5B645F"/>
              </a:solidFill>
              <a:effectLst/>
              <a:uLnTx/>
              <a:uFillTx/>
              <a:latin typeface="Arial Regular"/>
              <a:ea typeface="+mn-ea"/>
              <a:cs typeface="+mn-cs"/>
            </a:endParaRPr>
          </a:p>
        </p:txBody>
      </p:sp>
      <p:sp>
        <p:nvSpPr>
          <p:cNvPr id="7" name="Rectangle 6">
            <a:extLst>
              <a:ext uri="{FF2B5EF4-FFF2-40B4-BE49-F238E27FC236}">
                <a16:creationId xmlns:a16="http://schemas.microsoft.com/office/drawing/2014/main" id="{DBD1503B-4DFE-4721-9724-843DB9A2A5C3}"/>
              </a:ext>
            </a:extLst>
          </p:cNvPr>
          <p:cNvSpPr/>
          <p:nvPr/>
        </p:nvSpPr>
        <p:spPr>
          <a:xfrm>
            <a:off x="733244" y="6386064"/>
            <a:ext cx="8467906" cy="338554"/>
          </a:xfrm>
          <a:prstGeom prst="rect">
            <a:avLst/>
          </a:prstGeom>
        </p:spPr>
        <p:txBody>
          <a:bodyPr wrap="square">
            <a:spAutoFit/>
          </a:bodyPr>
          <a:lstStyle/>
          <a:p>
            <a:r>
              <a:rPr lang="en-GB" sz="800">
                <a:solidFill>
                  <a:srgbClr val="8D9691"/>
                </a:solidFill>
                <a:latin typeface="Arial" panose="020B0604020202020204"/>
              </a:rPr>
              <a:t>Q22. And how easy or difficult during the  coronavirus/Covid-19 pandemic  has it been for your agency to successfully adapt to the following related to managing the pitch process? </a:t>
            </a:r>
            <a:r>
              <a:rPr lang="en-US" sz="800">
                <a:solidFill>
                  <a:srgbClr val="8D9691"/>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2020 – 74 new business directors)</a:t>
            </a:r>
            <a:r>
              <a:rPr lang="en-US" sz="800">
                <a:solidFill>
                  <a:srgbClr val="8D9691"/>
                </a:solidFill>
                <a:latin typeface="Arial" panose="020B0604020202020204" pitchFamily="34" charset="0"/>
                <a:cs typeface="Arial" panose="020B0604020202020204" pitchFamily="34" charset="0"/>
              </a:rPr>
              <a:t> </a:t>
            </a:r>
            <a:endParaRPr lang="en-GB" sz="800">
              <a:solidFill>
                <a:srgbClr val="8D969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14E614-5984-4B58-A532-AF06D1C8069B}"/>
              </a:ext>
            </a:extLst>
          </p:cNvPr>
          <p:cNvSpPr txBox="1"/>
          <p:nvPr/>
        </p:nvSpPr>
        <p:spPr>
          <a:xfrm>
            <a:off x="3310799" y="1735407"/>
            <a:ext cx="5429974" cy="369332"/>
          </a:xfrm>
          <a:prstGeom prst="rect">
            <a:avLst/>
          </a:prstGeom>
          <a:noFill/>
        </p:spPr>
        <p:txBody>
          <a:bodyPr wrap="square" rtlCol="0">
            <a:spAutoFit/>
          </a:bodyPr>
          <a:lstStyle/>
          <a:p>
            <a:r>
              <a:rPr lang="en-GB" dirty="0">
                <a:solidFill>
                  <a:srgbClr val="24356E"/>
                </a:solidFill>
                <a:latin typeface="Century Gothic Bold" panose="020B0702020202020204" pitchFamily="34" charset="0"/>
              </a:rPr>
              <a:t>Adapting the new pitch process to Covid-19</a:t>
            </a:r>
          </a:p>
        </p:txBody>
      </p:sp>
      <p:sp>
        <p:nvSpPr>
          <p:cNvPr id="10" name="TextBox 9">
            <a:extLst>
              <a:ext uri="{FF2B5EF4-FFF2-40B4-BE49-F238E27FC236}">
                <a16:creationId xmlns:a16="http://schemas.microsoft.com/office/drawing/2014/main" id="{8BBDA47D-12B3-4A42-A25F-7D70A246316A}"/>
              </a:ext>
            </a:extLst>
          </p:cNvPr>
          <p:cNvSpPr txBox="1"/>
          <p:nvPr/>
        </p:nvSpPr>
        <p:spPr>
          <a:xfrm>
            <a:off x="6336573" y="2323852"/>
            <a:ext cx="1203505" cy="276999"/>
          </a:xfrm>
          <a:prstGeom prst="rect">
            <a:avLst/>
          </a:prstGeom>
          <a:noFill/>
        </p:spPr>
        <p:txBody>
          <a:bodyPr wrap="square" rtlCol="0">
            <a:spAutoFit/>
          </a:bodyPr>
          <a:lstStyle/>
          <a:p>
            <a:r>
              <a:rPr lang="en-GB" sz="1200">
                <a:solidFill>
                  <a:srgbClr val="1B2853"/>
                </a:solidFill>
                <a:latin typeface="Arial" panose="020B0604020202020204" pitchFamily="34" charset="0"/>
                <a:cs typeface="Arial" panose="020B0604020202020204" pitchFamily="34" charset="0"/>
              </a:rPr>
              <a:t>Very difficult</a:t>
            </a:r>
          </a:p>
        </p:txBody>
      </p:sp>
      <p:sp>
        <p:nvSpPr>
          <p:cNvPr id="11" name="TextBox 10">
            <a:extLst>
              <a:ext uri="{FF2B5EF4-FFF2-40B4-BE49-F238E27FC236}">
                <a16:creationId xmlns:a16="http://schemas.microsoft.com/office/drawing/2014/main" id="{9414CE3F-3E52-47FA-A956-71D4F57C9118}"/>
              </a:ext>
            </a:extLst>
          </p:cNvPr>
          <p:cNvSpPr txBox="1"/>
          <p:nvPr/>
        </p:nvSpPr>
        <p:spPr>
          <a:xfrm>
            <a:off x="7540078" y="2323852"/>
            <a:ext cx="1203505" cy="276999"/>
          </a:xfrm>
          <a:prstGeom prst="rect">
            <a:avLst/>
          </a:prstGeom>
          <a:noFill/>
        </p:spPr>
        <p:txBody>
          <a:bodyPr wrap="square" rtlCol="0">
            <a:spAutoFit/>
          </a:bodyPr>
          <a:lstStyle/>
          <a:p>
            <a:r>
              <a:rPr lang="en-GB" sz="1200">
                <a:solidFill>
                  <a:srgbClr val="5A74C9"/>
                </a:solidFill>
                <a:latin typeface="Arial" panose="020B0604020202020204" pitchFamily="34" charset="0"/>
                <a:cs typeface="Arial" panose="020B0604020202020204" pitchFamily="34" charset="0"/>
              </a:rPr>
              <a:t>Difficult</a:t>
            </a:r>
          </a:p>
        </p:txBody>
      </p:sp>
      <p:sp>
        <p:nvSpPr>
          <p:cNvPr id="12" name="TextBox 11">
            <a:extLst>
              <a:ext uri="{FF2B5EF4-FFF2-40B4-BE49-F238E27FC236}">
                <a16:creationId xmlns:a16="http://schemas.microsoft.com/office/drawing/2014/main" id="{AEC170D9-AB3B-49A8-A2A6-4883AB6A9C5B}"/>
              </a:ext>
            </a:extLst>
          </p:cNvPr>
          <p:cNvSpPr txBox="1"/>
          <p:nvPr/>
        </p:nvSpPr>
        <p:spPr>
          <a:xfrm>
            <a:off x="8807175" y="2323852"/>
            <a:ext cx="1203505" cy="276999"/>
          </a:xfrm>
          <a:prstGeom prst="rect">
            <a:avLst/>
          </a:prstGeom>
          <a:noFill/>
        </p:spPr>
        <p:txBody>
          <a:bodyPr wrap="square" rtlCol="0">
            <a:spAutoFit/>
          </a:bodyPr>
          <a:lstStyle/>
          <a:p>
            <a:r>
              <a:rPr lang="en-GB" sz="1200">
                <a:solidFill>
                  <a:schemeClr val="accent1">
                    <a:lumMod val="60000"/>
                    <a:lumOff val="40000"/>
                  </a:schemeClr>
                </a:solidFill>
                <a:latin typeface="Arial" panose="020B0604020202020204" pitchFamily="34" charset="0"/>
                <a:cs typeface="Arial" panose="020B0604020202020204" pitchFamily="34" charset="0"/>
              </a:rPr>
              <a:t>Easy</a:t>
            </a:r>
          </a:p>
        </p:txBody>
      </p:sp>
      <p:sp>
        <p:nvSpPr>
          <p:cNvPr id="13" name="TextBox 12">
            <a:extLst>
              <a:ext uri="{FF2B5EF4-FFF2-40B4-BE49-F238E27FC236}">
                <a16:creationId xmlns:a16="http://schemas.microsoft.com/office/drawing/2014/main" id="{340514D8-1692-48FC-8235-74BCC5F4BA9B}"/>
              </a:ext>
            </a:extLst>
          </p:cNvPr>
          <p:cNvSpPr txBox="1"/>
          <p:nvPr/>
        </p:nvSpPr>
        <p:spPr>
          <a:xfrm>
            <a:off x="9561327" y="2323852"/>
            <a:ext cx="1203505" cy="276999"/>
          </a:xfrm>
          <a:prstGeom prst="rect">
            <a:avLst/>
          </a:prstGeom>
          <a:noFill/>
        </p:spPr>
        <p:txBody>
          <a:bodyPr wrap="square" rtlCol="0">
            <a:spAutoFit/>
          </a:bodyPr>
          <a:lstStyle/>
          <a:p>
            <a:r>
              <a:rPr lang="en-GB" sz="1200">
                <a:solidFill>
                  <a:srgbClr val="F84CBC"/>
                </a:solidFill>
                <a:latin typeface="Arial" panose="020B0604020202020204" pitchFamily="34" charset="0"/>
                <a:cs typeface="Arial" panose="020B0604020202020204" pitchFamily="34" charset="0"/>
              </a:rPr>
              <a:t>Very easy</a:t>
            </a:r>
          </a:p>
        </p:txBody>
      </p:sp>
    </p:spTree>
    <p:extLst>
      <p:ext uri="{BB962C8B-B14F-4D97-AF65-F5344CB8AC3E}">
        <p14:creationId xmlns:p14="http://schemas.microsoft.com/office/powerpoint/2010/main" val="637791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10B9-5A96-4163-B8AC-2611B7134FA4}"/>
              </a:ext>
            </a:extLst>
          </p:cNvPr>
          <p:cNvSpPr>
            <a:spLocks noGrp="1"/>
          </p:cNvSpPr>
          <p:nvPr>
            <p:ph type="ctrTitle"/>
          </p:nvPr>
        </p:nvSpPr>
        <p:spPr/>
        <p:txBody>
          <a:bodyPr/>
          <a:lstStyle/>
          <a:p>
            <a:r>
              <a:rPr lang="en-GB" dirty="0"/>
              <a:t>Appendix: about </a:t>
            </a:r>
            <a:r>
              <a:rPr lang="en-GB" dirty="0" err="1"/>
              <a:t>jfdi</a:t>
            </a:r>
            <a:r>
              <a:rPr lang="en-GB" dirty="0"/>
              <a:t> and Opinium</a:t>
            </a:r>
          </a:p>
        </p:txBody>
      </p:sp>
      <p:pic>
        <p:nvPicPr>
          <p:cNvPr id="5" name="Picture 4" descr="Icon&#10;&#10;Description automatically generated">
            <a:extLst>
              <a:ext uri="{FF2B5EF4-FFF2-40B4-BE49-F238E27FC236}">
                <a16:creationId xmlns:a16="http://schemas.microsoft.com/office/drawing/2014/main" id="{61BF53EC-3268-4D89-8202-BF8760C7C493}"/>
              </a:ext>
            </a:extLst>
          </p:cNvPr>
          <p:cNvPicPr>
            <a:picLocks noChangeAspect="1"/>
          </p:cNvPicPr>
          <p:nvPr/>
        </p:nvPicPr>
        <p:blipFill>
          <a:blip r:embed="rId2"/>
          <a:stretch>
            <a:fillRect/>
          </a:stretch>
        </p:blipFill>
        <p:spPr>
          <a:xfrm>
            <a:off x="11352212" y="5246144"/>
            <a:ext cx="676785" cy="676957"/>
          </a:xfrm>
          <a:prstGeom prst="rect">
            <a:avLst/>
          </a:prstGeom>
        </p:spPr>
      </p:pic>
    </p:spTree>
    <p:extLst>
      <p:ext uri="{BB962C8B-B14F-4D97-AF65-F5344CB8AC3E}">
        <p14:creationId xmlns:p14="http://schemas.microsoft.com/office/powerpoint/2010/main" val="425770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62FD16-E6E7-F545-8578-DAE44BFF9311}"/>
              </a:ext>
            </a:extLst>
          </p:cNvPr>
          <p:cNvSpPr/>
          <p:nvPr/>
        </p:nvSpPr>
        <p:spPr>
          <a:xfrm>
            <a:off x="0" y="0"/>
            <a:ext cx="12217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04FA7F6-A496-BC49-95AE-E79DEBA65D9F}"/>
              </a:ext>
            </a:extLst>
          </p:cNvPr>
          <p:cNvSpPr>
            <a:spLocks noGrp="1"/>
          </p:cNvSpPr>
          <p:nvPr>
            <p:ph type="title"/>
          </p:nvPr>
        </p:nvSpPr>
        <p:spPr/>
        <p:txBody>
          <a:bodyPr>
            <a:normAutofit/>
          </a:bodyPr>
          <a:lstStyle/>
          <a:p>
            <a:r>
              <a:rPr lang="en-US" dirty="0"/>
              <a:t>About </a:t>
            </a:r>
            <a:r>
              <a:rPr lang="en-US" dirty="0" err="1"/>
              <a:t>jfdi</a:t>
            </a:r>
            <a:endParaRPr lang="en-US" dirty="0"/>
          </a:p>
        </p:txBody>
      </p:sp>
      <p:sp>
        <p:nvSpPr>
          <p:cNvPr id="4" name="Text Placeholder 3">
            <a:extLst>
              <a:ext uri="{FF2B5EF4-FFF2-40B4-BE49-F238E27FC236}">
                <a16:creationId xmlns:a16="http://schemas.microsoft.com/office/drawing/2014/main" id="{5A570740-C5D2-410D-A2C3-3A6A3EF6C56C}"/>
              </a:ext>
            </a:extLst>
          </p:cNvPr>
          <p:cNvSpPr>
            <a:spLocks noGrp="1"/>
          </p:cNvSpPr>
          <p:nvPr>
            <p:ph type="body" sz="quarter" idx="13"/>
          </p:nvPr>
        </p:nvSpPr>
        <p:spPr/>
        <p:txBody>
          <a:bodyPr/>
          <a:lstStyle/>
          <a:p>
            <a:pPr marL="0" indent="0">
              <a:lnSpc>
                <a:spcPct val="100000"/>
              </a:lnSpc>
              <a:buNone/>
            </a:pPr>
            <a:r>
              <a:rPr lang="en-GB" dirty="0" err="1"/>
              <a:t>jfdi</a:t>
            </a:r>
            <a:r>
              <a:rPr lang="en-GB" dirty="0"/>
              <a:t> is the leading specialist new business consultancy that works exclusively with agencies, and only agencies, across the marketing services sectors.</a:t>
            </a:r>
          </a:p>
          <a:p>
            <a:pPr marL="0" indent="0">
              <a:lnSpc>
                <a:spcPct val="100000"/>
              </a:lnSpc>
              <a:buNone/>
            </a:pPr>
            <a:r>
              <a:rPr lang="en-GB" dirty="0" err="1"/>
              <a:t>jfdi</a:t>
            </a:r>
            <a:r>
              <a:rPr lang="en-GB" dirty="0"/>
              <a:t> has worked with over 500 agencies to win more new business by filling pipelines, converting pitches and growing existing clients.</a:t>
            </a:r>
          </a:p>
          <a:p>
            <a:pPr marL="0" indent="0">
              <a:lnSpc>
                <a:spcPct val="100000"/>
              </a:lnSpc>
              <a:buNone/>
            </a:pPr>
            <a:r>
              <a:rPr lang="en-GB" dirty="0"/>
              <a:t>They do this via training, consultancy, coaching and providing hands-on, senior new business directors if needed</a:t>
            </a:r>
          </a:p>
          <a:p>
            <a:pPr marL="0" indent="0">
              <a:lnSpc>
                <a:spcPct val="100000"/>
              </a:lnSpc>
              <a:buNone/>
            </a:pPr>
            <a:r>
              <a:rPr lang="en-GB" dirty="0"/>
              <a:t>For more information please contact:</a:t>
            </a:r>
          </a:p>
          <a:p>
            <a:pPr marL="0" indent="0">
              <a:lnSpc>
                <a:spcPct val="100000"/>
              </a:lnSpc>
              <a:buNone/>
            </a:pPr>
            <a:r>
              <a:rPr lang="en-GB" dirty="0">
                <a:hlinkClick r:id="rId2"/>
              </a:rPr>
              <a:t>Mark@jfdi.uk.com</a:t>
            </a:r>
            <a:r>
              <a:rPr lang="en-GB" dirty="0"/>
              <a:t> or call 07711 729319</a:t>
            </a:r>
          </a:p>
          <a:p>
            <a:pPr marL="0" indent="0">
              <a:lnSpc>
                <a:spcPct val="100000"/>
              </a:lnSpc>
              <a:buNone/>
            </a:pPr>
            <a:endParaRPr lang="en-GB" dirty="0"/>
          </a:p>
          <a:p>
            <a:pPr marL="0" indent="0">
              <a:lnSpc>
                <a:spcPct val="100000"/>
              </a:lnSpc>
              <a:buNone/>
            </a:pPr>
            <a:endParaRPr lang="en-GB" dirty="0"/>
          </a:p>
          <a:p>
            <a:pPr>
              <a:lnSpc>
                <a:spcPct val="100000"/>
              </a:lnSpc>
            </a:pPr>
            <a:endParaRPr lang="en-GB" dirty="0"/>
          </a:p>
        </p:txBody>
      </p:sp>
      <p:pic>
        <p:nvPicPr>
          <p:cNvPr id="7" name="Picture 6" descr="Icon&#10;&#10;Description automatically generated">
            <a:extLst>
              <a:ext uri="{FF2B5EF4-FFF2-40B4-BE49-F238E27FC236}">
                <a16:creationId xmlns:a16="http://schemas.microsoft.com/office/drawing/2014/main" id="{24D4283B-7FA6-4AB0-90F0-42CFA538E9E9}"/>
              </a:ext>
            </a:extLst>
          </p:cNvPr>
          <p:cNvPicPr>
            <a:picLocks noChangeAspect="1"/>
          </p:cNvPicPr>
          <p:nvPr/>
        </p:nvPicPr>
        <p:blipFill>
          <a:blip r:embed="rId3"/>
          <a:stretch>
            <a:fillRect/>
          </a:stretch>
        </p:blipFill>
        <p:spPr>
          <a:xfrm>
            <a:off x="11474522" y="5479322"/>
            <a:ext cx="554475" cy="554616"/>
          </a:xfrm>
          <a:prstGeom prst="rect">
            <a:avLst/>
          </a:prstGeom>
        </p:spPr>
      </p:pic>
      <p:pic>
        <p:nvPicPr>
          <p:cNvPr id="9" name="Picture Placeholder 8" descr="A group of people sitting at a table&#10;&#10;Description automatically generated with medium confidence">
            <a:extLst>
              <a:ext uri="{FF2B5EF4-FFF2-40B4-BE49-F238E27FC236}">
                <a16:creationId xmlns:a16="http://schemas.microsoft.com/office/drawing/2014/main" id="{B9F6FFE0-3368-224C-B104-277741BC24A0}"/>
              </a:ext>
            </a:extLst>
          </p:cNvPr>
          <p:cNvPicPr>
            <a:picLocks noGrp="1" noChangeAspect="1"/>
          </p:cNvPicPr>
          <p:nvPr>
            <p:ph type="pic" sz="quarter" idx="14"/>
          </p:nvPr>
        </p:nvPicPr>
        <p:blipFill>
          <a:blip r:embed="rId4"/>
          <a:srcRect l="21846" r="21846"/>
          <a:stretch>
            <a:fillRect/>
          </a:stretch>
        </p:blipFill>
        <p:spPr/>
      </p:pic>
      <p:pic>
        <p:nvPicPr>
          <p:cNvPr id="3" name="Picture 2">
            <a:extLst>
              <a:ext uri="{FF2B5EF4-FFF2-40B4-BE49-F238E27FC236}">
                <a16:creationId xmlns:a16="http://schemas.microsoft.com/office/drawing/2014/main" id="{C1332F84-9B6B-DE44-A26F-8D299BAA9E02}"/>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71719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62FD16-E6E7-F545-8578-DAE44BFF9311}"/>
              </a:ext>
            </a:extLst>
          </p:cNvPr>
          <p:cNvSpPr/>
          <p:nvPr/>
        </p:nvSpPr>
        <p:spPr>
          <a:xfrm>
            <a:off x="0" y="0"/>
            <a:ext cx="12217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04FA7F6-A496-BC49-95AE-E79DEBA65D9F}"/>
              </a:ext>
            </a:extLst>
          </p:cNvPr>
          <p:cNvSpPr>
            <a:spLocks noGrp="1"/>
          </p:cNvSpPr>
          <p:nvPr>
            <p:ph type="title"/>
          </p:nvPr>
        </p:nvSpPr>
        <p:spPr/>
        <p:txBody>
          <a:bodyPr>
            <a:normAutofit/>
          </a:bodyPr>
          <a:lstStyle/>
          <a:p>
            <a:r>
              <a:rPr lang="en-US"/>
              <a:t>About Opinium</a:t>
            </a:r>
          </a:p>
        </p:txBody>
      </p:sp>
      <p:sp>
        <p:nvSpPr>
          <p:cNvPr id="4" name="Text Placeholder 3">
            <a:extLst>
              <a:ext uri="{FF2B5EF4-FFF2-40B4-BE49-F238E27FC236}">
                <a16:creationId xmlns:a16="http://schemas.microsoft.com/office/drawing/2014/main" id="{5A570740-C5D2-410D-A2C3-3A6A3EF6C56C}"/>
              </a:ext>
            </a:extLst>
          </p:cNvPr>
          <p:cNvSpPr>
            <a:spLocks noGrp="1"/>
          </p:cNvSpPr>
          <p:nvPr>
            <p:ph type="body" sz="quarter" idx="13"/>
          </p:nvPr>
        </p:nvSpPr>
        <p:spPr/>
        <p:txBody>
          <a:bodyPr/>
          <a:lstStyle/>
          <a:p>
            <a:pPr marL="0" indent="0">
              <a:lnSpc>
                <a:spcPct val="100000"/>
              </a:lnSpc>
              <a:buNone/>
            </a:pPr>
            <a:r>
              <a:rPr lang="en-GB" dirty="0"/>
              <a:t>For the fourth year in a row Opinium are delighted to partner </a:t>
            </a:r>
            <a:r>
              <a:rPr lang="en-GB" dirty="0" err="1"/>
              <a:t>jfdi</a:t>
            </a:r>
            <a:r>
              <a:rPr lang="en-GB" dirty="0"/>
              <a:t> for the New Business Barometer 2020.</a:t>
            </a:r>
          </a:p>
          <a:p>
            <a:pPr marL="0" indent="0">
              <a:lnSpc>
                <a:spcPct val="100000"/>
              </a:lnSpc>
              <a:buNone/>
            </a:pPr>
            <a:r>
              <a:rPr lang="en-GB" dirty="0"/>
              <a:t>Opinium is an award winning strategic insight agency built on the belief that in a world of uncertainty and complexity, success depends on the ability to stay on the pulse of what people think, feel and do. Creative and inquisitive, we are passionate about empowering our clients to make the decisions that matter.</a:t>
            </a:r>
          </a:p>
          <a:p>
            <a:pPr marL="0" indent="0">
              <a:lnSpc>
                <a:spcPct val="100000"/>
              </a:lnSpc>
              <a:buNone/>
            </a:pPr>
            <a:r>
              <a:rPr lang="en-GB" dirty="0"/>
              <a:t>We help our clients harness the power of insight to build,</a:t>
            </a:r>
            <a:br>
              <a:rPr lang="en-GB" dirty="0"/>
            </a:br>
            <a:r>
              <a:rPr lang="en-GB" dirty="0"/>
              <a:t>grow, promote and make strategic business decisions.</a:t>
            </a:r>
          </a:p>
          <a:p>
            <a:pPr marL="0" indent="0">
              <a:lnSpc>
                <a:spcPct val="100000"/>
              </a:lnSpc>
              <a:buNone/>
            </a:pPr>
            <a:r>
              <a:rPr lang="en-GB" dirty="0"/>
              <a:t>For more information please contact:</a:t>
            </a:r>
          </a:p>
          <a:p>
            <a:pPr marL="0" indent="0">
              <a:lnSpc>
                <a:spcPct val="100000"/>
              </a:lnSpc>
              <a:buNone/>
            </a:pPr>
            <a:r>
              <a:rPr lang="en-GB" dirty="0">
                <a:hlinkClick r:id="rId2"/>
              </a:rPr>
              <a:t>research@opinium.co.uk</a:t>
            </a:r>
            <a:r>
              <a:rPr lang="en-GB" dirty="0"/>
              <a:t> or call 020 7566 3190</a:t>
            </a:r>
          </a:p>
          <a:p>
            <a:pPr marL="0" indent="0">
              <a:lnSpc>
                <a:spcPct val="100000"/>
              </a:lnSpc>
              <a:buNone/>
            </a:pPr>
            <a:endParaRPr lang="en-GB" dirty="0"/>
          </a:p>
          <a:p>
            <a:pPr marL="0" indent="0">
              <a:lnSpc>
                <a:spcPct val="100000"/>
              </a:lnSpc>
              <a:buNone/>
            </a:pPr>
            <a:endParaRPr lang="en-GB" dirty="0"/>
          </a:p>
          <a:p>
            <a:pPr>
              <a:lnSpc>
                <a:spcPct val="100000"/>
              </a:lnSpc>
            </a:pPr>
            <a:endParaRPr lang="en-GB" dirty="0"/>
          </a:p>
        </p:txBody>
      </p:sp>
      <p:pic>
        <p:nvPicPr>
          <p:cNvPr id="42" name="Picture Placeholder 13">
            <a:extLst>
              <a:ext uri="{FF2B5EF4-FFF2-40B4-BE49-F238E27FC236}">
                <a16:creationId xmlns:a16="http://schemas.microsoft.com/office/drawing/2014/main" id="{8C0D8F86-8FB5-4D9B-BFB8-9A75D5A340E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pic>
        <p:nvPicPr>
          <p:cNvPr id="6" name="Picture 5">
            <a:extLst>
              <a:ext uri="{FF2B5EF4-FFF2-40B4-BE49-F238E27FC236}">
                <a16:creationId xmlns:a16="http://schemas.microsoft.com/office/drawing/2014/main" id="{0F0FAE1F-3385-4E2A-97E7-2FC3EACAAA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7859713" cy="6858000"/>
          </a:xfrm>
          <a:prstGeom prst="rect">
            <a:avLst/>
          </a:prstGeom>
        </p:spPr>
      </p:pic>
      <p:pic>
        <p:nvPicPr>
          <p:cNvPr id="7" name="Picture 6" descr="Icon&#10;&#10;Description automatically generated">
            <a:extLst>
              <a:ext uri="{FF2B5EF4-FFF2-40B4-BE49-F238E27FC236}">
                <a16:creationId xmlns:a16="http://schemas.microsoft.com/office/drawing/2014/main" id="{24D4283B-7FA6-4AB0-90F0-42CFA538E9E9}"/>
              </a:ext>
            </a:extLst>
          </p:cNvPr>
          <p:cNvPicPr>
            <a:picLocks noChangeAspect="1"/>
          </p:cNvPicPr>
          <p:nvPr/>
        </p:nvPicPr>
        <p:blipFill>
          <a:blip r:embed="rId5"/>
          <a:stretch>
            <a:fillRect/>
          </a:stretch>
        </p:blipFill>
        <p:spPr>
          <a:xfrm>
            <a:off x="11474522" y="5479322"/>
            <a:ext cx="554475" cy="554616"/>
          </a:xfrm>
          <a:prstGeom prst="rect">
            <a:avLst/>
          </a:prstGeom>
        </p:spPr>
      </p:pic>
    </p:spTree>
    <p:extLst>
      <p:ext uri="{BB962C8B-B14F-4D97-AF65-F5344CB8AC3E}">
        <p14:creationId xmlns:p14="http://schemas.microsoft.com/office/powerpoint/2010/main" val="3947301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1154" y="3241119"/>
            <a:ext cx="1242000" cy="1242000"/>
          </a:xfrm>
          <a:prstGeom prst="ellipse">
            <a:avLst/>
          </a:prstGeom>
        </p:spPr>
      </p:pic>
      <p:grpSp>
        <p:nvGrpSpPr>
          <p:cNvPr id="16" name="Group 15">
            <a:extLst>
              <a:ext uri="{FF2B5EF4-FFF2-40B4-BE49-F238E27FC236}">
                <a16:creationId xmlns:a16="http://schemas.microsoft.com/office/drawing/2014/main" id="{479FD0D6-305A-49F2-802A-F437DBAFBEAF}"/>
              </a:ext>
            </a:extLst>
          </p:cNvPr>
          <p:cNvGrpSpPr/>
          <p:nvPr/>
        </p:nvGrpSpPr>
        <p:grpSpPr>
          <a:xfrm>
            <a:off x="7578535" y="3958008"/>
            <a:ext cx="3240378" cy="717073"/>
            <a:chOff x="8212760" y="6861243"/>
            <a:chExt cx="6480750" cy="1434145"/>
          </a:xfrm>
        </p:grpSpPr>
        <p:grpSp>
          <p:nvGrpSpPr>
            <p:cNvPr id="20" name="Group 19">
              <a:extLst>
                <a:ext uri="{FF2B5EF4-FFF2-40B4-BE49-F238E27FC236}">
                  <a16:creationId xmlns:a16="http://schemas.microsoft.com/office/drawing/2014/main" id="{BA7FF43C-3EAE-4DA0-ABA8-DCCFB6AA3531}"/>
                </a:ext>
              </a:extLst>
            </p:cNvPr>
            <p:cNvGrpSpPr/>
            <p:nvPr/>
          </p:nvGrpSpPr>
          <p:grpSpPr>
            <a:xfrm>
              <a:off x="8257101" y="6861243"/>
              <a:ext cx="3782067" cy="553188"/>
              <a:chOff x="2634746" y="4438582"/>
              <a:chExt cx="3782067" cy="553188"/>
            </a:xfrm>
          </p:grpSpPr>
          <p:pic>
            <p:nvPicPr>
              <p:cNvPr id="25" name="Picture 24" descr="http://uxrepo.com/static/icon-sets/ionicons/png32/256/000000/ios7-telephone-256-000000.png">
                <a:extLst>
                  <a:ext uri="{FF2B5EF4-FFF2-40B4-BE49-F238E27FC236}">
                    <a16:creationId xmlns:a16="http://schemas.microsoft.com/office/drawing/2014/main" id="{45DA6AAD-C9FB-4ABF-BCEA-DE74E0536E4C}"/>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634746" y="4438582"/>
                <a:ext cx="553188" cy="553188"/>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1585">
                <a:extLst>
                  <a:ext uri="{FF2B5EF4-FFF2-40B4-BE49-F238E27FC236}">
                    <a16:creationId xmlns:a16="http://schemas.microsoft.com/office/drawing/2014/main" id="{90B247FD-0298-4B01-BDF6-728F164666DE}"/>
                  </a:ext>
                </a:extLst>
              </p:cNvPr>
              <p:cNvSpPr/>
              <p:nvPr/>
            </p:nvSpPr>
            <p:spPr>
              <a:xfrm>
                <a:off x="3341998" y="4530510"/>
                <a:ext cx="3074815" cy="368948"/>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2100" hangingPunct="0"/>
                <a:r>
                  <a:rPr lang="en-GB" sz="1100" kern="0" cap="all" spc="0">
                    <a:solidFill>
                      <a:prstClr val="white"/>
                    </a:solidFill>
                    <a:latin typeface="Arial" panose="020B0604020202020204" pitchFamily="34" charset="0"/>
                    <a:cs typeface="Arial" panose="020B0604020202020204" pitchFamily="34" charset="0"/>
                    <a:sym typeface="Helvetica Light"/>
                  </a:rPr>
                  <a:t>+44 (0)20 3119 3684</a:t>
                </a:r>
                <a:endParaRPr sz="1100" kern="0" cap="all" spc="0">
                  <a:solidFill>
                    <a:prstClr val="white"/>
                  </a:solidFill>
                  <a:latin typeface="Arial" panose="020B0604020202020204" pitchFamily="34" charset="0"/>
                  <a:cs typeface="Arial" panose="020B0604020202020204" pitchFamily="34" charset="0"/>
                  <a:sym typeface="Helvetica Light"/>
                </a:endParaRPr>
              </a:p>
            </p:txBody>
          </p:sp>
        </p:grpSp>
        <p:grpSp>
          <p:nvGrpSpPr>
            <p:cNvPr id="21" name="Group 20">
              <a:extLst>
                <a:ext uri="{FF2B5EF4-FFF2-40B4-BE49-F238E27FC236}">
                  <a16:creationId xmlns:a16="http://schemas.microsoft.com/office/drawing/2014/main" id="{CB0D1D30-9DBB-4DDE-B9F6-227FFF358896}"/>
                </a:ext>
              </a:extLst>
            </p:cNvPr>
            <p:cNvGrpSpPr/>
            <p:nvPr/>
          </p:nvGrpSpPr>
          <p:grpSpPr>
            <a:xfrm>
              <a:off x="8212760" y="7653517"/>
              <a:ext cx="6480750" cy="641871"/>
              <a:chOff x="2475595" y="5029250"/>
              <a:chExt cx="6480750" cy="641871"/>
            </a:xfrm>
          </p:grpSpPr>
          <p:pic>
            <p:nvPicPr>
              <p:cNvPr id="22" name="Picture 21" descr="http://icons.iconarchive.com/icons/uiconstock/socialmedia/256/Email-icon.png">
                <a:extLst>
                  <a:ext uri="{FF2B5EF4-FFF2-40B4-BE49-F238E27FC236}">
                    <a16:creationId xmlns:a16="http://schemas.microsoft.com/office/drawing/2014/main" id="{3569EC3E-350F-4AB9-8EFE-F52994DEBCC7}"/>
                  </a:ext>
                </a:extLst>
              </p:cNvPr>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2475595" y="5029250"/>
                <a:ext cx="641871" cy="641871"/>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585">
                <a:extLst>
                  <a:ext uri="{FF2B5EF4-FFF2-40B4-BE49-F238E27FC236}">
                    <a16:creationId xmlns:a16="http://schemas.microsoft.com/office/drawing/2014/main" id="{99D678ED-6474-4D68-8836-FC989D897EAC}"/>
                  </a:ext>
                </a:extLst>
              </p:cNvPr>
              <p:cNvSpPr/>
              <p:nvPr/>
            </p:nvSpPr>
            <p:spPr>
              <a:xfrm>
                <a:off x="3227189" y="5172030"/>
                <a:ext cx="5729156" cy="368948"/>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2100" hangingPunct="0"/>
                <a:r>
                  <a:rPr lang="en-GB" sz="1100" kern="0" cap="all" spc="0">
                    <a:solidFill>
                      <a:prstClr val="white"/>
                    </a:solidFill>
                    <a:latin typeface="Arial" panose="020B0604020202020204" pitchFamily="34" charset="0"/>
                    <a:cs typeface="Arial" panose="020B0604020202020204" pitchFamily="34" charset="0"/>
                    <a:sym typeface="Helvetica Light"/>
                  </a:rPr>
                  <a:t>JOSHGLENDINNING@opinium.co.uk</a:t>
                </a:r>
                <a:endParaRPr sz="1100" kern="0" cap="all" spc="0">
                  <a:solidFill>
                    <a:prstClr val="white"/>
                  </a:solidFill>
                  <a:latin typeface="Arial" panose="020B0604020202020204" pitchFamily="34" charset="0"/>
                  <a:cs typeface="Arial" panose="020B0604020202020204" pitchFamily="34" charset="0"/>
                  <a:sym typeface="Helvetica Light"/>
                </a:endParaRPr>
              </a:p>
            </p:txBody>
          </p:sp>
        </p:grpSp>
      </p:grpSp>
      <p:pic>
        <p:nvPicPr>
          <p:cNvPr id="19" name="Picture 18">
            <a:extLst>
              <a:ext uri="{FF2B5EF4-FFF2-40B4-BE49-F238E27FC236}">
                <a16:creationId xmlns:a16="http://schemas.microsoft.com/office/drawing/2014/main" id="{45BF20D2-7488-4215-9250-FFB0AE5257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32513" y="3250381"/>
            <a:ext cx="1242000" cy="1242000"/>
          </a:xfrm>
          <a:prstGeom prst="ellipse">
            <a:avLst/>
          </a:prstGeom>
        </p:spPr>
      </p:pic>
      <p:grpSp>
        <p:nvGrpSpPr>
          <p:cNvPr id="27" name="Group 26">
            <a:extLst>
              <a:ext uri="{FF2B5EF4-FFF2-40B4-BE49-F238E27FC236}">
                <a16:creationId xmlns:a16="http://schemas.microsoft.com/office/drawing/2014/main" id="{7FA2B232-1A49-4C6A-9E74-53F660C02C6A}"/>
              </a:ext>
            </a:extLst>
          </p:cNvPr>
          <p:cNvGrpSpPr/>
          <p:nvPr/>
        </p:nvGrpSpPr>
        <p:grpSpPr>
          <a:xfrm>
            <a:off x="2361926" y="3958008"/>
            <a:ext cx="3240376" cy="717073"/>
            <a:chOff x="8212760" y="6861243"/>
            <a:chExt cx="6480751" cy="1434145"/>
          </a:xfrm>
        </p:grpSpPr>
        <p:grpSp>
          <p:nvGrpSpPr>
            <p:cNvPr id="28" name="Group 27">
              <a:extLst>
                <a:ext uri="{FF2B5EF4-FFF2-40B4-BE49-F238E27FC236}">
                  <a16:creationId xmlns:a16="http://schemas.microsoft.com/office/drawing/2014/main" id="{C242D531-73FF-4285-AA4A-44F01F690784}"/>
                </a:ext>
              </a:extLst>
            </p:cNvPr>
            <p:cNvGrpSpPr/>
            <p:nvPr/>
          </p:nvGrpSpPr>
          <p:grpSpPr>
            <a:xfrm>
              <a:off x="8257101" y="6861243"/>
              <a:ext cx="3782067" cy="553188"/>
              <a:chOff x="2634746" y="4438582"/>
              <a:chExt cx="3782067" cy="553188"/>
            </a:xfrm>
          </p:grpSpPr>
          <p:pic>
            <p:nvPicPr>
              <p:cNvPr id="33" name="Picture 32" descr="http://uxrepo.com/static/icon-sets/ionicons/png32/256/000000/ios7-telephone-256-000000.png">
                <a:extLst>
                  <a:ext uri="{FF2B5EF4-FFF2-40B4-BE49-F238E27FC236}">
                    <a16:creationId xmlns:a16="http://schemas.microsoft.com/office/drawing/2014/main" id="{C67A65F3-ECC3-4E7D-A152-9D4450797CC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634746" y="4438582"/>
                <a:ext cx="553188" cy="553188"/>
              </a:xfrm>
              <a:prstGeom prst="rect">
                <a:avLst/>
              </a:prstGeom>
              <a:noFill/>
              <a:extLst>
                <a:ext uri="{909E8E84-426E-40DD-AFC4-6F175D3DCCD1}">
                  <a14:hiddenFill xmlns:a14="http://schemas.microsoft.com/office/drawing/2010/main">
                    <a:solidFill>
                      <a:srgbClr val="FFFFFF"/>
                    </a:solidFill>
                  </a14:hiddenFill>
                </a:ext>
              </a:extLst>
            </p:spPr>
          </p:pic>
          <p:sp>
            <p:nvSpPr>
              <p:cNvPr id="34" name="Shape 1585">
                <a:extLst>
                  <a:ext uri="{FF2B5EF4-FFF2-40B4-BE49-F238E27FC236}">
                    <a16:creationId xmlns:a16="http://schemas.microsoft.com/office/drawing/2014/main" id="{4E3113A5-EB74-4B85-9372-4ADB0A20EF5B}"/>
                  </a:ext>
                </a:extLst>
              </p:cNvPr>
              <p:cNvSpPr/>
              <p:nvPr/>
            </p:nvSpPr>
            <p:spPr>
              <a:xfrm>
                <a:off x="3341997" y="4530510"/>
                <a:ext cx="3074816" cy="338554"/>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2100" hangingPunct="0"/>
                <a:r>
                  <a:rPr lang="en-GB" sz="1100" kern="0" cap="all" dirty="0">
                    <a:solidFill>
                      <a:prstClr val="white"/>
                    </a:solidFill>
                    <a:latin typeface="Arial" panose="020B0604020202020204" pitchFamily="34" charset="0"/>
                    <a:cs typeface="Arial" panose="020B0604020202020204" pitchFamily="34" charset="0"/>
                    <a:sym typeface="Helvetica Light"/>
                  </a:rPr>
                  <a:t>07711 729319</a:t>
                </a:r>
                <a:endParaRPr sz="1100" kern="0" cap="all" spc="0" dirty="0">
                  <a:solidFill>
                    <a:prstClr val="white"/>
                  </a:solidFill>
                  <a:latin typeface="Arial" panose="020B0604020202020204" pitchFamily="34" charset="0"/>
                  <a:cs typeface="Arial" panose="020B0604020202020204" pitchFamily="34" charset="0"/>
                  <a:sym typeface="Helvetica Light"/>
                </a:endParaRPr>
              </a:p>
            </p:txBody>
          </p:sp>
        </p:grpSp>
        <p:grpSp>
          <p:nvGrpSpPr>
            <p:cNvPr id="29" name="Group 28">
              <a:extLst>
                <a:ext uri="{FF2B5EF4-FFF2-40B4-BE49-F238E27FC236}">
                  <a16:creationId xmlns:a16="http://schemas.microsoft.com/office/drawing/2014/main" id="{2750DAE3-F154-44E4-972B-EBB6E88A7880}"/>
                </a:ext>
              </a:extLst>
            </p:cNvPr>
            <p:cNvGrpSpPr/>
            <p:nvPr/>
          </p:nvGrpSpPr>
          <p:grpSpPr>
            <a:xfrm>
              <a:off x="8212760" y="7653517"/>
              <a:ext cx="6480751" cy="641871"/>
              <a:chOff x="2475595" y="5029250"/>
              <a:chExt cx="6480751" cy="641871"/>
            </a:xfrm>
          </p:grpSpPr>
          <p:pic>
            <p:nvPicPr>
              <p:cNvPr id="30" name="Picture 29" descr="http://icons.iconarchive.com/icons/uiconstock/socialmedia/256/Email-icon.png">
                <a:extLst>
                  <a:ext uri="{FF2B5EF4-FFF2-40B4-BE49-F238E27FC236}">
                    <a16:creationId xmlns:a16="http://schemas.microsoft.com/office/drawing/2014/main" id="{F3267BCF-EC8E-460B-8686-E5901AE77744}"/>
                  </a:ext>
                </a:extLst>
              </p:cNvPr>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2475595" y="5029250"/>
                <a:ext cx="641871" cy="641871"/>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1585">
                <a:extLst>
                  <a:ext uri="{FF2B5EF4-FFF2-40B4-BE49-F238E27FC236}">
                    <a16:creationId xmlns:a16="http://schemas.microsoft.com/office/drawing/2014/main" id="{4D94975D-F485-4646-932A-03A073FD85E1}"/>
                  </a:ext>
                </a:extLst>
              </p:cNvPr>
              <p:cNvSpPr/>
              <p:nvPr/>
            </p:nvSpPr>
            <p:spPr>
              <a:xfrm>
                <a:off x="3227189" y="5172030"/>
                <a:ext cx="5729157" cy="338554"/>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92100" hangingPunct="0"/>
                <a:r>
                  <a:rPr lang="en-GB" sz="1100" kern="0" cap="all" spc="0" dirty="0">
                    <a:solidFill>
                      <a:prstClr val="white"/>
                    </a:solidFill>
                    <a:latin typeface="Arial" panose="020B0604020202020204" pitchFamily="34" charset="0"/>
                    <a:cs typeface="Arial" panose="020B0604020202020204" pitchFamily="34" charset="0"/>
                    <a:sym typeface="Helvetica Light"/>
                  </a:rPr>
                  <a:t>MARK@JFDI.UK.COM</a:t>
                </a:r>
                <a:endParaRPr sz="1100" kern="0" cap="all" spc="0" dirty="0">
                  <a:solidFill>
                    <a:prstClr val="white"/>
                  </a:solidFill>
                  <a:latin typeface="Arial" panose="020B0604020202020204" pitchFamily="34" charset="0"/>
                  <a:cs typeface="Arial" panose="020B0604020202020204" pitchFamily="34" charset="0"/>
                  <a:sym typeface="Helvetica Light"/>
                </a:endParaRPr>
              </a:p>
            </p:txBody>
          </p:sp>
        </p:grpSp>
      </p:grpSp>
      <p:sp>
        <p:nvSpPr>
          <p:cNvPr id="3" name="TextBox 2">
            <a:extLst>
              <a:ext uri="{FF2B5EF4-FFF2-40B4-BE49-F238E27FC236}">
                <a16:creationId xmlns:a16="http://schemas.microsoft.com/office/drawing/2014/main" id="{244EB8ED-3BF3-42BE-B84E-8EAFF0FAD03E}"/>
              </a:ext>
            </a:extLst>
          </p:cNvPr>
          <p:cNvSpPr txBox="1"/>
          <p:nvPr/>
        </p:nvSpPr>
        <p:spPr>
          <a:xfrm>
            <a:off x="2406267" y="3174054"/>
            <a:ext cx="2350459" cy="769441"/>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Mark Clark</a:t>
            </a:r>
          </a:p>
          <a:p>
            <a:r>
              <a:rPr lang="en-GB" sz="1600" dirty="0">
                <a:solidFill>
                  <a:schemeClr val="bg2"/>
                </a:solidFill>
                <a:latin typeface="Arial" panose="020B0604020202020204" pitchFamily="34" charset="0"/>
                <a:cs typeface="Arial" panose="020B0604020202020204" pitchFamily="34" charset="0"/>
              </a:rPr>
              <a:t>Managing Director, </a:t>
            </a:r>
            <a:r>
              <a:rPr lang="en-GB" sz="1600" dirty="0" err="1">
                <a:solidFill>
                  <a:schemeClr val="bg2"/>
                </a:solidFill>
                <a:latin typeface="Arial" panose="020B0604020202020204" pitchFamily="34" charset="0"/>
                <a:cs typeface="Arial" panose="020B0604020202020204" pitchFamily="34" charset="0"/>
              </a:rPr>
              <a:t>jfdi</a:t>
            </a:r>
            <a:endParaRPr lang="en-GB" sz="1400" dirty="0">
              <a:solidFill>
                <a:schemeClr val="bg2"/>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2FE36D0-D0A5-4212-A80E-CACC651F84D4}"/>
              </a:ext>
            </a:extLst>
          </p:cNvPr>
          <p:cNvSpPr txBox="1"/>
          <p:nvPr/>
        </p:nvSpPr>
        <p:spPr>
          <a:xfrm>
            <a:off x="7629883" y="3188567"/>
            <a:ext cx="4311699" cy="769441"/>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Josh Glendinning</a:t>
            </a:r>
          </a:p>
          <a:p>
            <a:r>
              <a:rPr lang="en-GB" sz="1600" dirty="0">
                <a:solidFill>
                  <a:schemeClr val="bg2"/>
                </a:solidFill>
                <a:latin typeface="Arial" panose="020B0604020202020204" pitchFamily="34" charset="0"/>
                <a:cs typeface="Arial" panose="020B0604020202020204" pitchFamily="34" charset="0"/>
              </a:rPr>
              <a:t>Associate Director, Opinium</a:t>
            </a:r>
            <a:endParaRPr lang="en-GB" sz="1400" dirty="0">
              <a:solidFill>
                <a:schemeClr val="bg2"/>
              </a:solidFill>
              <a:latin typeface="Arial" panose="020B0604020202020204" pitchFamily="34" charset="0"/>
              <a:cs typeface="Arial" panose="020B0604020202020204" pitchFamily="34" charset="0"/>
            </a:endParaRPr>
          </a:p>
        </p:txBody>
      </p:sp>
      <p:pic>
        <p:nvPicPr>
          <p:cNvPr id="35" name="Picture 34" descr="Icon&#10;&#10;Description automatically generated">
            <a:extLst>
              <a:ext uri="{FF2B5EF4-FFF2-40B4-BE49-F238E27FC236}">
                <a16:creationId xmlns:a16="http://schemas.microsoft.com/office/drawing/2014/main" id="{E4C907DB-6764-4B3D-9BB5-040E32B9FBE4}"/>
              </a:ext>
            </a:extLst>
          </p:cNvPr>
          <p:cNvPicPr>
            <a:picLocks noChangeAspect="1"/>
          </p:cNvPicPr>
          <p:nvPr/>
        </p:nvPicPr>
        <p:blipFill>
          <a:blip r:embed="rId7"/>
          <a:stretch>
            <a:fillRect/>
          </a:stretch>
        </p:blipFill>
        <p:spPr>
          <a:xfrm>
            <a:off x="9785732" y="5152863"/>
            <a:ext cx="684344" cy="684518"/>
          </a:xfrm>
          <a:prstGeom prst="rect">
            <a:avLst/>
          </a:prstGeom>
        </p:spPr>
      </p:pic>
    </p:spTree>
    <p:extLst>
      <p:ext uri="{BB962C8B-B14F-4D97-AF65-F5344CB8AC3E}">
        <p14:creationId xmlns:p14="http://schemas.microsoft.com/office/powerpoint/2010/main" val="117880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16A8A-18B8-4B3D-9545-E80A2600ED30}"/>
              </a:ext>
            </a:extLst>
          </p:cNvPr>
          <p:cNvSpPr>
            <a:spLocks noGrp="1"/>
          </p:cNvSpPr>
          <p:nvPr>
            <p:ph type="title"/>
          </p:nvPr>
        </p:nvSpPr>
        <p:spPr>
          <a:xfrm>
            <a:off x="839788" y="1808163"/>
            <a:ext cx="3523816" cy="2058518"/>
          </a:xfrm>
        </p:spPr>
        <p:txBody>
          <a:bodyPr>
            <a:normAutofit fontScale="90000"/>
          </a:bodyPr>
          <a:lstStyle/>
          <a:p>
            <a:r>
              <a:rPr lang="en-GB" dirty="0"/>
              <a:t>Our fieldwork was conducted over three months at the beginning of this year</a:t>
            </a:r>
          </a:p>
        </p:txBody>
      </p:sp>
      <p:sp>
        <p:nvSpPr>
          <p:cNvPr id="5" name="Text Placeholder 4">
            <a:extLst>
              <a:ext uri="{FF2B5EF4-FFF2-40B4-BE49-F238E27FC236}">
                <a16:creationId xmlns:a16="http://schemas.microsoft.com/office/drawing/2014/main" id="{8752DF6D-8BC8-4382-886F-D15B241C5122}"/>
              </a:ext>
            </a:extLst>
          </p:cNvPr>
          <p:cNvSpPr>
            <a:spLocks noGrp="1"/>
          </p:cNvSpPr>
          <p:nvPr>
            <p:ph type="body" sz="quarter" idx="13"/>
          </p:nvPr>
        </p:nvSpPr>
        <p:spPr/>
        <p:txBody>
          <a:bodyPr/>
          <a:lstStyle/>
          <a:p>
            <a:r>
              <a:rPr lang="en-GB"/>
              <a:t>How we did it</a:t>
            </a:r>
          </a:p>
        </p:txBody>
      </p:sp>
      <p:sp>
        <p:nvSpPr>
          <p:cNvPr id="6" name="TextBox 5">
            <a:extLst>
              <a:ext uri="{FF2B5EF4-FFF2-40B4-BE49-F238E27FC236}">
                <a16:creationId xmlns:a16="http://schemas.microsoft.com/office/drawing/2014/main" id="{AE84FBA0-FF12-46AC-A0DC-59980BEE5642}"/>
              </a:ext>
            </a:extLst>
          </p:cNvPr>
          <p:cNvSpPr txBox="1"/>
          <p:nvPr/>
        </p:nvSpPr>
        <p:spPr>
          <a:xfrm>
            <a:off x="4763654" y="1408430"/>
            <a:ext cx="4357283" cy="646331"/>
          </a:xfrm>
          <a:prstGeom prst="rect">
            <a:avLst/>
          </a:prstGeom>
          <a:noFill/>
        </p:spPr>
        <p:txBody>
          <a:bodyPr wrap="none" rtlCol="0">
            <a:spAutoFit/>
          </a:bodyPr>
          <a:lstStyle/>
          <a:p>
            <a:r>
              <a:rPr lang="en-GB" sz="3600">
                <a:solidFill>
                  <a:schemeClr val="bg2"/>
                </a:solidFill>
                <a:latin typeface="Century Gothic Bold" panose="020B0702020202020204" pitchFamily="34" charset="0"/>
              </a:rPr>
              <a:t>2017: </a:t>
            </a:r>
            <a:r>
              <a:rPr lang="en-GB" sz="2800">
                <a:latin typeface="Arial" panose="020B0604020202020204" pitchFamily="34" charset="0"/>
                <a:cs typeface="Arial" panose="020B0604020202020204" pitchFamily="34" charset="0"/>
              </a:rPr>
              <a:t>March-September</a:t>
            </a:r>
            <a:endParaRPr lang="en-GB" sz="2800">
              <a:latin typeface="Century Gothic Bold" panose="020B0702020202020204" pitchFamily="34" charset="0"/>
            </a:endParaRPr>
          </a:p>
        </p:txBody>
      </p:sp>
      <p:sp>
        <p:nvSpPr>
          <p:cNvPr id="7" name="TextBox 6">
            <a:extLst>
              <a:ext uri="{FF2B5EF4-FFF2-40B4-BE49-F238E27FC236}">
                <a16:creationId xmlns:a16="http://schemas.microsoft.com/office/drawing/2014/main" id="{3C53CF9C-CDD1-4169-92D3-4ABF07F9914B}"/>
              </a:ext>
            </a:extLst>
          </p:cNvPr>
          <p:cNvSpPr txBox="1"/>
          <p:nvPr/>
        </p:nvSpPr>
        <p:spPr>
          <a:xfrm>
            <a:off x="4763654" y="2688734"/>
            <a:ext cx="3986989" cy="646331"/>
          </a:xfrm>
          <a:prstGeom prst="rect">
            <a:avLst/>
          </a:prstGeom>
          <a:noFill/>
        </p:spPr>
        <p:txBody>
          <a:bodyPr wrap="none" rtlCol="0">
            <a:spAutoFit/>
          </a:bodyPr>
          <a:lstStyle/>
          <a:p>
            <a:r>
              <a:rPr lang="en-GB" sz="3600">
                <a:solidFill>
                  <a:schemeClr val="bg2"/>
                </a:solidFill>
                <a:latin typeface="Century Gothic Bold" panose="020B0702020202020204" pitchFamily="34" charset="0"/>
              </a:rPr>
              <a:t>2018: </a:t>
            </a:r>
            <a:r>
              <a:rPr lang="en-GB" sz="2800">
                <a:latin typeface="Arial" panose="020B0604020202020204" pitchFamily="34" charset="0"/>
                <a:cs typeface="Arial" panose="020B0604020202020204" pitchFamily="34" charset="0"/>
              </a:rPr>
              <a:t>July-December </a:t>
            </a:r>
            <a:endParaRPr lang="en-GB" sz="2800">
              <a:latin typeface="Century Gothic Bold" panose="020B0702020202020204" pitchFamily="34" charset="0"/>
            </a:endParaRPr>
          </a:p>
        </p:txBody>
      </p:sp>
      <p:sp>
        <p:nvSpPr>
          <p:cNvPr id="8" name="TextBox 7">
            <a:extLst>
              <a:ext uri="{FF2B5EF4-FFF2-40B4-BE49-F238E27FC236}">
                <a16:creationId xmlns:a16="http://schemas.microsoft.com/office/drawing/2014/main" id="{BF8D824F-5C25-473F-8A30-133D320D9EF1}"/>
              </a:ext>
            </a:extLst>
          </p:cNvPr>
          <p:cNvSpPr txBox="1"/>
          <p:nvPr/>
        </p:nvSpPr>
        <p:spPr>
          <a:xfrm>
            <a:off x="4763654" y="3969038"/>
            <a:ext cx="5017720" cy="646331"/>
          </a:xfrm>
          <a:prstGeom prst="rect">
            <a:avLst/>
          </a:prstGeom>
          <a:noFill/>
        </p:spPr>
        <p:txBody>
          <a:bodyPr wrap="none" rtlCol="0">
            <a:spAutoFit/>
          </a:bodyPr>
          <a:lstStyle/>
          <a:p>
            <a:r>
              <a:rPr lang="en-GB" sz="3600">
                <a:solidFill>
                  <a:schemeClr val="bg2"/>
                </a:solidFill>
                <a:latin typeface="Century Gothic Bold" panose="020B0702020202020204" pitchFamily="34" charset="0"/>
              </a:rPr>
              <a:t>2019: </a:t>
            </a:r>
            <a:r>
              <a:rPr lang="en-GB" sz="2800">
                <a:latin typeface="Arial" panose="020B0604020202020204" pitchFamily="34" charset="0"/>
                <a:cs typeface="Arial" panose="020B0604020202020204" pitchFamily="34" charset="0"/>
              </a:rPr>
              <a:t>September-December</a:t>
            </a:r>
            <a:endParaRPr lang="en-GB" sz="2800">
              <a:latin typeface="Century Gothic Bold" panose="020B0702020202020204" pitchFamily="34" charset="0"/>
            </a:endParaRPr>
          </a:p>
        </p:txBody>
      </p:sp>
      <p:sp>
        <p:nvSpPr>
          <p:cNvPr id="9" name="TextBox 8">
            <a:extLst>
              <a:ext uri="{FF2B5EF4-FFF2-40B4-BE49-F238E27FC236}">
                <a16:creationId xmlns:a16="http://schemas.microsoft.com/office/drawing/2014/main" id="{E3DA1828-9C08-4988-8B3E-6846FDA912C4}"/>
              </a:ext>
            </a:extLst>
          </p:cNvPr>
          <p:cNvSpPr txBox="1"/>
          <p:nvPr/>
        </p:nvSpPr>
        <p:spPr>
          <a:xfrm>
            <a:off x="4763654" y="5249342"/>
            <a:ext cx="4778872" cy="646331"/>
          </a:xfrm>
          <a:prstGeom prst="rect">
            <a:avLst/>
          </a:prstGeom>
          <a:noFill/>
        </p:spPr>
        <p:txBody>
          <a:bodyPr wrap="none" rtlCol="0">
            <a:spAutoFit/>
          </a:bodyPr>
          <a:lstStyle/>
          <a:p>
            <a:r>
              <a:rPr lang="en-GB" sz="3600" dirty="0">
                <a:solidFill>
                  <a:schemeClr val="bg2"/>
                </a:solidFill>
                <a:latin typeface="Century Gothic Bold" panose="020B0702020202020204" pitchFamily="34" charset="0"/>
              </a:rPr>
              <a:t>2020: </a:t>
            </a:r>
            <a:r>
              <a:rPr lang="en-GB" sz="2800" dirty="0">
                <a:latin typeface="Arial" panose="020B0604020202020204" pitchFamily="34" charset="0"/>
                <a:cs typeface="Arial" panose="020B0604020202020204" pitchFamily="34" charset="0"/>
              </a:rPr>
              <a:t>January-March 2021</a:t>
            </a:r>
            <a:endParaRPr lang="en-GB" sz="2800" dirty="0">
              <a:latin typeface="Century Gothic Bold" panose="020B0702020202020204" pitchFamily="34" charset="0"/>
            </a:endParaRPr>
          </a:p>
        </p:txBody>
      </p:sp>
    </p:spTree>
    <p:extLst>
      <p:ext uri="{BB962C8B-B14F-4D97-AF65-F5344CB8AC3E}">
        <p14:creationId xmlns:p14="http://schemas.microsoft.com/office/powerpoint/2010/main" val="351247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4909-F4BB-4097-B21E-E78548141FF0}"/>
              </a:ext>
            </a:extLst>
          </p:cNvPr>
          <p:cNvSpPr>
            <a:spLocks noGrp="1"/>
          </p:cNvSpPr>
          <p:nvPr>
            <p:ph type="title"/>
          </p:nvPr>
        </p:nvSpPr>
        <p:spPr/>
        <p:txBody>
          <a:bodyPr>
            <a:normAutofit fontScale="90000"/>
          </a:bodyPr>
          <a:lstStyle/>
          <a:p>
            <a:r>
              <a:rPr lang="en-GB"/>
              <a:t>This year’s survey had a slightly smaller pool of respondents compared to previous years</a:t>
            </a:r>
          </a:p>
        </p:txBody>
      </p:sp>
      <p:sp>
        <p:nvSpPr>
          <p:cNvPr id="4" name="Footer Placeholder 3">
            <a:extLst>
              <a:ext uri="{FF2B5EF4-FFF2-40B4-BE49-F238E27FC236}">
                <a16:creationId xmlns:a16="http://schemas.microsoft.com/office/drawing/2014/main" id="{313CD61E-6085-421D-A7AF-6602B7B66ACA}"/>
              </a:ext>
            </a:extLst>
          </p:cNvPr>
          <p:cNvSpPr>
            <a:spLocks noGrp="1"/>
          </p:cNvSpPr>
          <p:nvPr>
            <p:ph type="ftr" sz="quarter" idx="11"/>
          </p:nvPr>
        </p:nvSpPr>
        <p:spPr/>
        <p:txBody>
          <a:bodyPr/>
          <a:lstStyle/>
          <a:p>
            <a:fld id="{A06387B2-7A61-DC40-A17B-3BFC5FA5102E}" type="slidenum">
              <a:rPr lang="en-GB"/>
              <a:pPr/>
              <a:t>5</a:t>
            </a:fld>
            <a:endParaRPr lang="en-GB"/>
          </a:p>
        </p:txBody>
      </p:sp>
      <p:sp>
        <p:nvSpPr>
          <p:cNvPr id="5" name="Text Placeholder 4">
            <a:extLst>
              <a:ext uri="{FF2B5EF4-FFF2-40B4-BE49-F238E27FC236}">
                <a16:creationId xmlns:a16="http://schemas.microsoft.com/office/drawing/2014/main" id="{B95C4BBA-A05A-47F2-A7A0-32851B35959F}"/>
              </a:ext>
            </a:extLst>
          </p:cNvPr>
          <p:cNvSpPr>
            <a:spLocks noGrp="1"/>
          </p:cNvSpPr>
          <p:nvPr>
            <p:ph type="body" sz="quarter" idx="13"/>
          </p:nvPr>
        </p:nvSpPr>
        <p:spPr/>
        <p:txBody>
          <a:bodyPr/>
          <a:lstStyle/>
          <a:p>
            <a:r>
              <a:rPr lang="en-GB"/>
              <a:t>How we did it</a:t>
            </a:r>
          </a:p>
        </p:txBody>
      </p:sp>
      <p:graphicFrame>
        <p:nvGraphicFramePr>
          <p:cNvPr id="6" name="Content Placeholder 8">
            <a:extLst>
              <a:ext uri="{FF2B5EF4-FFF2-40B4-BE49-F238E27FC236}">
                <a16:creationId xmlns:a16="http://schemas.microsoft.com/office/drawing/2014/main" id="{356956CA-E8FE-4889-AD58-24F348904337}"/>
              </a:ext>
            </a:extLst>
          </p:cNvPr>
          <p:cNvGraphicFramePr>
            <a:graphicFrameLocks/>
          </p:cNvGraphicFramePr>
          <p:nvPr>
            <p:extLst>
              <p:ext uri="{D42A27DB-BD31-4B8C-83A1-F6EECF244321}">
                <p14:modId xmlns:p14="http://schemas.microsoft.com/office/powerpoint/2010/main" val="949035861"/>
              </p:ext>
            </p:extLst>
          </p:nvPr>
        </p:nvGraphicFramePr>
        <p:xfrm>
          <a:off x="3840480" y="2648872"/>
          <a:ext cx="4225988" cy="36963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1A09F1D-3933-4518-8A68-BB2AA4C8BEA6}"/>
              </a:ext>
            </a:extLst>
          </p:cNvPr>
          <p:cNvSpPr txBox="1"/>
          <p:nvPr/>
        </p:nvSpPr>
        <p:spPr>
          <a:xfrm>
            <a:off x="4103114" y="1808163"/>
            <a:ext cx="4995166" cy="830997"/>
          </a:xfrm>
          <a:prstGeom prst="rect">
            <a:avLst/>
          </a:prstGeom>
          <a:noFill/>
        </p:spPr>
        <p:txBody>
          <a:bodyPr wrap="square" rtlCol="0">
            <a:spAutoFit/>
          </a:bodyPr>
          <a:lstStyle/>
          <a:p>
            <a:r>
              <a:rPr lang="en-GB" sz="2400" b="1">
                <a:solidFill>
                  <a:schemeClr val="accent1"/>
                </a:solidFill>
                <a:latin typeface="Century Gothic" panose="020B0502020202020204" pitchFamily="34" charset="0"/>
              </a:rPr>
              <a:t>2021: 74 new business respondents</a:t>
            </a:r>
          </a:p>
        </p:txBody>
      </p:sp>
    </p:spTree>
    <p:extLst>
      <p:ext uri="{BB962C8B-B14F-4D97-AF65-F5344CB8AC3E}">
        <p14:creationId xmlns:p14="http://schemas.microsoft.com/office/powerpoint/2010/main" val="239760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4909-F4BB-4097-B21E-E78548141FF0}"/>
              </a:ext>
            </a:extLst>
          </p:cNvPr>
          <p:cNvSpPr>
            <a:spLocks noGrp="1"/>
          </p:cNvSpPr>
          <p:nvPr>
            <p:ph type="title"/>
          </p:nvPr>
        </p:nvSpPr>
        <p:spPr>
          <a:xfrm>
            <a:off x="838200" y="365125"/>
            <a:ext cx="7277100" cy="941161"/>
          </a:xfrm>
        </p:spPr>
        <p:txBody>
          <a:bodyPr>
            <a:normAutofit fontScale="90000"/>
          </a:bodyPr>
          <a:lstStyle/>
          <a:p>
            <a:r>
              <a:rPr lang="en-GB"/>
              <a:t>Most respondents were senior, and covered all agency sizes</a:t>
            </a:r>
          </a:p>
        </p:txBody>
      </p:sp>
      <p:sp>
        <p:nvSpPr>
          <p:cNvPr id="4" name="Footer Placeholder 3">
            <a:extLst>
              <a:ext uri="{FF2B5EF4-FFF2-40B4-BE49-F238E27FC236}">
                <a16:creationId xmlns:a16="http://schemas.microsoft.com/office/drawing/2014/main" id="{313CD61E-6085-421D-A7AF-6602B7B66ACA}"/>
              </a:ext>
            </a:extLst>
          </p:cNvPr>
          <p:cNvSpPr>
            <a:spLocks noGrp="1"/>
          </p:cNvSpPr>
          <p:nvPr>
            <p:ph type="ftr" sz="quarter" idx="11"/>
          </p:nvPr>
        </p:nvSpPr>
        <p:spPr/>
        <p:txBody>
          <a:bodyPr/>
          <a:lstStyle/>
          <a:p>
            <a:fld id="{A06387B2-7A61-DC40-A17B-3BFC5FA5102E}" type="slidenum">
              <a:rPr lang="en-GB"/>
              <a:pPr/>
              <a:t>6</a:t>
            </a:fld>
            <a:endParaRPr lang="en-GB"/>
          </a:p>
        </p:txBody>
      </p:sp>
      <p:sp>
        <p:nvSpPr>
          <p:cNvPr id="5" name="Text Placeholder 4">
            <a:extLst>
              <a:ext uri="{FF2B5EF4-FFF2-40B4-BE49-F238E27FC236}">
                <a16:creationId xmlns:a16="http://schemas.microsoft.com/office/drawing/2014/main" id="{B95C4BBA-A05A-47F2-A7A0-32851B35959F}"/>
              </a:ext>
            </a:extLst>
          </p:cNvPr>
          <p:cNvSpPr>
            <a:spLocks noGrp="1"/>
          </p:cNvSpPr>
          <p:nvPr>
            <p:ph type="body" sz="quarter" idx="13"/>
          </p:nvPr>
        </p:nvSpPr>
        <p:spPr/>
        <p:txBody>
          <a:bodyPr/>
          <a:lstStyle/>
          <a:p>
            <a:r>
              <a:rPr lang="en-GB"/>
              <a:t>How we did it</a:t>
            </a:r>
          </a:p>
        </p:txBody>
      </p:sp>
      <p:graphicFrame>
        <p:nvGraphicFramePr>
          <p:cNvPr id="36" name="Content Placeholder 8">
            <a:extLst>
              <a:ext uri="{FF2B5EF4-FFF2-40B4-BE49-F238E27FC236}">
                <a16:creationId xmlns:a16="http://schemas.microsoft.com/office/drawing/2014/main" id="{7FD2EF6C-5ED1-4EC3-990A-68463424C7F0}"/>
              </a:ext>
            </a:extLst>
          </p:cNvPr>
          <p:cNvGraphicFramePr>
            <a:graphicFrameLocks/>
          </p:cNvGraphicFramePr>
          <p:nvPr>
            <p:extLst>
              <p:ext uri="{D42A27DB-BD31-4B8C-83A1-F6EECF244321}">
                <p14:modId xmlns:p14="http://schemas.microsoft.com/office/powerpoint/2010/main" val="893179025"/>
              </p:ext>
            </p:extLst>
          </p:nvPr>
        </p:nvGraphicFramePr>
        <p:xfrm>
          <a:off x="827028" y="3204832"/>
          <a:ext cx="4192486" cy="324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3517C55-6FC7-4D6B-A60E-29E7F689EFA2}"/>
              </a:ext>
            </a:extLst>
          </p:cNvPr>
          <p:cNvGrpSpPr/>
          <p:nvPr/>
        </p:nvGrpSpPr>
        <p:grpSpPr>
          <a:xfrm>
            <a:off x="1800026" y="2226498"/>
            <a:ext cx="2990588" cy="941003"/>
            <a:chOff x="2211471" y="2226498"/>
            <a:chExt cx="2990588" cy="941003"/>
          </a:xfrm>
        </p:grpSpPr>
        <p:sp>
          <p:nvSpPr>
            <p:cNvPr id="38" name="TextBox 37">
              <a:extLst>
                <a:ext uri="{FF2B5EF4-FFF2-40B4-BE49-F238E27FC236}">
                  <a16:creationId xmlns:a16="http://schemas.microsoft.com/office/drawing/2014/main" id="{70291D0A-E761-4EE8-A26A-FF9FF93C5E4D}"/>
                </a:ext>
              </a:extLst>
            </p:cNvPr>
            <p:cNvSpPr txBox="1"/>
            <p:nvPr/>
          </p:nvSpPr>
          <p:spPr>
            <a:xfrm>
              <a:off x="2408640" y="2226498"/>
              <a:ext cx="700833" cy="646331"/>
            </a:xfrm>
            <a:prstGeom prst="rect">
              <a:avLst/>
            </a:prstGeom>
            <a:noFill/>
          </p:spPr>
          <p:txBody>
            <a:bodyPr wrap="none" rtlCol="0">
              <a:spAutoFit/>
            </a:bodyPr>
            <a:lstStyle/>
            <a:p>
              <a:r>
                <a:rPr lang="en-GB" sz="3600" b="1">
                  <a:solidFill>
                    <a:srgbClr val="00BCF2"/>
                  </a:solidFill>
                  <a:latin typeface="Century Gothic" panose="020B0502020202020204" pitchFamily="34" charset="0"/>
                </a:rPr>
                <a:t>11</a:t>
              </a:r>
            </a:p>
          </p:txBody>
        </p:sp>
        <p:sp>
          <p:nvSpPr>
            <p:cNvPr id="39" name="TextBox 38">
              <a:extLst>
                <a:ext uri="{FF2B5EF4-FFF2-40B4-BE49-F238E27FC236}">
                  <a16:creationId xmlns:a16="http://schemas.microsoft.com/office/drawing/2014/main" id="{3B5DACE2-FF62-4CE8-B5A7-7CF1AE084495}"/>
                </a:ext>
              </a:extLst>
            </p:cNvPr>
            <p:cNvSpPr txBox="1"/>
            <p:nvPr/>
          </p:nvSpPr>
          <p:spPr>
            <a:xfrm>
              <a:off x="3877916" y="2226498"/>
              <a:ext cx="700833" cy="646331"/>
            </a:xfrm>
            <a:prstGeom prst="rect">
              <a:avLst/>
            </a:prstGeom>
            <a:noFill/>
          </p:spPr>
          <p:txBody>
            <a:bodyPr wrap="none" rtlCol="0">
              <a:spAutoFit/>
            </a:bodyPr>
            <a:lstStyle/>
            <a:p>
              <a:r>
                <a:rPr lang="en-GB" sz="3600" b="1">
                  <a:solidFill>
                    <a:schemeClr val="bg2">
                      <a:lumMod val="75000"/>
                    </a:schemeClr>
                  </a:solidFill>
                  <a:latin typeface="Century Gothic" panose="020B0502020202020204" pitchFamily="34" charset="0"/>
                </a:rPr>
                <a:t>63</a:t>
              </a:r>
            </a:p>
          </p:txBody>
        </p:sp>
        <p:sp>
          <p:nvSpPr>
            <p:cNvPr id="41" name="TextBox 40">
              <a:extLst>
                <a:ext uri="{FF2B5EF4-FFF2-40B4-BE49-F238E27FC236}">
                  <a16:creationId xmlns:a16="http://schemas.microsoft.com/office/drawing/2014/main" id="{9BAC43AC-6E7D-4E1D-9F67-4468548B9ABA}"/>
                </a:ext>
              </a:extLst>
            </p:cNvPr>
            <p:cNvSpPr txBox="1"/>
            <p:nvPr/>
          </p:nvSpPr>
          <p:spPr>
            <a:xfrm>
              <a:off x="2211471" y="2828947"/>
              <a:ext cx="994183" cy="338554"/>
            </a:xfrm>
            <a:prstGeom prst="rect">
              <a:avLst/>
            </a:prstGeom>
            <a:noFill/>
          </p:spPr>
          <p:txBody>
            <a:bodyPr wrap="none" rtlCol="0">
              <a:spAutoFit/>
            </a:bodyPr>
            <a:lstStyle/>
            <a:p>
              <a:r>
                <a:rPr lang="en-GB" sz="1600">
                  <a:solidFill>
                    <a:srgbClr val="5B645F"/>
                  </a:solidFill>
                  <a:latin typeface="Arial" panose="020B0604020202020204"/>
                </a:rPr>
                <a:t>Manager</a:t>
              </a:r>
            </a:p>
          </p:txBody>
        </p:sp>
        <p:sp>
          <p:nvSpPr>
            <p:cNvPr id="42" name="TextBox 41">
              <a:extLst>
                <a:ext uri="{FF2B5EF4-FFF2-40B4-BE49-F238E27FC236}">
                  <a16:creationId xmlns:a16="http://schemas.microsoft.com/office/drawing/2014/main" id="{C3A0F68A-8A8A-4E74-A4CA-1868756EB68F}"/>
                </a:ext>
              </a:extLst>
            </p:cNvPr>
            <p:cNvSpPr txBox="1"/>
            <p:nvPr/>
          </p:nvSpPr>
          <p:spPr>
            <a:xfrm>
              <a:off x="3238060" y="2828947"/>
              <a:ext cx="1963999" cy="338554"/>
            </a:xfrm>
            <a:prstGeom prst="rect">
              <a:avLst/>
            </a:prstGeom>
            <a:noFill/>
          </p:spPr>
          <p:txBody>
            <a:bodyPr wrap="none" rtlCol="0">
              <a:spAutoFit/>
            </a:bodyPr>
            <a:lstStyle/>
            <a:p>
              <a:r>
                <a:rPr lang="en-GB" sz="1600">
                  <a:solidFill>
                    <a:srgbClr val="5B645F"/>
                  </a:solidFill>
                  <a:latin typeface="Arial" panose="020B0604020202020204"/>
                </a:rPr>
                <a:t>Senior </a:t>
              </a:r>
              <a:r>
                <a:rPr lang="en-GB" sz="1600" err="1">
                  <a:solidFill>
                    <a:srgbClr val="5B645F"/>
                  </a:solidFill>
                  <a:latin typeface="Arial" panose="020B0604020202020204"/>
                </a:rPr>
                <a:t>Mgr</a:t>
              </a:r>
              <a:r>
                <a:rPr lang="en-GB" sz="1600">
                  <a:solidFill>
                    <a:srgbClr val="5B645F"/>
                  </a:solidFill>
                  <a:latin typeface="Arial" panose="020B0604020202020204"/>
                </a:rPr>
                <a:t>/Director</a:t>
              </a:r>
            </a:p>
          </p:txBody>
        </p:sp>
      </p:grpSp>
      <p:sp>
        <p:nvSpPr>
          <p:cNvPr id="43" name="TextBox 8">
            <a:extLst>
              <a:ext uri="{FF2B5EF4-FFF2-40B4-BE49-F238E27FC236}">
                <a16:creationId xmlns:a16="http://schemas.microsoft.com/office/drawing/2014/main" id="{26916265-4C2E-49D9-85FA-C57588A6E16B}"/>
              </a:ext>
            </a:extLst>
          </p:cNvPr>
          <p:cNvSpPr txBox="1"/>
          <p:nvPr/>
        </p:nvSpPr>
        <p:spPr>
          <a:xfrm>
            <a:off x="839788" y="6356350"/>
            <a:ext cx="48935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2"/>
                </a:solidFill>
                <a:latin typeface="Arial" panose="020B0604020202020204"/>
              </a:rPr>
              <a:t>D3 Seniority: D4 How many staff does your agency employ?</a:t>
            </a:r>
          </a:p>
          <a:p>
            <a:r>
              <a:rPr lang="en-US" sz="800">
                <a:solidFill>
                  <a:schemeClr val="tx2"/>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(2020 – 74 new business directors) </a:t>
            </a:r>
            <a:endParaRPr lang="en-GB" sz="800">
              <a:solidFill>
                <a:schemeClr val="tx2"/>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98AFC61-1FB4-4779-9EC7-E1824467670D}"/>
              </a:ext>
            </a:extLst>
          </p:cNvPr>
          <p:cNvSpPr txBox="1"/>
          <p:nvPr/>
        </p:nvSpPr>
        <p:spPr>
          <a:xfrm>
            <a:off x="1870892" y="1855376"/>
            <a:ext cx="2848857" cy="369332"/>
          </a:xfrm>
          <a:prstGeom prst="rect">
            <a:avLst/>
          </a:prstGeom>
          <a:noFill/>
        </p:spPr>
        <p:txBody>
          <a:bodyPr wrap="none" rtlCol="0">
            <a:spAutoFit/>
          </a:bodyPr>
          <a:lstStyle/>
          <a:p>
            <a:r>
              <a:rPr lang="en-GB" b="1">
                <a:latin typeface="Century Gothic" panose="020B0502020202020204" pitchFamily="34" charset="0"/>
              </a:rPr>
              <a:t>Respondents by job title</a:t>
            </a:r>
          </a:p>
        </p:txBody>
      </p:sp>
      <p:graphicFrame>
        <p:nvGraphicFramePr>
          <p:cNvPr id="45" name="Content Placeholder 8">
            <a:extLst>
              <a:ext uri="{FF2B5EF4-FFF2-40B4-BE49-F238E27FC236}">
                <a16:creationId xmlns:a16="http://schemas.microsoft.com/office/drawing/2014/main" id="{F141E797-F0A1-4BC2-97BA-6E8C538647A6}"/>
              </a:ext>
            </a:extLst>
          </p:cNvPr>
          <p:cNvGraphicFramePr>
            <a:graphicFrameLocks/>
          </p:cNvGraphicFramePr>
          <p:nvPr>
            <p:extLst>
              <p:ext uri="{D42A27DB-BD31-4B8C-83A1-F6EECF244321}">
                <p14:modId xmlns:p14="http://schemas.microsoft.com/office/powerpoint/2010/main" val="1934275165"/>
              </p:ext>
            </p:extLst>
          </p:nvPr>
        </p:nvGraphicFramePr>
        <p:xfrm>
          <a:off x="6458713" y="3189389"/>
          <a:ext cx="3731767"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AA1AB541-A8C3-4D88-8DAB-4840DB599B81}"/>
              </a:ext>
            </a:extLst>
          </p:cNvPr>
          <p:cNvSpPr txBox="1"/>
          <p:nvPr/>
        </p:nvSpPr>
        <p:spPr>
          <a:xfrm>
            <a:off x="6921550" y="2321425"/>
            <a:ext cx="700833" cy="646331"/>
          </a:xfrm>
          <a:prstGeom prst="rect">
            <a:avLst/>
          </a:prstGeom>
          <a:noFill/>
        </p:spPr>
        <p:txBody>
          <a:bodyPr wrap="none" rtlCol="0">
            <a:spAutoFit/>
          </a:bodyPr>
          <a:lstStyle/>
          <a:p>
            <a:r>
              <a:rPr lang="en-GB" sz="3600" b="1">
                <a:solidFill>
                  <a:srgbClr val="40BAAE"/>
                </a:solidFill>
                <a:latin typeface="Century Gothic" panose="020B0502020202020204" pitchFamily="34" charset="0"/>
              </a:rPr>
              <a:t>46</a:t>
            </a:r>
          </a:p>
        </p:txBody>
      </p:sp>
      <p:sp>
        <p:nvSpPr>
          <p:cNvPr id="47" name="TextBox 46">
            <a:extLst>
              <a:ext uri="{FF2B5EF4-FFF2-40B4-BE49-F238E27FC236}">
                <a16:creationId xmlns:a16="http://schemas.microsoft.com/office/drawing/2014/main" id="{C61A7BF1-C014-46C5-AE7F-9E62ED39F5CB}"/>
              </a:ext>
            </a:extLst>
          </p:cNvPr>
          <p:cNvSpPr txBox="1"/>
          <p:nvPr/>
        </p:nvSpPr>
        <p:spPr>
          <a:xfrm>
            <a:off x="6605759" y="2923874"/>
            <a:ext cx="1204176" cy="338554"/>
          </a:xfrm>
          <a:prstGeom prst="rect">
            <a:avLst/>
          </a:prstGeom>
          <a:noFill/>
        </p:spPr>
        <p:txBody>
          <a:bodyPr wrap="none" rtlCol="0">
            <a:spAutoFit/>
          </a:bodyPr>
          <a:lstStyle/>
          <a:p>
            <a:r>
              <a:rPr lang="en-GB" sz="1600">
                <a:solidFill>
                  <a:srgbClr val="5B645F"/>
                </a:solidFill>
                <a:latin typeface="Arial" panose="020B0604020202020204"/>
              </a:rPr>
              <a:t>&lt;50 people</a:t>
            </a:r>
          </a:p>
        </p:txBody>
      </p:sp>
      <p:sp>
        <p:nvSpPr>
          <p:cNvPr id="48" name="TextBox 47">
            <a:extLst>
              <a:ext uri="{FF2B5EF4-FFF2-40B4-BE49-F238E27FC236}">
                <a16:creationId xmlns:a16="http://schemas.microsoft.com/office/drawing/2014/main" id="{A9DF2A16-29C1-403B-AD45-9699804625CB}"/>
              </a:ext>
            </a:extLst>
          </p:cNvPr>
          <p:cNvSpPr txBox="1"/>
          <p:nvPr/>
        </p:nvSpPr>
        <p:spPr>
          <a:xfrm>
            <a:off x="8466908" y="2321425"/>
            <a:ext cx="700833" cy="646331"/>
          </a:xfrm>
          <a:prstGeom prst="rect">
            <a:avLst/>
          </a:prstGeom>
          <a:noFill/>
        </p:spPr>
        <p:txBody>
          <a:bodyPr wrap="none" rtlCol="0">
            <a:spAutoFit/>
          </a:bodyPr>
          <a:lstStyle/>
          <a:p>
            <a:r>
              <a:rPr lang="en-GB" sz="3600" b="1">
                <a:solidFill>
                  <a:srgbClr val="F84CBC"/>
                </a:solidFill>
                <a:latin typeface="Century Gothic" panose="020B0502020202020204" pitchFamily="34" charset="0"/>
              </a:rPr>
              <a:t>22</a:t>
            </a:r>
          </a:p>
        </p:txBody>
      </p:sp>
      <p:sp>
        <p:nvSpPr>
          <p:cNvPr id="49" name="TextBox 48">
            <a:extLst>
              <a:ext uri="{FF2B5EF4-FFF2-40B4-BE49-F238E27FC236}">
                <a16:creationId xmlns:a16="http://schemas.microsoft.com/office/drawing/2014/main" id="{2B4F83E0-48B1-4509-A4FD-F74877A5C0E9}"/>
              </a:ext>
            </a:extLst>
          </p:cNvPr>
          <p:cNvSpPr txBox="1"/>
          <p:nvPr/>
        </p:nvSpPr>
        <p:spPr>
          <a:xfrm>
            <a:off x="8365918" y="2923874"/>
            <a:ext cx="902811" cy="338554"/>
          </a:xfrm>
          <a:prstGeom prst="rect">
            <a:avLst/>
          </a:prstGeom>
          <a:noFill/>
        </p:spPr>
        <p:txBody>
          <a:bodyPr wrap="square" rtlCol="0">
            <a:spAutoFit/>
          </a:bodyPr>
          <a:lstStyle/>
          <a:p>
            <a:r>
              <a:rPr lang="en-GB" sz="1600">
                <a:solidFill>
                  <a:srgbClr val="5B645F"/>
                </a:solidFill>
                <a:latin typeface="Arial" panose="020B0604020202020204"/>
              </a:rPr>
              <a:t>50-150</a:t>
            </a:r>
          </a:p>
        </p:txBody>
      </p:sp>
      <p:sp>
        <p:nvSpPr>
          <p:cNvPr id="50" name="TextBox 49">
            <a:extLst>
              <a:ext uri="{FF2B5EF4-FFF2-40B4-BE49-F238E27FC236}">
                <a16:creationId xmlns:a16="http://schemas.microsoft.com/office/drawing/2014/main" id="{800F6673-97DE-4865-BDD0-4740C544CEF4}"/>
              </a:ext>
            </a:extLst>
          </p:cNvPr>
          <p:cNvSpPr txBox="1"/>
          <p:nvPr/>
        </p:nvSpPr>
        <p:spPr>
          <a:xfrm>
            <a:off x="9649886" y="2321425"/>
            <a:ext cx="442750" cy="646331"/>
          </a:xfrm>
          <a:prstGeom prst="rect">
            <a:avLst/>
          </a:prstGeom>
          <a:noFill/>
        </p:spPr>
        <p:txBody>
          <a:bodyPr wrap="none" rtlCol="0">
            <a:spAutoFit/>
          </a:bodyPr>
          <a:lstStyle/>
          <a:p>
            <a:r>
              <a:rPr lang="en-GB" sz="3600" b="1">
                <a:solidFill>
                  <a:srgbClr val="00BCF2"/>
                </a:solidFill>
                <a:latin typeface="Century Gothic" panose="020B0502020202020204" pitchFamily="34" charset="0"/>
              </a:rPr>
              <a:t>6</a:t>
            </a:r>
          </a:p>
        </p:txBody>
      </p:sp>
      <p:sp>
        <p:nvSpPr>
          <p:cNvPr id="51" name="TextBox 50">
            <a:extLst>
              <a:ext uri="{FF2B5EF4-FFF2-40B4-BE49-F238E27FC236}">
                <a16:creationId xmlns:a16="http://schemas.microsoft.com/office/drawing/2014/main" id="{AF1DEF82-6422-4E27-89C6-4D74E89A0D5A}"/>
              </a:ext>
            </a:extLst>
          </p:cNvPr>
          <p:cNvSpPr txBox="1"/>
          <p:nvPr/>
        </p:nvSpPr>
        <p:spPr>
          <a:xfrm>
            <a:off x="9269974" y="2923874"/>
            <a:ext cx="1317990" cy="338554"/>
          </a:xfrm>
          <a:prstGeom prst="rect">
            <a:avLst/>
          </a:prstGeom>
          <a:noFill/>
        </p:spPr>
        <p:txBody>
          <a:bodyPr wrap="none" rtlCol="0">
            <a:spAutoFit/>
          </a:bodyPr>
          <a:lstStyle/>
          <a:p>
            <a:r>
              <a:rPr lang="en-GB" sz="1600">
                <a:solidFill>
                  <a:srgbClr val="5B645F"/>
                </a:solidFill>
                <a:latin typeface="Arial" panose="020B0604020202020204"/>
              </a:rPr>
              <a:t>&gt;150 people</a:t>
            </a:r>
          </a:p>
        </p:txBody>
      </p:sp>
      <p:sp>
        <p:nvSpPr>
          <p:cNvPr id="52" name="TextBox 51">
            <a:extLst>
              <a:ext uri="{FF2B5EF4-FFF2-40B4-BE49-F238E27FC236}">
                <a16:creationId xmlns:a16="http://schemas.microsoft.com/office/drawing/2014/main" id="{B1CBA24C-6A04-4545-A0D2-E2B333D8327B}"/>
              </a:ext>
            </a:extLst>
          </p:cNvPr>
          <p:cNvSpPr txBox="1"/>
          <p:nvPr/>
        </p:nvSpPr>
        <p:spPr>
          <a:xfrm>
            <a:off x="7054130" y="1855376"/>
            <a:ext cx="3374642" cy="369332"/>
          </a:xfrm>
          <a:prstGeom prst="rect">
            <a:avLst/>
          </a:prstGeom>
          <a:noFill/>
        </p:spPr>
        <p:txBody>
          <a:bodyPr wrap="none" rtlCol="0">
            <a:spAutoFit/>
          </a:bodyPr>
          <a:lstStyle/>
          <a:p>
            <a:r>
              <a:rPr lang="en-GB" b="1">
                <a:latin typeface="Century Gothic" panose="020B0502020202020204" pitchFamily="34" charset="0"/>
              </a:rPr>
              <a:t>Respondents by agency size</a:t>
            </a:r>
          </a:p>
        </p:txBody>
      </p:sp>
    </p:spTree>
    <p:extLst>
      <p:ext uri="{BB962C8B-B14F-4D97-AF65-F5344CB8AC3E}">
        <p14:creationId xmlns:p14="http://schemas.microsoft.com/office/powerpoint/2010/main" val="344949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3CD61E-6085-421D-A7AF-6602B7B66ACA}"/>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B95C4BBA-A05A-47F2-A7A0-32851B35959F}"/>
              </a:ext>
            </a:extLst>
          </p:cNvPr>
          <p:cNvSpPr>
            <a:spLocks noGrp="1"/>
          </p:cNvSpPr>
          <p:nvPr>
            <p:ph type="body" sz="quarter" idx="13"/>
          </p:nvPr>
        </p:nvSpPr>
        <p:spPr/>
        <p:txBody>
          <a:bodyPr/>
          <a:lstStyle/>
          <a:p>
            <a:r>
              <a:rPr lang="en-GB"/>
              <a:t>How we did it</a:t>
            </a:r>
          </a:p>
        </p:txBody>
      </p:sp>
      <p:sp>
        <p:nvSpPr>
          <p:cNvPr id="27" name="Title 1">
            <a:extLst>
              <a:ext uri="{FF2B5EF4-FFF2-40B4-BE49-F238E27FC236}">
                <a16:creationId xmlns:a16="http://schemas.microsoft.com/office/drawing/2014/main" id="{7889D2D2-6DD5-4FBD-A5B3-0CACA1045D73}"/>
              </a:ext>
            </a:extLst>
          </p:cNvPr>
          <p:cNvSpPr txBox="1">
            <a:spLocks/>
          </p:cNvSpPr>
          <p:nvPr/>
        </p:nvSpPr>
        <p:spPr>
          <a:xfrm>
            <a:off x="838200" y="365125"/>
            <a:ext cx="8810625" cy="941161"/>
          </a:xfrm>
          <a:prstGeom prst="rect">
            <a:avLst/>
          </a:prstGeom>
        </p:spPr>
        <p:txBody>
          <a:bodyPr vert="horz" lIns="0" tIns="46800" rIns="0" bIns="45720" rtlCol="0" anchor="b" anchorCtr="0">
            <a:normAutofit fontScale="97500" lnSpcReduction="10000"/>
          </a:bodyPr>
          <a:lst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B645F"/>
                </a:solidFill>
                <a:effectLst/>
                <a:uLnTx/>
                <a:uFillTx/>
                <a:latin typeface="Century Gothic" panose="020B0502020202020204" pitchFamily="34" charset="0"/>
                <a:ea typeface="+mj-ea"/>
                <a:cs typeface="+mj-cs"/>
              </a:rPr>
              <a:t>Our sample covered a range of different agency sectors and disciplines</a:t>
            </a:r>
          </a:p>
        </p:txBody>
      </p:sp>
      <p:graphicFrame>
        <p:nvGraphicFramePr>
          <p:cNvPr id="28" name="Chart 27">
            <a:extLst>
              <a:ext uri="{FF2B5EF4-FFF2-40B4-BE49-F238E27FC236}">
                <a16:creationId xmlns:a16="http://schemas.microsoft.com/office/drawing/2014/main" id="{A2DCB0E8-A60F-4845-9CB3-BD96962003F1}"/>
              </a:ext>
            </a:extLst>
          </p:cNvPr>
          <p:cNvGraphicFramePr/>
          <p:nvPr>
            <p:extLst>
              <p:ext uri="{D42A27DB-BD31-4B8C-83A1-F6EECF244321}">
                <p14:modId xmlns:p14="http://schemas.microsoft.com/office/powerpoint/2010/main" val="3253877933"/>
              </p:ext>
            </p:extLst>
          </p:nvPr>
        </p:nvGraphicFramePr>
        <p:xfrm>
          <a:off x="991518" y="1808162"/>
          <a:ext cx="10362282" cy="454818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8">
            <a:extLst>
              <a:ext uri="{FF2B5EF4-FFF2-40B4-BE49-F238E27FC236}">
                <a16:creationId xmlns:a16="http://schemas.microsoft.com/office/drawing/2014/main" id="{2F2948B3-263E-4E40-B9A2-DD3363DDF3BA}"/>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2"/>
                </a:solidFill>
                <a:latin typeface="Arial" panose="020B0604020202020204"/>
              </a:rPr>
              <a:t>D5 Whilst recognising that agencies are increasingly multi-disciplinary, what would you consider to be your agency’s core business expertise? (Please select up to five answers)</a:t>
            </a:r>
          </a:p>
          <a:p>
            <a:r>
              <a:rPr lang="en-US" sz="800">
                <a:solidFill>
                  <a:schemeClr val="tx2"/>
                </a:solidFill>
                <a:latin typeface="Arial" panose="020B0604020202020204"/>
              </a:rPr>
              <a:t>Base: all respondents </a:t>
            </a:r>
            <a:r>
              <a:rPr lang="en-US" sz="800">
                <a:solidFill>
                  <a:schemeClr val="tx2"/>
                </a:solidFill>
                <a:latin typeface="Arial" panose="020B0604020202020204" pitchFamily="34" charset="0"/>
                <a:cs typeface="Arial" panose="020B0604020202020204" pitchFamily="34" charset="0"/>
              </a:rPr>
              <a:t>(2020 – 74 new business directors)</a:t>
            </a:r>
            <a:endParaRPr lang="en-GB" sz="8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43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6352-9B45-44BB-AE00-2650839E0917}"/>
              </a:ext>
            </a:extLst>
          </p:cNvPr>
          <p:cNvSpPr>
            <a:spLocks noGrp="1"/>
          </p:cNvSpPr>
          <p:nvPr>
            <p:ph type="ctrTitle"/>
          </p:nvPr>
        </p:nvSpPr>
        <p:spPr/>
        <p:txBody>
          <a:bodyPr/>
          <a:lstStyle/>
          <a:p>
            <a:r>
              <a:rPr lang="en-GB"/>
              <a:t>Preparing for new business</a:t>
            </a:r>
          </a:p>
        </p:txBody>
      </p:sp>
      <p:sp>
        <p:nvSpPr>
          <p:cNvPr id="3" name="Text Placeholder 2">
            <a:extLst>
              <a:ext uri="{FF2B5EF4-FFF2-40B4-BE49-F238E27FC236}">
                <a16:creationId xmlns:a16="http://schemas.microsoft.com/office/drawing/2014/main" id="{A48EAE2F-818C-4E55-946C-370759525ACB}"/>
              </a:ext>
            </a:extLst>
          </p:cNvPr>
          <p:cNvSpPr>
            <a:spLocks noGrp="1"/>
          </p:cNvSpPr>
          <p:nvPr>
            <p:ph type="body" sz="quarter" idx="10"/>
          </p:nvPr>
        </p:nvSpPr>
        <p:spPr/>
        <p:txBody>
          <a:bodyPr/>
          <a:lstStyle/>
          <a:p>
            <a:r>
              <a:rPr lang="en-GB"/>
              <a:t>Who is responsible, what do they do, and how</a:t>
            </a:r>
          </a:p>
        </p:txBody>
      </p:sp>
      <p:sp>
        <p:nvSpPr>
          <p:cNvPr id="4" name="Footer Placeholder 3">
            <a:extLst>
              <a:ext uri="{FF2B5EF4-FFF2-40B4-BE49-F238E27FC236}">
                <a16:creationId xmlns:a16="http://schemas.microsoft.com/office/drawing/2014/main" id="{F1A2CA6B-B8A2-450F-AB78-97C92DFA23AD}"/>
              </a:ext>
            </a:extLst>
          </p:cNvPr>
          <p:cNvSpPr>
            <a:spLocks noGrp="1"/>
          </p:cNvSpPr>
          <p:nvPr>
            <p:ph type="ftr" sz="quarter" idx="11"/>
          </p:nvPr>
        </p:nvSpPr>
        <p:spPr/>
        <p:txBody>
          <a:bodyPr/>
          <a:lstStyle/>
          <a:p>
            <a:fld id="{A06387B2-7A61-DC40-A17B-3BFC5FA5102E}" type="slidenum">
              <a:rPr lang="en-GB"/>
              <a:pPr/>
              <a:t>8</a:t>
            </a:fld>
            <a:endParaRPr lang="en-GB"/>
          </a:p>
        </p:txBody>
      </p:sp>
    </p:spTree>
    <p:extLst>
      <p:ext uri="{BB962C8B-B14F-4D97-AF65-F5344CB8AC3E}">
        <p14:creationId xmlns:p14="http://schemas.microsoft.com/office/powerpoint/2010/main" val="211545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2496F7-C7E6-470A-9B81-CC5695402501}"/>
              </a:ext>
            </a:extLst>
          </p:cNvPr>
          <p:cNvSpPr>
            <a:spLocks noGrp="1"/>
          </p:cNvSpPr>
          <p:nvPr>
            <p:ph type="ftr" sz="quarter" idx="11"/>
          </p:nvPr>
        </p:nvSpPr>
        <p:spPr/>
        <p:txBody>
          <a:bodyPr/>
          <a:lstStyle/>
          <a:p>
            <a:fld id="{A06387B2-7A61-DC40-A17B-3BFC5FA5102E}" type="slidenum">
              <a:rPr lang="en-GB"/>
              <a:pPr/>
              <a:t>9</a:t>
            </a:fld>
            <a:endParaRPr lang="en-GB"/>
          </a:p>
        </p:txBody>
      </p:sp>
      <p:sp>
        <p:nvSpPr>
          <p:cNvPr id="5" name="Text Placeholder 4">
            <a:extLst>
              <a:ext uri="{FF2B5EF4-FFF2-40B4-BE49-F238E27FC236}">
                <a16:creationId xmlns:a16="http://schemas.microsoft.com/office/drawing/2014/main" id="{180F9D39-8AA4-456C-8F0F-74535C70C97D}"/>
              </a:ext>
            </a:extLst>
          </p:cNvPr>
          <p:cNvSpPr>
            <a:spLocks noGrp="1"/>
          </p:cNvSpPr>
          <p:nvPr>
            <p:ph type="body" sz="quarter" idx="13"/>
          </p:nvPr>
        </p:nvSpPr>
        <p:spPr/>
        <p:txBody>
          <a:bodyPr>
            <a:normAutofit lnSpcReduction="10000"/>
          </a:bodyPr>
          <a:lstStyle/>
          <a:p>
            <a:r>
              <a:rPr lang="en-GB"/>
              <a:t>Preparing for new business</a:t>
            </a:r>
          </a:p>
        </p:txBody>
      </p:sp>
      <p:sp>
        <p:nvSpPr>
          <p:cNvPr id="21" name="Title 1">
            <a:extLst>
              <a:ext uri="{FF2B5EF4-FFF2-40B4-BE49-F238E27FC236}">
                <a16:creationId xmlns:a16="http://schemas.microsoft.com/office/drawing/2014/main" id="{FE5F992C-5EB4-49B1-ACE6-ED5384297876}"/>
              </a:ext>
            </a:extLst>
          </p:cNvPr>
          <p:cNvSpPr txBox="1">
            <a:spLocks/>
          </p:cNvSpPr>
          <p:nvPr/>
        </p:nvSpPr>
        <p:spPr>
          <a:xfrm>
            <a:off x="838200" y="365125"/>
            <a:ext cx="8982075" cy="941161"/>
          </a:xfrm>
          <a:prstGeom prst="rect">
            <a:avLst/>
          </a:prstGeom>
        </p:spPr>
        <p:txBody>
          <a:bodyPr vert="horz" lIns="0" tIns="46800" rIns="0" bIns="45720" rtlCol="0" anchor="b" anchorCtr="0">
            <a:normAutofit fontScale="97500" lnSpcReduction="10000"/>
          </a:bodyPr>
          <a:lstStyle>
            <a:lvl1pPr algn="l" defTabSz="914400" rtl="0" eaLnBrk="1" latinLnBrk="0" hangingPunct="1">
              <a:lnSpc>
                <a:spcPct val="90000"/>
              </a:lnSpc>
              <a:spcBef>
                <a:spcPct val="0"/>
              </a:spcBef>
              <a:buNone/>
              <a:defRPr sz="32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5B645F"/>
                </a:solidFill>
                <a:effectLst/>
                <a:uLnTx/>
                <a:uFillTx/>
                <a:latin typeface="Century Gothic" panose="020B0502020202020204" pitchFamily="34" charset="0"/>
                <a:ea typeface="+mj-ea"/>
                <a:cs typeface="+mj-cs"/>
              </a:rPr>
              <a:t>As we would expect, new business is led by CEO and MDs in smaller agencies</a:t>
            </a:r>
          </a:p>
        </p:txBody>
      </p:sp>
      <p:sp>
        <p:nvSpPr>
          <p:cNvPr id="22" name="TextBox 8">
            <a:extLst>
              <a:ext uri="{FF2B5EF4-FFF2-40B4-BE49-F238E27FC236}">
                <a16:creationId xmlns:a16="http://schemas.microsoft.com/office/drawing/2014/main" id="{313568AE-E81A-47BF-B717-F93F1A8E52CD}"/>
              </a:ext>
            </a:extLst>
          </p:cNvPr>
          <p:cNvSpPr txBox="1"/>
          <p:nvPr/>
        </p:nvSpPr>
        <p:spPr>
          <a:xfrm>
            <a:off x="839788" y="6356350"/>
            <a:ext cx="1051242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tx2"/>
                </a:solidFill>
                <a:latin typeface="Arial" panose="020B0604020202020204"/>
              </a:rPr>
              <a:t>Q</a:t>
            </a:r>
            <a:r>
              <a:rPr lang="en-GB" sz="800">
                <a:solidFill>
                  <a:schemeClr val="tx2"/>
                </a:solidFill>
                <a:latin typeface="Arial" panose="020B0604020202020204"/>
              </a:rPr>
              <a:t>8 Who leads new business in your agency? </a:t>
            </a:r>
          </a:p>
          <a:p>
            <a:r>
              <a:rPr lang="en-US" sz="800">
                <a:solidFill>
                  <a:schemeClr val="tx2"/>
                </a:solidFill>
                <a:latin typeface="Arial" panose="020B0604020202020204"/>
              </a:rPr>
              <a:t>Base: all respondents (74 new business directors, 46 Small, 22 Medium and 6 Large agencies)</a:t>
            </a:r>
          </a:p>
        </p:txBody>
      </p:sp>
      <p:graphicFrame>
        <p:nvGraphicFramePr>
          <p:cNvPr id="23" name="Chart 22">
            <a:extLst>
              <a:ext uri="{FF2B5EF4-FFF2-40B4-BE49-F238E27FC236}">
                <a16:creationId xmlns:a16="http://schemas.microsoft.com/office/drawing/2014/main" id="{634B5030-9E3A-47A2-9E2F-D2EF251E4BE6}"/>
              </a:ext>
            </a:extLst>
          </p:cNvPr>
          <p:cNvGraphicFramePr/>
          <p:nvPr>
            <p:extLst>
              <p:ext uri="{D42A27DB-BD31-4B8C-83A1-F6EECF244321}">
                <p14:modId xmlns:p14="http://schemas.microsoft.com/office/powerpoint/2010/main" val="54952102"/>
              </p:ext>
            </p:extLst>
          </p:nvPr>
        </p:nvGraphicFramePr>
        <p:xfrm>
          <a:off x="861093" y="1786514"/>
          <a:ext cx="5102406" cy="4548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8D700E7C-451F-44AD-BD1F-95E290E12723}"/>
              </a:ext>
            </a:extLst>
          </p:cNvPr>
          <p:cNvGraphicFramePr/>
          <p:nvPr/>
        </p:nvGraphicFramePr>
        <p:xfrm>
          <a:off x="6132513" y="1797531"/>
          <a:ext cx="5198393" cy="434988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3DD58AA-B4F3-4821-909A-529F3A96B850}"/>
              </a:ext>
            </a:extLst>
          </p:cNvPr>
          <p:cNvSpPr/>
          <p:nvPr/>
        </p:nvSpPr>
        <p:spPr>
          <a:xfrm>
            <a:off x="6096000" y="1808164"/>
            <a:ext cx="5198393" cy="4521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6537019"/>
      </p:ext>
    </p:extLst>
  </p:cSld>
  <p:clrMapOvr>
    <a:masterClrMapping/>
  </p:clrMapOvr>
</p:sld>
</file>

<file path=ppt/theme/theme1.xml><?xml version="1.0" encoding="utf-8"?>
<a:theme xmlns:a="http://schemas.openxmlformats.org/drawingml/2006/main" name="Opinium Hero Titl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pinium font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EACB1E43-8CFC-4E2C-9FA5-5CCFDC3B9C8C}"/>
    </a:ext>
  </a:extLst>
</a:theme>
</file>

<file path=ppt/theme/theme2.xml><?xml version="1.0" encoding="utf-8"?>
<a:theme xmlns:a="http://schemas.openxmlformats.org/drawingml/2006/main" name="1_Opinium Light Blu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7F51496A-AB32-41A6-AA23-C44A22DC954A}"/>
    </a:ext>
  </a:extLst>
</a:theme>
</file>

<file path=ppt/theme/theme3.xml><?xml version="1.0" encoding="utf-8"?>
<a:theme xmlns:a="http://schemas.openxmlformats.org/drawingml/2006/main" name="2_Opinium Pink">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82F93355-E3E9-4C5C-A065-41B4D5A120B4}"/>
    </a:ext>
  </a:extLst>
</a:theme>
</file>

<file path=ppt/theme/theme4.xml><?xml version="1.0" encoding="utf-8"?>
<a:theme xmlns:a="http://schemas.openxmlformats.org/drawingml/2006/main" name="Opinium Pink">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D98A0689-E11B-441B-8B00-008FB3A5E210}"/>
    </a:ext>
  </a:extLst>
</a:theme>
</file>

<file path=ppt/theme/theme5.xml><?xml version="1.0" encoding="utf-8"?>
<a:theme xmlns:a="http://schemas.openxmlformats.org/drawingml/2006/main" name="Opinium mid blu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2AB015A2-88BC-4848-8447-BF75CCE048F5}"/>
    </a:ext>
  </a:extLst>
</a:theme>
</file>

<file path=ppt/theme/theme6.xml><?xml version="1.0" encoding="utf-8"?>
<a:theme xmlns:a="http://schemas.openxmlformats.org/drawingml/2006/main" name="1_Opinium teal">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E5215858-7F9E-46A7-8241-4DDA3BF7FFEB}"/>
    </a:ext>
  </a:extLst>
</a:theme>
</file>

<file path=ppt/theme/theme7.xml><?xml version="1.0" encoding="utf-8"?>
<a:theme xmlns:a="http://schemas.openxmlformats.org/drawingml/2006/main" name="2_Opinium navy blue">
  <a:themeElements>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9E308-1249-497F-B6A8-1250C7A70E9D}" vid="{FC9A0711-309F-4757-8FC2-4DB0D40577B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pinium colours">
    <a:dk1>
      <a:srgbClr val="5B645F"/>
    </a:dk1>
    <a:lt1>
      <a:srgbClr val="FFFFFF"/>
    </a:lt1>
    <a:dk2>
      <a:srgbClr val="8D9691"/>
    </a:dk2>
    <a:lt2>
      <a:srgbClr val="00BCF2"/>
    </a:lt2>
    <a:accent1>
      <a:srgbClr val="F84CBC"/>
    </a:accent1>
    <a:accent2>
      <a:srgbClr val="0563C1"/>
    </a:accent2>
    <a:accent3>
      <a:srgbClr val="24356E"/>
    </a:accent3>
    <a:accent4>
      <a:srgbClr val="40BAAE"/>
    </a:accent4>
    <a:accent5>
      <a:srgbClr val="FFFFFF"/>
    </a:accent5>
    <a:accent6>
      <a:srgbClr val="FFFFFF"/>
    </a:accent6>
    <a:hlink>
      <a:srgbClr val="00B0F0"/>
    </a:hlink>
    <a:folHlink>
      <a:srgbClr val="F84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E0EF3B007E6C4A930A6A41F7F0036B" ma:contentTypeVersion="10" ma:contentTypeDescription="Create a new document." ma:contentTypeScope="" ma:versionID="4ae3881e9e24c3a7ca39dd92cb31ad57">
  <xsd:schema xmlns:xsd="http://www.w3.org/2001/XMLSchema" xmlns:xs="http://www.w3.org/2001/XMLSchema" xmlns:p="http://schemas.microsoft.com/office/2006/metadata/properties" xmlns:ns3="a2b1aeb8-90b6-4848-9eeb-2f76d52dd3ec" xmlns:ns4="59b86e6e-e81f-4056-b816-b82f95d1f654" targetNamespace="http://schemas.microsoft.com/office/2006/metadata/properties" ma:root="true" ma:fieldsID="af0dfb63a8494532f47437d3ffe55a5c" ns3:_="" ns4:_="">
    <xsd:import namespace="a2b1aeb8-90b6-4848-9eeb-2f76d52dd3ec"/>
    <xsd:import namespace="59b86e6e-e81f-4056-b816-b82f95d1f6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1aeb8-90b6-4848-9eeb-2f76d52dd3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86e6e-e81f-4056-b816-b82f95d1f65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01855-FBE6-4054-8261-6C23749986BF}">
  <ds:schemaRefs>
    <ds:schemaRef ds:uri="59b86e6e-e81f-4056-b816-b82f95d1f654"/>
    <ds:schemaRef ds:uri="a2b1aeb8-90b6-4848-9eeb-2f76d52dd3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4F8F9F-5C30-4828-8191-863D02C7EDED}">
  <ds:schemaRefs>
    <ds:schemaRef ds:uri="59b86e6e-e81f-4056-b816-b82f95d1f654"/>
    <ds:schemaRef ds:uri="a2b1aeb8-90b6-4848-9eeb-2f76d52dd3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8CDB63-8524-4547-80F9-EBD857E36D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Opinium_PPT_Template_Final</Template>
  <TotalTime>1366</TotalTime>
  <Words>3252</Words>
  <Application>Microsoft Macintosh PowerPoint</Application>
  <PresentationFormat>Widescreen</PresentationFormat>
  <Paragraphs>593</Paragraphs>
  <Slides>37</Slides>
  <Notes>31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37</vt:i4>
      </vt:variant>
    </vt:vector>
  </HeadingPairs>
  <TitlesOfParts>
    <vt:vector size="50" baseType="lpstr">
      <vt:lpstr>Arial</vt:lpstr>
      <vt:lpstr>Arial Regular</vt:lpstr>
      <vt:lpstr>Calibri</vt:lpstr>
      <vt:lpstr>Century Gothic</vt:lpstr>
      <vt:lpstr>Century Gothic Bold</vt:lpstr>
      <vt:lpstr>Helvetica Neue Light</vt:lpstr>
      <vt:lpstr>Opinium Hero Title</vt:lpstr>
      <vt:lpstr>1_Opinium Light Blue</vt:lpstr>
      <vt:lpstr>2_Opinium Pink</vt:lpstr>
      <vt:lpstr>Opinium Pink</vt:lpstr>
      <vt:lpstr>Opinium mid blue</vt:lpstr>
      <vt:lpstr>1_Opinium teal</vt:lpstr>
      <vt:lpstr>2_Opinium navy blue</vt:lpstr>
      <vt:lpstr>New Business Barometer 2020</vt:lpstr>
      <vt:lpstr>PowerPoint Presentation</vt:lpstr>
      <vt:lpstr>How we did it</vt:lpstr>
      <vt:lpstr>Our fieldwork was conducted over three months at the beginning of this year</vt:lpstr>
      <vt:lpstr>This year’s survey had a slightly smaller pool of respondents compared to previous years</vt:lpstr>
      <vt:lpstr>Most respondents were senior, and covered all agency sizes</vt:lpstr>
      <vt:lpstr>PowerPoint Presentation</vt:lpstr>
      <vt:lpstr>Preparing for new business</vt:lpstr>
      <vt:lpstr>PowerPoint Presentation</vt:lpstr>
      <vt:lpstr>PowerPoint Presentation</vt:lpstr>
      <vt:lpstr>PowerPoint Presentation</vt:lpstr>
      <vt:lpstr>PowerPoint Presentation</vt:lpstr>
      <vt:lpstr>PowerPoint Presentation</vt:lpstr>
      <vt:lpstr>Allocated marketing spend for small agencies is far lower than medium and large agencies</vt:lpstr>
      <vt:lpstr>Despite a decrease management connections are still the most important</vt:lpstr>
      <vt:lpstr>But how does that fall out by agency size?</vt:lpstr>
      <vt:lpstr>Small agencies exploit their management &amp; client connections</vt:lpstr>
      <vt:lpstr>But medium agencies are more likely to use intermediaries…</vt:lpstr>
      <vt:lpstr>Large agencies are taking advantage of being able to leverage group opportunities</vt:lpstr>
      <vt:lpstr>Medium and large agencies are actively pursuing more opportunities</vt:lpstr>
      <vt:lpstr>True to form, the larger the agency the more opportunities actively pursued</vt:lpstr>
      <vt:lpstr>The value of large agency opportunities has increased, while medium and small opportunity values fall</vt:lpstr>
      <vt:lpstr>What are agencies top priorities for new business and how have these changed?</vt:lpstr>
      <vt:lpstr>Small agencies are getting invited to pitch in 38% of opportunities they pursue</vt:lpstr>
      <vt:lpstr>Medium agencies are getting invited to pitch at a higher rate than small businesses</vt:lpstr>
      <vt:lpstr>And large agencies have the best conversion from opportunity to pitch at 50% </vt:lpstr>
      <vt:lpstr>All Agencies have got through to pitch stage more often than in 2019 </vt:lpstr>
      <vt:lpstr>And conversion from pitch to win are also increasing for large and medium</vt:lpstr>
      <vt:lpstr>There have been some changes in the value of opportunities won</vt:lpstr>
      <vt:lpstr>And this can be seen when we look at the average values too</vt:lpstr>
      <vt:lpstr>In a fifth of cases agencies are rarely given reasons</vt:lpstr>
      <vt:lpstr>Getting attention and turning this into pitches are the biggest new biz challenges during lockdown times</vt:lpstr>
      <vt:lpstr>But specifically on the pitch process creating chemistry over video calls is by far the biggest difficulty</vt:lpstr>
      <vt:lpstr>Appendix: about jfdi and Opinium</vt:lpstr>
      <vt:lpstr>About jfdi</vt:lpstr>
      <vt:lpstr>About Opinium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Glendinning</dc:creator>
  <cp:lastModifiedBy>Camilla Sargeaunt</cp:lastModifiedBy>
  <cp:revision>44</cp:revision>
  <cp:lastPrinted>2018-05-31T16:51:19Z</cp:lastPrinted>
  <dcterms:created xsi:type="dcterms:W3CDTF">2019-12-19T09:46:27Z</dcterms:created>
  <dcterms:modified xsi:type="dcterms:W3CDTF">2021-05-13T10:51:26Z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0x01010031E0EF3B007E6C4A930A6A41F7F0036B</vt:lpwstr>
  </property>
</Properties>
</file>